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2" r:id="rId3"/>
    <p:sldId id="295" r:id="rId4"/>
    <p:sldId id="304" r:id="rId5"/>
    <p:sldId id="303" r:id="rId6"/>
    <p:sldId id="306" r:id="rId7"/>
    <p:sldId id="264" r:id="rId8"/>
    <p:sldId id="261" r:id="rId9"/>
    <p:sldId id="268" r:id="rId10"/>
    <p:sldId id="301" r:id="rId11"/>
    <p:sldId id="288" r:id="rId12"/>
    <p:sldId id="307" r:id="rId13"/>
    <p:sldId id="271" r:id="rId14"/>
    <p:sldId id="308" r:id="rId15"/>
    <p:sldId id="314" r:id="rId16"/>
    <p:sldId id="315" r:id="rId17"/>
    <p:sldId id="316" r:id="rId18"/>
    <p:sldId id="317" r:id="rId19"/>
    <p:sldId id="309" r:id="rId20"/>
    <p:sldId id="312" r:id="rId21"/>
    <p:sldId id="313" r:id="rId22"/>
    <p:sldId id="291" r:id="rId23"/>
    <p:sldId id="298" r:id="rId24"/>
    <p:sldId id="287" r:id="rId25"/>
    <p:sldId id="292" r:id="rId26"/>
    <p:sldId id="300" r:id="rId27"/>
    <p:sldId id="278" r:id="rId28"/>
    <p:sldId id="299" r:id="rId2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33"/>
    <a:srgbClr val="0066FF"/>
    <a:srgbClr val="AFFBE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7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5;&#1072;%20&#1087;&#1088;&#1086;&#1074;&#1077;&#1088;&#1082;&#1091;%20&#1080;%20&#1087;&#1077;&#1095;&#1072;&#1090;&#1100;\&#1050;&#1085;&#1080;&#1075;&#1072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5;&#1072;%20&#1087;&#1088;&#1086;&#1074;&#1077;&#1088;&#1082;&#1091;%20&#1080;%20&#1087;&#1077;&#1095;&#1072;&#1090;&#1100;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профессия!$A$2</c:f>
              <c:strCache>
                <c:ptCount val="1"/>
                <c:pt idx="0">
                  <c:v>начало уч.2013-2014года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профессия!$B$1:$D$1</c:f>
              <c:strCache>
                <c:ptCount val="3"/>
                <c:pt idx="0">
                  <c:v>определилесь с выбором профессии</c:v>
                </c:pt>
                <c:pt idx="1">
                  <c:v>выбор не осознаный</c:v>
                </c:pt>
                <c:pt idx="2">
                  <c:v>не определились</c:v>
                </c:pt>
              </c:strCache>
            </c:strRef>
          </c:cat>
          <c:val>
            <c:numRef>
              <c:f>профессия!$B$2:$D$2</c:f>
              <c:numCache>
                <c:formatCode>0</c:formatCode>
                <c:ptCount val="3"/>
                <c:pt idx="0">
                  <c:v>21.739130434782609</c:v>
                </c:pt>
                <c:pt idx="1">
                  <c:v>39.130434782608695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профессия!$A$3</c:f>
              <c:strCache>
                <c:ptCount val="1"/>
                <c:pt idx="0">
                  <c:v>выпуск 2014год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профессия!$B$1:$D$1</c:f>
              <c:strCache>
                <c:ptCount val="3"/>
                <c:pt idx="0">
                  <c:v>определилесь с выбором профессии</c:v>
                </c:pt>
                <c:pt idx="1">
                  <c:v>выбор не осознаный</c:v>
                </c:pt>
                <c:pt idx="2">
                  <c:v>не определились</c:v>
                </c:pt>
              </c:strCache>
            </c:strRef>
          </c:cat>
          <c:val>
            <c:numRef>
              <c:f>профессия!$B$3:$D$3</c:f>
              <c:numCache>
                <c:formatCode>0</c:formatCode>
                <c:ptCount val="3"/>
                <c:pt idx="0">
                  <c:v>65.217391304347927</c:v>
                </c:pt>
                <c:pt idx="1">
                  <c:v>26.086956521739129</c:v>
                </c:pt>
                <c:pt idx="2">
                  <c:v>8.6956521739130448</c:v>
                </c:pt>
              </c:numCache>
            </c:numRef>
          </c:val>
        </c:ser>
        <c:ser>
          <c:idx val="2"/>
          <c:order val="2"/>
          <c:tx>
            <c:strRef>
              <c:f>профессия!$A$4</c:f>
              <c:strCache>
                <c:ptCount val="1"/>
                <c:pt idx="0">
                  <c:v>начало уч.2014-2015 года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профессия!$B$1:$D$1</c:f>
              <c:strCache>
                <c:ptCount val="3"/>
                <c:pt idx="0">
                  <c:v>определилесь с выбором профессии</c:v>
                </c:pt>
                <c:pt idx="1">
                  <c:v>выбор не осознаный</c:v>
                </c:pt>
                <c:pt idx="2">
                  <c:v>не определились</c:v>
                </c:pt>
              </c:strCache>
            </c:strRef>
          </c:cat>
          <c:val>
            <c:numRef>
              <c:f>профессия!$B$4:$D$4</c:f>
              <c:numCache>
                <c:formatCode>0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</c:ser>
        <c:axId val="70174976"/>
        <c:axId val="70848512"/>
      </c:barChart>
      <c:catAx>
        <c:axId val="70174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48512"/>
        <c:crosses val="autoZero"/>
        <c:auto val="1"/>
        <c:lblAlgn val="ctr"/>
        <c:lblOffset val="100"/>
      </c:catAx>
      <c:valAx>
        <c:axId val="7084851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bg1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" sourceLinked="1"/>
        <c:tickLblPos val="none"/>
        <c:crossAx val="701749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08027057703808"/>
          <c:y val="0.35710128393694246"/>
          <c:w val="0.36783112300236981"/>
          <c:h val="0.22334873239623473"/>
        </c:manualLayout>
      </c:layout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воспитанность!$A$8</c:f>
              <c:strCache>
                <c:ptCount val="1"/>
                <c:pt idx="0">
                  <c:v>начало уч.2013-2014года</c:v>
                </c:pt>
              </c:strCache>
            </c:strRef>
          </c:tx>
          <c:spPr>
            <a:solidFill>
              <a:srgbClr val="FF9933"/>
            </a:solidFill>
          </c:spPr>
          <c:dPt>
            <c:idx val="0"/>
            <c:spPr>
              <a:solidFill>
                <a:srgbClr val="FF9933"/>
              </a:solidFill>
              <a:scene3d>
                <a:camera prst="orthographicFront"/>
                <a:lightRig rig="chilly" dir="t"/>
              </a:scene3d>
              <a:sp3d prstMaterial="softEdge"/>
            </c:spPr>
          </c:dPt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воспитанность!$B$7:$D$7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воспитанность!$B$8:$D$8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воспитанность!$A$9</c:f>
              <c:strCache>
                <c:ptCount val="1"/>
                <c:pt idx="0">
                  <c:v>выпуск 2014год</c:v>
                </c:pt>
              </c:strCache>
            </c:strRef>
          </c:tx>
          <c:spPr>
            <a:solidFill>
              <a:srgbClr val="FFFF66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воспитанность!$B$7:$D$7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воспитанность!$B$9:$D$9</c:f>
              <c:numCache>
                <c:formatCode>0%</c:formatCode>
                <c:ptCount val="3"/>
                <c:pt idx="0">
                  <c:v>0.5</c:v>
                </c:pt>
                <c:pt idx="1">
                  <c:v>0.35000000000000031</c:v>
                </c:pt>
                <c:pt idx="2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воспитанность!$A$10</c:f>
              <c:strCache>
                <c:ptCount val="1"/>
                <c:pt idx="0">
                  <c:v>начало уч.2014-2015 года</c:v>
                </c:pt>
              </c:strCache>
            </c:strRef>
          </c:tx>
          <c:spPr>
            <a:solidFill>
              <a:srgbClr val="FF0066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воспитанность!$B$7:$D$7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воспитанность!$B$10:$D$10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0.35000000000000031</c:v>
                </c:pt>
                <c:pt idx="2">
                  <c:v>0.1</c:v>
                </c:pt>
              </c:numCache>
            </c:numRef>
          </c:val>
        </c:ser>
        <c:axId val="70877568"/>
        <c:axId val="70879104"/>
      </c:barChart>
      <c:catAx>
        <c:axId val="70877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79104"/>
        <c:crosses val="autoZero"/>
        <c:auto val="1"/>
        <c:lblAlgn val="ctr"/>
        <c:lblOffset val="100"/>
      </c:catAx>
      <c:valAx>
        <c:axId val="70879104"/>
        <c:scaling>
          <c:orientation val="minMax"/>
        </c:scaling>
        <c:delete val="1"/>
        <c:axPos val="l"/>
        <c:numFmt formatCode="0%" sourceLinked="1"/>
        <c:tickLblPos val="none"/>
        <c:crossAx val="7087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69944360839853"/>
          <c:y val="0.12314456642864616"/>
          <c:w val="0.30461921178230544"/>
          <c:h val="0.1711577501489733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66FF66"/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1.4109543384068441E-2"/>
                  <c:y val="-6.0400442568786156E-2"/>
                </c:manualLayout>
              </c:layout>
              <c:showVal val="1"/>
            </c:dLbl>
            <c:dLbl>
              <c:idx val="1"/>
              <c:layout>
                <c:manualLayout>
                  <c:x val="8.8184646150427995E-3"/>
                  <c:y val="-3.8656283244023114E-2"/>
                </c:manualLayout>
              </c:layout>
              <c:showVal val="1"/>
            </c:dLbl>
            <c:dLbl>
              <c:idx val="2"/>
              <c:layout>
                <c:manualLayout>
                  <c:x val="5.1147094767248082E-2"/>
                  <c:y val="-2.174415932476301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конкурсы!$A$2:$A$5</c:f>
              <c:strCache>
                <c:ptCount val="3"/>
                <c:pt idx="0">
                  <c:v>2011-2012 уч.год</c:v>
                </c:pt>
                <c:pt idx="1">
                  <c:v>2012-2013 уч.год</c:v>
                </c:pt>
                <c:pt idx="2">
                  <c:v>2013-2014 уч.год</c:v>
                </c:pt>
              </c:strCache>
            </c:strRef>
          </c:cat>
          <c:val>
            <c:numRef>
              <c:f>конкурсы!$B$2:$B$5</c:f>
              <c:numCache>
                <c:formatCode>0%</c:formatCode>
                <c:ptCount val="4"/>
                <c:pt idx="0">
                  <c:v>0.45</c:v>
                </c:pt>
                <c:pt idx="1">
                  <c:v>0.35000000000000031</c:v>
                </c:pt>
                <c:pt idx="2">
                  <c:v>0.8</c:v>
                </c:pt>
              </c:numCache>
            </c:numRef>
          </c:val>
        </c:ser>
        <c:shape val="box"/>
        <c:axId val="72364032"/>
        <c:axId val="72365568"/>
        <c:axId val="0"/>
      </c:bar3DChart>
      <c:catAx>
        <c:axId val="72364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65568"/>
        <c:crosses val="autoZero"/>
        <c:auto val="1"/>
        <c:lblAlgn val="ctr"/>
        <c:lblOffset val="100"/>
      </c:catAx>
      <c:valAx>
        <c:axId val="72365568"/>
        <c:scaling>
          <c:orientation val="minMax"/>
        </c:scaling>
        <c:delete val="1"/>
        <c:axPos val="l"/>
        <c:numFmt formatCode="0%" sourceLinked="1"/>
        <c:tickLblPos val="none"/>
        <c:crossAx val="723640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родители!$Q$1</c:f>
              <c:strCache>
                <c:ptCount val="1"/>
                <c:pt idx="0">
                  <c:v>сплоченность класса</c:v>
                </c:pt>
              </c:strCache>
            </c:strRef>
          </c:tx>
          <c:spPr>
            <a:ln w="53975" cmpd="sng">
              <a:solidFill>
                <a:srgbClr val="00B0F0"/>
              </a:solidFill>
            </a:ln>
          </c:spPr>
          <c:marker>
            <c:symbol val="circle"/>
            <c:size val="5"/>
            <c:spPr>
              <a:ln>
                <a:solidFill>
                  <a:srgbClr val="FF0000"/>
                </a:solidFill>
              </a:ln>
            </c:spPr>
          </c:marker>
          <c:cat>
            <c:strRef>
              <c:f>родители!$P$2:$P$5</c:f>
              <c:strCache>
                <c:ptCount val="4"/>
                <c:pt idx="0">
                  <c:v>2011-2012 уч.год</c:v>
                </c:pt>
                <c:pt idx="1">
                  <c:v>2012-2013 уч.год</c:v>
                </c:pt>
                <c:pt idx="2">
                  <c:v>2013-2014 уч.год</c:v>
                </c:pt>
                <c:pt idx="3">
                  <c:v>начало 2014-2015 уч.год</c:v>
                </c:pt>
              </c:strCache>
            </c:strRef>
          </c:cat>
          <c:val>
            <c:numRef>
              <c:f>родители!$Q$2:$Q$5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0.60000000000000064</c:v>
                </c:pt>
                <c:pt idx="2">
                  <c:v>0.8</c:v>
                </c:pt>
                <c:pt idx="3">
                  <c:v>0.95000000000000062</c:v>
                </c:pt>
              </c:numCache>
            </c:numRef>
          </c:val>
        </c:ser>
        <c:ser>
          <c:idx val="1"/>
          <c:order val="1"/>
          <c:tx>
            <c:strRef>
              <c:f>родители!$R$1</c:f>
              <c:strCache>
                <c:ptCount val="1"/>
                <c:pt idx="0">
                  <c:v>толерантность</c:v>
                </c:pt>
              </c:strCache>
            </c:strRef>
          </c:tx>
          <c:spPr>
            <a:ln w="57150" cmpd="sng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FF00"/>
              </a:solidFill>
            </c:spPr>
          </c:marker>
          <c:cat>
            <c:strRef>
              <c:f>родители!$P$2:$P$5</c:f>
              <c:strCache>
                <c:ptCount val="4"/>
                <c:pt idx="0">
                  <c:v>2011-2012 уч.год</c:v>
                </c:pt>
                <c:pt idx="1">
                  <c:v>2012-2013 уч.год</c:v>
                </c:pt>
                <c:pt idx="2">
                  <c:v>2013-2014 уч.год</c:v>
                </c:pt>
                <c:pt idx="3">
                  <c:v>начало 2014-2015 уч.год</c:v>
                </c:pt>
              </c:strCache>
            </c:strRef>
          </c:cat>
          <c:val>
            <c:numRef>
              <c:f>родители!$R$2:$R$5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0.95000000000000062</c:v>
                </c:pt>
              </c:numCache>
            </c:numRef>
          </c:val>
        </c:ser>
        <c:ser>
          <c:idx val="2"/>
          <c:order val="2"/>
          <c:tx>
            <c:strRef>
              <c:f>родители!$S$1</c:f>
              <c:strCache>
                <c:ptCount val="1"/>
                <c:pt idx="0">
                  <c:v>взаимовыручка</c:v>
                </c:pt>
              </c:strCache>
            </c:strRef>
          </c:tx>
          <c:spPr>
            <a:ln w="53975" cmpd="sng">
              <a:solidFill>
                <a:srgbClr val="66FF33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родители!$P$2:$P$5</c:f>
              <c:strCache>
                <c:ptCount val="4"/>
                <c:pt idx="0">
                  <c:v>2011-2012 уч.год</c:v>
                </c:pt>
                <c:pt idx="1">
                  <c:v>2012-2013 уч.год</c:v>
                </c:pt>
                <c:pt idx="2">
                  <c:v>2013-2014 уч.год</c:v>
                </c:pt>
                <c:pt idx="3">
                  <c:v>начало 2014-2015 уч.год</c:v>
                </c:pt>
              </c:strCache>
            </c:strRef>
          </c:cat>
          <c:val>
            <c:numRef>
              <c:f>родители!$S$2:$S$5</c:f>
              <c:numCache>
                <c:formatCode>0%</c:formatCode>
                <c:ptCount val="4"/>
                <c:pt idx="0">
                  <c:v>0.45</c:v>
                </c:pt>
                <c:pt idx="1">
                  <c:v>0.65000000000000113</c:v>
                </c:pt>
                <c:pt idx="2">
                  <c:v>0.8</c:v>
                </c:pt>
                <c:pt idx="3">
                  <c:v>0.9</c:v>
                </c:pt>
              </c:numCache>
            </c:numRef>
          </c:val>
        </c:ser>
        <c:marker val="1"/>
        <c:axId val="72406528"/>
        <c:axId val="72408448"/>
      </c:lineChart>
      <c:catAx>
        <c:axId val="72406528"/>
        <c:scaling>
          <c:orientation val="minMax"/>
        </c:scaling>
        <c:axPos val="b"/>
        <c:tickLblPos val="nextTo"/>
        <c:crossAx val="72408448"/>
        <c:crosses val="autoZero"/>
        <c:auto val="1"/>
        <c:lblAlgn val="ctr"/>
        <c:lblOffset val="100"/>
      </c:catAx>
      <c:valAx>
        <c:axId val="72408448"/>
        <c:scaling>
          <c:orientation val="minMax"/>
        </c:scaling>
        <c:axPos val="l"/>
        <c:numFmt formatCode="0%" sourceLinked="1"/>
        <c:tickLblPos val="nextTo"/>
        <c:crossAx val="7240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460147222976582"/>
          <c:y val="0.35721194962989233"/>
          <c:w val="0.40220306513409981"/>
          <c:h val="0.31853844112182661"/>
        </c:manualLayout>
      </c:layout>
    </c:legend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E6B0-45D2-4426-8DD8-010B7E637CE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06D6-EABD-4593-99B5-5CA1A091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D6-EABD-4593-99B5-5CA1A09116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06D6-EABD-4593-99B5-5CA1A091160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499F-D38E-4748-96FD-F791E3DE3A1A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5BF9-EE87-4E52-94D0-513C90045411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3A7B-8673-47CB-BA22-B70CC49FD0E6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FE7-D2E3-40FE-9155-BCD46BE01B1E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E669-F913-4128-9BAE-0FAB544F3948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967-7204-4C77-B4D9-3CCB1C318B7A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62A9-CD43-497A-AA0A-E231BF3D615C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17FC-8FCE-4BDE-B23C-2101062E125E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54B-34A6-4B4E-A393-D62DC569D8F8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AAAB-A09A-4D15-8ABC-58F9F961DA19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4F09-ECAE-47EA-8AFD-DE97BAB5F693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12EF-7542-431F-994F-797808CAEF9F}" type="datetime1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9504-A2A1-4A9D-A484-381C4C2D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1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riodika.websib.ru/node/29009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.edu.ru/dok_edu.as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6.gif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slide" Target="slide8.xml"/><Relationship Id="rId7" Type="http://schemas.openxmlformats.org/officeDocument/2006/relationships/image" Target="../media/image5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6.gif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slide" Target="slide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slide" Target="slide8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.gif"/><Relationship Id="rId7" Type="http://schemas.openxmlformats.org/officeDocument/2006/relationships/image" Target="../media/image75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slide" Target="slide8.xml"/><Relationship Id="rId9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gif"/><Relationship Id="rId7" Type="http://schemas.openxmlformats.org/officeDocument/2006/relationships/slide" Target="slid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10" Type="http://schemas.openxmlformats.org/officeDocument/2006/relationships/slide" Target="slide26.xml"/><Relationship Id="rId4" Type="http://schemas.openxmlformats.org/officeDocument/2006/relationships/slide" Target="slide25.xml"/><Relationship Id="rId9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7"/>
            <a:ext cx="7344815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Сынковская  средняя общеобразовательная школа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933056"/>
            <a:ext cx="6984776" cy="1141146"/>
          </a:xfrm>
          <a:prstGeom prst="rect">
            <a:avLst/>
          </a:prstGeom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воспитательной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годы.</a:t>
            </a:r>
            <a:endParaRPr lang="ru-RU" sz="2400" dirty="0"/>
          </a:p>
        </p:txBody>
      </p:sp>
      <p:pic>
        <p:nvPicPr>
          <p:cNvPr id="12" name="Рисунок 11" descr="logotipshkoly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64672" y="1528192"/>
            <a:ext cx="2188882" cy="2236466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5508104" y="5661248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eaLnBrk="0" hangingPunct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eaLnBrk="0" hangingPunct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Мишкова</a:t>
            </a:r>
          </a:p>
          <a:p>
            <a:pPr algn="r" eaLnBrk="0" hangingPunct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Валентиновна</a:t>
            </a:r>
            <a:endParaRPr lang="ru-RU" sz="14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 descr="p164_dsc0686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36096" y="1844824"/>
            <a:ext cx="3240360" cy="264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G:\ИКТ\8 кл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6588224" y="4149080"/>
            <a:ext cx="2339752" cy="2339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188640"/>
            <a:ext cx="5130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4868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"Мы должны строить своё  будущее на прочном фундаменте.</a:t>
            </a:r>
          </a:p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такой фундамент – это патриотизм. Мы, как бы долго ни обсуждали, что может быть фундаментом, прочным моральным основанием для нашей страны, ничего другого всё равно не придумаем.  Это уважение к своей истории и традициям, духовным ценностям наших народов,  нашей тысячелетней культуре и уникальному опыту сосуществования сотен народов и языков на территории России. (…)  Нам необходимо в полной мере использовать лучший опыт   скитания и просвещения, который был и в Российской </a:t>
            </a:r>
          </a:p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империи, и в Советском Союзе.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В.В.Путин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2348880"/>
            <a:ext cx="3672408" cy="2524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8" descr="автома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3648" y="4581128"/>
            <a:ext cx="26882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22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79912" y="4221088"/>
            <a:ext cx="3312368" cy="2199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30" name="Picture 2" descr="Чечня окажет гуманитарную помощь Крыму - www.stavropolye.t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68141" y="980728"/>
            <a:ext cx="1775859" cy="1331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 descr="rogdestvo_pozdravlenie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700808"/>
            <a:ext cx="3672408" cy="2766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p164_dsc0657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56176" y="1628800"/>
            <a:ext cx="2452938" cy="1866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4" y="260648"/>
            <a:ext cx="422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Духовно-нравственное воспитание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69269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 и педагог С.А. Соловейчик пишет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«Воспитание – это обучение нравственной жизни, то есть обучение нравственным средствам. Нравственность – границы дозволяемого совестью. … верхней границы нет, вверх духовность, а она бесконечна…</a:t>
            </a:r>
          </a:p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Будет нравственность, почти наверняка будет духовность; не будет нравственности – не будет ничего, никакого воспитания».</a:t>
            </a:r>
          </a:p>
        </p:txBody>
      </p:sp>
      <p:pic>
        <p:nvPicPr>
          <p:cNvPr id="6" name="Рисунок 5" descr="p164_dsc066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9584" y="3789040"/>
            <a:ext cx="3744416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1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3933056"/>
            <a:ext cx="364540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Содержимое 4" descr="DSC0698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572000" y="2492896"/>
            <a:ext cx="2232248" cy="1844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4652838" y="3977239"/>
            <a:ext cx="2593430" cy="2880761"/>
            <a:chOff x="4652838" y="3977239"/>
            <a:chExt cx="2593430" cy="2880761"/>
          </a:xfrm>
        </p:grpSpPr>
        <p:pic>
          <p:nvPicPr>
            <p:cNvPr id="1026" name="Picture 2" descr="C:\Users\чума\Downloads\image-03-02-15-01-22.jpe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88024" y="4101074"/>
              <a:ext cx="2067694" cy="27569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Прямоугольник 12"/>
            <p:cNvSpPr/>
            <p:nvPr/>
          </p:nvSpPr>
          <p:spPr>
            <a:xfrm rot="21218808">
              <a:off x="4652838" y="3977239"/>
              <a:ext cx="21153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Акция по 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сбору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макулатуры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08" name="Picture 4" descr="Страница 2 Г класса: Апрель 2013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184" y="5661248"/>
              <a:ext cx="1018084" cy="1020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чума\Desktop\конкурс\Новая папка (2)\I6RXlj5CWF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268760"/>
            <a:ext cx="3528392" cy="2277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66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деятельность</a:t>
            </a:r>
          </a:p>
        </p:txBody>
      </p:sp>
      <p:pic>
        <p:nvPicPr>
          <p:cNvPr id="7" name="Рисунок 6" descr="в программу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3851818"/>
            <a:ext cx="3672408" cy="2755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DSC089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4088" y="1268760"/>
            <a:ext cx="3491880" cy="2320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89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987824" y="2636912"/>
            <a:ext cx="2304256" cy="2121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в п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19872" y="4653136"/>
            <a:ext cx="2112690" cy="18890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DSC0856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259632" y="3717032"/>
            <a:ext cx="1872208" cy="2859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87624" y="47667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оказание помощи учащимся в развитии способности действовать целесообразно, мыслить рационально и эффективно, проявлять свои интеллектуальные умения в окружающей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77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196752"/>
            <a:ext cx="4788024" cy="3181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88640"/>
            <a:ext cx="4653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Спортивно-оздоровительная деятельность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63888" y="620688"/>
            <a:ext cx="5292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«Единственная красота, которую я знаю, это здоровье»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24328" y="908720"/>
            <a:ext cx="133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Генрих Гейне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DSC092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59632" y="3284984"/>
            <a:ext cx="2496319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DSC085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56176" y="1412776"/>
            <a:ext cx="2843808" cy="3056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DSC0627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8104" y="3573016"/>
            <a:ext cx="3275855" cy="2176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4221087"/>
            <a:ext cx="1793458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189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семьёй.</a:t>
            </a:r>
          </a:p>
        </p:txBody>
      </p:sp>
      <p:pic>
        <p:nvPicPr>
          <p:cNvPr id="5" name="Рисунок 4" descr="DSC08367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1259632" y="1340768"/>
            <a:ext cx="3384376" cy="2248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SC08374.JPG"/>
          <p:cNvPicPr>
            <a:picLocks noChangeAspect="1"/>
          </p:cNvPicPr>
          <p:nvPr/>
        </p:nvPicPr>
        <p:blipFill>
          <a:blip r:embed="rId3" cstate="email">
            <a:lum bright="20000" contrast="20000"/>
          </a:blip>
          <a:stretch>
            <a:fillRect/>
          </a:stretch>
        </p:blipFill>
        <p:spPr>
          <a:xfrm>
            <a:off x="9396536" y="3645024"/>
            <a:ext cx="4139952" cy="2750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2226" name="Picture 2" descr="C:\Users\чума\Desktop\фото\DSC060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196751"/>
            <a:ext cx="4032448" cy="341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3356991"/>
            <a:ext cx="3600400" cy="3317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4295525"/>
            <a:ext cx="3528211" cy="2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07704" y="536028"/>
            <a:ext cx="7236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-это слово нам многое скажет.  Семья нам с рожденья в путь жизни покажет.  И каждый, какой бы с ней не был момент, волшебней, роднее моментов и нет.  Семья с нами рядом всегда и везде. Она много значит в   каждой судьбе.</a:t>
            </a:r>
          </a:p>
          <a:p>
            <a:endParaRPr lang="ru-RU" dirty="0"/>
          </a:p>
        </p:txBody>
      </p:sp>
      <p:sp>
        <p:nvSpPr>
          <p:cNvPr id="11" name="Выгнутая влево стрелка 10">
            <a:hlinkClick r:id="rId7" action="ppaction://hlinksldjump"/>
          </p:cNvPr>
          <p:cNvSpPr/>
          <p:nvPr/>
        </p:nvSpPr>
        <p:spPr>
          <a:xfrm>
            <a:off x="8460432" y="5949280"/>
            <a:ext cx="432048" cy="432048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 contrast="-20000"/>
          </a:blip>
          <a:srcRect/>
          <a:stretch>
            <a:fillRect/>
          </a:stretch>
        </p:blipFill>
        <p:spPr bwMode="auto">
          <a:xfrm>
            <a:off x="3347864" y="980728"/>
            <a:ext cx="2880320" cy="153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260648"/>
            <a:ext cx="6681065" cy="10542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направления информационно-коммуникативной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139952" y="2636912"/>
            <a:ext cx="453650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самоопределение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50868" y="1841893"/>
          <a:ext cx="69847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260648"/>
            <a:ext cx="7704856" cy="57606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направления рефлексивной деятельность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24744"/>
            <a:ext cx="3021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воспитанности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1700808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ommunit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52320" y="5229200"/>
            <a:ext cx="1437811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861448" cy="4320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познавательной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03648" y="1196752"/>
          <a:ext cx="72008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404664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направления социальной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343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Групповая сплоченность  класса  </a:t>
            </a:r>
          </a:p>
          <a:p>
            <a:pPr algn="ctr"/>
            <a:r>
              <a:rPr lang="ru-RU" dirty="0" smtClean="0"/>
              <a:t> (методика </a:t>
            </a:r>
            <a:r>
              <a:rPr lang="ru-RU" dirty="0" err="1" smtClean="0"/>
              <a:t>Сишора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03648" y="1772816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20130406062203!Человески_и_пазлы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0232" y="1268760"/>
            <a:ext cx="211455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91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значимая личность, ориентированная на успех, которой свойственны патриотизм, развитое гражданское самосознание, толерантность, гуманистическое мировоззрение, ответственность перед собой и обществом за результаты своей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60648"/>
            <a:ext cx="6153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 Программы «Путь к успеху»: </a:t>
            </a:r>
          </a:p>
        </p:txBody>
      </p:sp>
      <p:pic>
        <p:nvPicPr>
          <p:cNvPr id="7" name="Рисунок 6" descr="FDzZGCwToyW124P4WonS4M9M5IQJj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4797152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>
          <a:xfrm>
            <a:off x="2699792" y="6165304"/>
            <a:ext cx="45719" cy="72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699792" y="6381328"/>
            <a:ext cx="45719" cy="72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403648" y="188640"/>
            <a:ext cx="7416824" cy="6264696"/>
            <a:chOff x="1403648" y="188640"/>
            <a:chExt cx="7416824" cy="6264696"/>
          </a:xfrm>
        </p:grpSpPr>
        <p:sp>
          <p:nvSpPr>
            <p:cNvPr id="20" name="Выноска со стрелкой вниз 19"/>
            <p:cNvSpPr/>
            <p:nvPr/>
          </p:nvSpPr>
          <p:spPr>
            <a:xfrm>
              <a:off x="1403648" y="188640"/>
              <a:ext cx="7416824" cy="720080"/>
            </a:xfrm>
            <a:prstGeom prst="downArrow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СТРУКТУРА ПРОГРАММЫ  ВОСПИТАНИЯ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835696" y="908720"/>
              <a:ext cx="6624736" cy="288032"/>
            </a:xfrm>
            <a:prstGeom prst="roundRect">
              <a:avLst>
                <a:gd name="adj" fmla="val 298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Концептуальные  основы   программы 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076056" y="119675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Скругленный прямоугольник 29"/>
            <p:cNvSpPr/>
            <p:nvPr/>
          </p:nvSpPr>
          <p:spPr>
            <a:xfrm>
              <a:off x="1835696" y="1484784"/>
              <a:ext cx="6584404" cy="576064"/>
            </a:xfrm>
            <a:prstGeom prst="roundRect">
              <a:avLst>
                <a:gd name="adj" fmla="val 298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Анализ социально –педагогической ситуации 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развития воспитания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835696" y="2348880"/>
              <a:ext cx="6552728" cy="288032"/>
            </a:xfrm>
            <a:prstGeom prst="roundRect">
              <a:avLst>
                <a:gd name="adj" fmla="val 298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Цели.   Задачи.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5076056" y="2060848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32"/>
            <p:cNvSpPr/>
            <p:nvPr/>
          </p:nvSpPr>
          <p:spPr>
            <a:xfrm>
              <a:off x="1835696" y="2924944"/>
              <a:ext cx="6632029" cy="1008112"/>
            </a:xfrm>
            <a:prstGeom prst="roundRect">
              <a:avLst>
                <a:gd name="adj" fmla="val 1572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Предполагаемый  результат.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Ступени коллективного и личностного роста  участников  воспитательного процесса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5076056" y="263691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Скругленный прямоугольник 42"/>
            <p:cNvSpPr/>
            <p:nvPr/>
          </p:nvSpPr>
          <p:spPr>
            <a:xfrm>
              <a:off x="1907704" y="4221088"/>
              <a:ext cx="6588596" cy="288032"/>
            </a:xfrm>
            <a:prstGeom prst="roundRect">
              <a:avLst>
                <a:gd name="adj" fmla="val 298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Содержание воспитания. </a:t>
              </a:r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(Тематические  блоки)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5148064" y="4509120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5" name="Скругленный прямоугольник 44"/>
            <p:cNvSpPr/>
            <p:nvPr/>
          </p:nvSpPr>
          <p:spPr>
            <a:xfrm>
              <a:off x="1835696" y="4797152"/>
              <a:ext cx="6698704" cy="648072"/>
            </a:xfrm>
            <a:prstGeom prst="roundRect">
              <a:avLst>
                <a:gd name="adj" fmla="val 2107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Механизмы  реализации  содержания воспитания.  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Мониторинг воспитательного процесса.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5148064" y="3933056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Скругленный прямоугольник 46"/>
            <p:cNvSpPr/>
            <p:nvPr/>
          </p:nvSpPr>
          <p:spPr>
            <a:xfrm>
              <a:off x="1835696" y="5733256"/>
              <a:ext cx="6708229" cy="720080"/>
            </a:xfrm>
            <a:prstGeom prst="roundRect">
              <a:avLst>
                <a:gd name="adj" fmla="val 2107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Приложение.</a:t>
              </a:r>
            </a:p>
            <a:p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      Календарный план реализации программы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148064" y="54452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07704" y="188640"/>
            <a:ext cx="53129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0eeae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00392" y="5997032"/>
            <a:ext cx="900832" cy="74911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372562"/>
            <a:ext cx="662473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200" dirty="0" smtClean="0"/>
              <a:t> </a:t>
            </a:r>
            <a:r>
              <a:rPr lang="ru-RU" sz="1300" dirty="0" smtClean="0"/>
              <a:t>Воспитательная система класса: теория и практика \Под ред. Е.Н. Степанова. М., 2005.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300" dirty="0" smtClean="0"/>
              <a:t> Воспитание школьников \ научно-методический журнал №2 - 8. М.,2007.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300" dirty="0" smtClean="0"/>
              <a:t> Воспитание школьников \ научно-методический журнал №2. М.,2008.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300" dirty="0" smtClean="0"/>
              <a:t> Классный руководитель \ научно-методический журнал №7. М.,2006.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300" dirty="0" smtClean="0"/>
              <a:t> Цветкова И.В. Как составить и успешно реализовать программу воспитания: Методическое пособие. – М., 2003.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300" dirty="0" smtClean="0"/>
              <a:t> Строганова Л.В., Диагностика нравственной воспитанности подростков Воспитание школьников № 6 – 2009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300" dirty="0" smtClean="0"/>
              <a:t> Строганова Л. В. </a:t>
            </a:r>
            <a:r>
              <a:rPr lang="ru-RU" sz="1300" dirty="0" smtClean="0">
                <a:hlinkClick r:id="rId3"/>
              </a:rPr>
              <a:t>Диагностика нравственной воспитанности подростков</a:t>
            </a:r>
            <a:r>
              <a:rPr lang="ru-RU" sz="1300" dirty="0" smtClean="0"/>
              <a:t> // Воспитание школьников. - 2009. - № 6. - С. 23.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</a:t>
            </a:r>
            <a:r>
              <a:rPr lang="ru-RU" sz="1300" dirty="0" err="1" smtClean="0"/>
              <a:t>Баликоева</a:t>
            </a:r>
            <a:r>
              <a:rPr lang="ru-RU" sz="1300" dirty="0" smtClean="0"/>
              <a:t> А.М., Сотвори себя сам </a:t>
            </a:r>
            <a:r>
              <a:rPr lang="ru-RU" sz="1300" i="1" dirty="0" smtClean="0"/>
              <a:t> (материалы для этических бесед) </a:t>
            </a:r>
            <a:r>
              <a:rPr lang="ru-RU" sz="1300" dirty="0" smtClean="0"/>
              <a:t>Воспитание школьников № 2 – 2011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Концепция духовно-нравственного воспитания российских школьников. - М.: Просвещение, 2009. – 35 с.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Примерная основная образовательная программа образовательного учреждения. [Текст] / сост. Е. С. Савинов. – М.: Просвещение, 2010. – 191.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Примерная программа воспитания и социализации обучающихся. - М.: Просвещение, 2009. – 41 с.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Федеральные государственные образовательные стандарты [Электронный ресурс] – Режим доступа :</a:t>
            </a:r>
            <a:r>
              <a:rPr lang="en-US" sz="1300" dirty="0" smtClean="0"/>
              <a:t> </a:t>
            </a:r>
            <a:r>
              <a:rPr lang="en-US" sz="1300" dirty="0" smtClean="0">
                <a:hlinkClick r:id="rId4"/>
              </a:rPr>
              <a:t>http://www.school.edu.ru/dok_edu.asp</a:t>
            </a:r>
            <a:endParaRPr lang="ru-RU" sz="1300" dirty="0" smtClean="0"/>
          </a:p>
          <a:p>
            <a:pPr>
              <a:buFont typeface="Wingdings" pitchFamily="2" charset="2"/>
              <a:buChar char="ü"/>
            </a:pPr>
            <a:endParaRPr lang="ru-RU" sz="1300" dirty="0" smtClean="0"/>
          </a:p>
          <a:p>
            <a:pPr>
              <a:buFont typeface="Wingdings" pitchFamily="2" charset="2"/>
              <a:buChar char="ü"/>
            </a:pPr>
            <a:endParaRPr lang="ru-RU" sz="1300" dirty="0" smtClean="0"/>
          </a:p>
          <a:p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 descr="Объемный человече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0812" y="836712"/>
            <a:ext cx="7679660" cy="4954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924944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         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69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712" y="3645024"/>
            <a:ext cx="331236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 descr="DSC049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03647" y="980728"/>
            <a:ext cx="214302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DSC001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89577" y="1052736"/>
            <a:ext cx="434971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03648" y="116632"/>
            <a:ext cx="288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Занятия-практикумы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 cstate="email">
            <a:lum bright="20000" contrast="10000"/>
          </a:blip>
          <a:srcRect/>
          <a:stretch>
            <a:fillRect/>
          </a:stretch>
        </p:blipFill>
        <p:spPr bwMode="auto">
          <a:xfrm>
            <a:off x="5508104" y="4293096"/>
            <a:ext cx="3456384" cy="24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Деловые и ролевые игры, викторины, диспуты, конкурсы</a:t>
            </a:r>
            <a:endParaRPr lang="ru-RU" dirty="0"/>
          </a:p>
        </p:txBody>
      </p:sp>
      <p:pic>
        <p:nvPicPr>
          <p:cNvPr id="4" name="Рисунок 3" descr="DSC037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55046" y="3495700"/>
            <a:ext cx="466316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p154_nasayt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1720" y="4653136"/>
            <a:ext cx="2016224" cy="19374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p154_dsc0170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331640" y="2636912"/>
            <a:ext cx="216024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p154_dsc0173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23728" y="1052736"/>
            <a:ext cx="208823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p154_dsc01745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888895" y="260648"/>
            <a:ext cx="2972147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p154_dsc01753.jpg"/>
          <p:cNvPicPr>
            <a:picLocks noChangeAspect="1"/>
          </p:cNvPicPr>
          <p:nvPr/>
        </p:nvPicPr>
        <p:blipFill>
          <a:blip r:embed="rId9" cstate="email"/>
          <a:srcRect b="-3821"/>
          <a:stretch>
            <a:fillRect/>
          </a:stretch>
        </p:blipFill>
        <p:spPr>
          <a:xfrm>
            <a:off x="4355976" y="1700808"/>
            <a:ext cx="201622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Новос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132856"/>
            <a:ext cx="360040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412" name="Picture 4" descr="http://www.podolskrn.ru/files/u3/DSC_7654_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548680"/>
            <a:ext cx="358140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Рисунок 2" descr="209673_html_m66710dc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75656" y="4149080"/>
            <a:ext cx="3330728" cy="24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03648" y="260648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Совместные с родителями мероприятия</a:t>
            </a:r>
            <a:endParaRPr lang="ru-RU" sz="12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08366.JPG"/>
          <p:cNvPicPr>
            <a:picLocks noChangeAspect="1"/>
          </p:cNvPicPr>
          <p:nvPr/>
        </p:nvPicPr>
        <p:blipFill>
          <a:blip r:embed="rId7" cstate="email">
            <a:lum bright="30000"/>
          </a:blip>
          <a:stretch>
            <a:fillRect/>
          </a:stretch>
        </p:blipFill>
        <p:spPr>
          <a:xfrm>
            <a:off x="1547664" y="908720"/>
            <a:ext cx="3024336" cy="2009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Новост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2780928"/>
            <a:ext cx="2476145" cy="1456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Ъ-Авторы - Юлия Алексеев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4149080"/>
            <a:ext cx="391274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 rot="447882">
            <a:off x="4893129" y="5981192"/>
            <a:ext cx="31886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Благотворительная акция по сбору и отправке гуманитарной помощи для жителей юго-востока Украины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3" name="Рисунок 12" descr="DSC08566.jpg"/>
          <p:cNvPicPr>
            <a:picLocks noChangeAspect="1"/>
          </p:cNvPicPr>
          <p:nvPr/>
        </p:nvPicPr>
        <p:blipFill>
          <a:blip r:embed="rId2" cstate="email"/>
          <a:srcRect b="-353"/>
          <a:stretch>
            <a:fillRect/>
          </a:stretch>
        </p:blipFill>
        <p:spPr>
          <a:xfrm>
            <a:off x="1331640" y="1124744"/>
            <a:ext cx="24482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7558.jpg"/>
          <p:cNvPicPr>
            <a:picLocks noChangeAspect="1"/>
          </p:cNvPicPr>
          <p:nvPr/>
        </p:nvPicPr>
        <p:blipFill>
          <a:blip r:embed="rId3" cstate="email"/>
          <a:srcRect t="-2332"/>
          <a:stretch>
            <a:fillRect/>
          </a:stretch>
        </p:blipFill>
        <p:spPr>
          <a:xfrm>
            <a:off x="1259632" y="3843672"/>
            <a:ext cx="3024336" cy="2607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в программу7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1556792"/>
            <a:ext cx="259228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в поездках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8104" y="4221088"/>
            <a:ext cx="3440713" cy="2471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899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67944" y="836712"/>
            <a:ext cx="2206545" cy="3320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475656" y="332656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Разнообразные классные часы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04664"/>
            <a:ext cx="21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Проектные работы</a:t>
            </a:r>
            <a:endParaRPr lang="ru-RU" dirty="0"/>
          </a:p>
        </p:txBody>
      </p:sp>
      <p:pic>
        <p:nvPicPr>
          <p:cNvPr id="5" name="Рисунок 4" descr="в программу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63688" y="2492896"/>
            <a:ext cx="489654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в программу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260648"/>
            <a:ext cx="301952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QN6YR-zBvi4 (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63688" y="836712"/>
            <a:ext cx="3768419" cy="2826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 descr="dsc02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908720"/>
            <a:ext cx="3456384" cy="2295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331640" y="260648"/>
            <a:ext cx="3472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Психологические тренинги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e59e4e7f4ef57ea5d71ee700d93c0e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31640" y="3717032"/>
            <a:ext cx="346504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92080" y="260648"/>
            <a:ext cx="371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Тестирование, анкетирование</a:t>
            </a:r>
          </a:p>
        </p:txBody>
      </p:sp>
      <p:pic>
        <p:nvPicPr>
          <p:cNvPr id="7" name="Рисунок 6" descr="в программу5.jpg"/>
          <p:cNvPicPr>
            <a:picLocks noChangeAspect="1"/>
          </p:cNvPicPr>
          <p:nvPr/>
        </p:nvPicPr>
        <p:blipFill>
          <a:blip r:embed="rId7" cstate="email">
            <a:lum bright="30000" contrast="30000"/>
          </a:blip>
          <a:stretch>
            <a:fillRect/>
          </a:stretch>
        </p:blipFill>
        <p:spPr>
          <a:xfrm>
            <a:off x="5220072" y="908720"/>
            <a:ext cx="3779912" cy="2511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82c6722b565660322e085740e148ecff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64088" y="3861048"/>
            <a:ext cx="3072342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 descr="DSC019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55976" y="404664"/>
            <a:ext cx="419285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396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Встречи с интересными людьми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Школьная жизн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4437112"/>
            <a:ext cx="2481064" cy="1860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http://cs621919.vk.me/v621919691/5d50/FPbxZ1tFl1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908720"/>
            <a:ext cx="3035553" cy="2025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C:\Users\1\Desktop\проект МОУ Сынковской СОШ\images\dsc0701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128" y="2564904"/>
            <a:ext cx="2938346" cy="194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http://cs621919.vk.me/v621919691/5daa/BLoZlDrVx9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411760" y="2492896"/>
            <a:ext cx="2808312" cy="1922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2" name="Picture 10" descr="http://cs624516.vk.me/v624516075/6f69/_Wla-oHXkiU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31640" y="4221088"/>
            <a:ext cx="2416795" cy="180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Мотопробег за безопасность на дорогах прошел от Подольска до Чехова Новости Подольска и Подольского регион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56176" y="4581128"/>
            <a:ext cx="2664296" cy="2001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15616" y="0"/>
            <a:ext cx="8028384" cy="6858000"/>
          </a:xfrm>
          <a:prstGeom prst="rect">
            <a:avLst/>
          </a:prstGeom>
          <a:blipFill>
            <a:blip r:embed="rId2" cstate="email">
              <a:lum brigh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691680" y="260648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Научно – методическая основа  программы: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7128792" cy="2097553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ЗАКОН «ОБ ОБРАЗОВАНИИ»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ФЕДЕРАЛЬНЫЙ ЗАКОН  «ОБ ОСНОВНЫХ ГАРАНТИЯХ  ПРАВ РЕБЁНКА  В РОСИЙСКОЙ ФЕДЕРАЦИИ»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СЕМЕЙНЫЙ КОДЕКС РОССИЙСКОЙ ФЕДЕРАЦИИ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КОНЦЕПЦИЯ ДУХОВНО-НРАВСТВЕННОГО РАЗВИТИЯ И ВОСПИТАНИЯ ЛИЧНОСТИ ГОАЖДАНИНА РОССИИ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ОБЩИЕ ОСНОВЫ ПЕДАГОГИКИ И ПСИХОЛОГИИ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3848" y="548680"/>
            <a:ext cx="3888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программы: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412776"/>
            <a:ext cx="7128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создание условий для разностороннего развития личности на основе усвоения и присвоения общечеловеческих ценностей, воспитание успешного человека, живущего в согласии с самим собой,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окружающей действительностью, занимающего активную позицию в обществе.</a:t>
            </a:r>
          </a:p>
          <a:p>
            <a:endParaRPr lang="ru-RU" dirty="0"/>
          </a:p>
        </p:txBody>
      </p:sp>
      <p:pic>
        <p:nvPicPr>
          <p:cNvPr id="7" name="Рисунок 6" descr="leraar-leerling-poppetj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84168" y="4692986"/>
            <a:ext cx="2376264" cy="193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tegatio-300x2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2280" y="5434955"/>
            <a:ext cx="1897393" cy="14230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188640"/>
            <a:ext cx="662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конкретизируется  в задачах: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20688"/>
            <a:ext cx="77768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интересов обучающихся;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создание благоприятных условий для развития личности обучающихся, раскрытия их способностей;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системы ценностных ориентаций обучающихся как основы их воспитанности;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классного коллектива как воспитательной системы, совершенствование ученического самоуправления;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диагностика, регулирование и коррекция личностного развития обучающихся;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здорового образа жизни школьника;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воспитание гражданско-патриотического и духовно-нравственного сознания на основе сохранения культурно-исторического наследия, отечественных традиций через привлечение учащихся к изучению истории родного края, страны;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создание условий для развития личности, для побуждения ее к самоанализу, самооценке, саморазвитию, самовоспитанию;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поддержание и укрепление школьных традиций, способствующих созданию и развитию классного коллектива;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вовлечение обучающихся в систему дополнительного образования с целью обеспечения самореализации личности;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создание условий для участия семей обучающихся в воспитательном процессе                                                              класса, повышения активности родительского сообщества.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393033" cy="6265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Принципы  программы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344816" cy="4464496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принцип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гуманистической ориентации воспитания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толерантности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индивидуализации воспитания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диалогичности и открытости в общении с учащимися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взаимности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12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воспитания успехом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628800"/>
            <a:ext cx="684076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научно-исследовательский;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проектов;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 методика;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 метод;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креативного  мышления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репродуктивный метод;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критического  мышления.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03849" y="548680"/>
            <a:ext cx="3024336" cy="6265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Методы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20130406062203!Человески_и_пазлы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2240" y="0"/>
            <a:ext cx="211455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etod_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00734" y="5157192"/>
            <a:ext cx="2267744" cy="170080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04664"/>
            <a:ext cx="325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работы: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619672" y="1196752"/>
            <a:ext cx="648072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беседы и лекции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разнообразные классные часы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совместные с родителями мероприятия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деловые и ролевые игры, викторины, диспуты, конкурсы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встречи с интересными людьми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занятия-практикумы;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тестирование, анкетирование;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психологические тренинги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коллективно-творческие дела (КТД)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;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10" action="ppaction://hlinksldjump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проектные работы.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rexmernye_chelovechki_3d_humans_396155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0"/>
            <a:ext cx="2435763" cy="182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04-A2A1-4A9D-A484-381C4C2D43F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32656"/>
            <a:ext cx="4294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628800"/>
            <a:ext cx="6984776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гражданско-патриотическая деятельность;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духовно-нравственная деятельность; 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деятельность; 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спортивно-оздоровительная деятельность; 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семьёй.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807</Words>
  <Application>Microsoft Office PowerPoint</Application>
  <PresentationFormat>Экран (4:3)</PresentationFormat>
  <Paragraphs>150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ЗАКОН «ОБ ОБРАЗОВАНИИ»   ФЕДЕРАЛЬНЫЙ ЗАКОН  «ОБ ОСНОВНЫХ ГАРАНТИЯХ  ПРАВ РЕБЁНКА  В РОСИЙСКОЙ ФЕДЕРАЦИИ»   СЕМЕЙНЫЙ КОДЕКС РОССИЙСКОЙ ФЕДЕРАЦИИ  КОНЦЕПЦИЯ ДУХОВНО-НРАВСТВЕННОГО РАЗВИТИЯ И ВОСПИТАНИЯ ЛИЧНОСТИ ГОАЖДАНИНА РОССИИ  ОБЩИЕ ОСНОВЫ ПЕДАГОГИКИ И ПСИХОЛОГИИ</vt:lpstr>
      <vt:lpstr>Слайд 4</vt:lpstr>
      <vt:lpstr>Слайд 5</vt:lpstr>
      <vt:lpstr>Принципы  программы: </vt:lpstr>
      <vt:lpstr>Методы: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Реализация познавательной деятельности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чума</dc:creator>
  <cp:lastModifiedBy>чума</cp:lastModifiedBy>
  <cp:revision>292</cp:revision>
  <dcterms:created xsi:type="dcterms:W3CDTF">2014-12-04T18:25:11Z</dcterms:created>
  <dcterms:modified xsi:type="dcterms:W3CDTF">2015-03-14T17:38:09Z</dcterms:modified>
</cp:coreProperties>
</file>