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60" r:id="rId6"/>
    <p:sldId id="275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81" r:id="rId15"/>
    <p:sldId id="267" r:id="rId16"/>
    <p:sldId id="279" r:id="rId17"/>
    <p:sldId id="278" r:id="rId18"/>
    <p:sldId id="282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FF"/>
    <a:srgbClr val="99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12" autoAdjust="0"/>
    <p:restoredTop sz="94660"/>
  </p:normalViewPr>
  <p:slideViewPr>
    <p:cSldViewPr>
      <p:cViewPr varScale="1">
        <p:scale>
          <a:sx n="68" d="100"/>
          <a:sy n="68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rodvzv.ru/upload/image/default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odvzv.ru/upload/image/default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857999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МОУ ЛЕСНАЯ СОШ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Методическая разработка внеклассного мероприятия для учащихся 5-6 классов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«ВЕСЁЛАЯ КОЛЯДА»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6000768"/>
            <a:ext cx="3571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Выполнила: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Учитель МУЗЫКИ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Секисова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Людмила Николаевна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«Баба Яга, костяная нога, нос крючком, волоса торчком.</a:t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Печку топила, кашу варила, с печки упала, ногу сломала.</a:t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Пошла в огород, рассмешила весь народ,</a:t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Пошла на улицу, раздавила курицу!»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F:\люда\P1060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Медведь</a:t>
            </a:r>
            <a:r>
              <a:rPr lang="ru-RU" sz="2000" b="1" i="1" dirty="0" smtClean="0">
                <a:solidFill>
                  <a:srgbClr val="002060"/>
                </a:solidFill>
              </a:rPr>
              <a:t>:</a:t>
            </a:r>
            <a:r>
              <a:rPr lang="ru-RU" sz="2000" i="1" dirty="0" smtClean="0">
                <a:solidFill>
                  <a:srgbClr val="002060"/>
                </a:solidFill>
              </a:rPr>
              <a:t> Где ты, козочка, ходила?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Коза:</a:t>
            </a:r>
            <a:r>
              <a:rPr lang="ru-RU" sz="2000" i="1" dirty="0" smtClean="0">
                <a:solidFill>
                  <a:srgbClr val="002060"/>
                </a:solidFill>
              </a:rPr>
              <a:t> Ходила я по тёмным лесам, по широким борам.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Медведь:</a:t>
            </a:r>
            <a:r>
              <a:rPr lang="ru-RU" sz="2000" i="1" dirty="0" smtClean="0">
                <a:solidFill>
                  <a:srgbClr val="002060"/>
                </a:solidFill>
              </a:rPr>
              <a:t> Как тебя, Козочка, волки не съели, стрельцы не вбили?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Коза:</a:t>
            </a:r>
            <a:r>
              <a:rPr lang="ru-RU" sz="2000" i="1" dirty="0" smtClean="0">
                <a:solidFill>
                  <a:srgbClr val="002060"/>
                </a:solidFill>
              </a:rPr>
              <a:t> А не боюсь я ни волков, ни стрельцов.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А боюсь я деда старого. У того деда борода седа,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Он меня </a:t>
            </a:r>
            <a:r>
              <a:rPr lang="ru-RU" sz="2000" i="1" dirty="0" err="1" smtClean="0">
                <a:solidFill>
                  <a:srgbClr val="002060"/>
                </a:solidFill>
              </a:rPr>
              <a:t>исколе</a:t>
            </a:r>
            <a:r>
              <a:rPr lang="ru-RU" sz="2000" i="1" dirty="0" smtClean="0">
                <a:solidFill>
                  <a:srgbClr val="002060"/>
                </a:solidFill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</a:rPr>
              <a:t>испоре</a:t>
            </a:r>
            <a:r>
              <a:rPr lang="ru-RU" sz="2000" i="1" dirty="0" smtClean="0">
                <a:solidFill>
                  <a:srgbClr val="002060"/>
                </a:solidFill>
              </a:rPr>
              <a:t> сквозь полотенце в ретивое сердце.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F:\люда\P10602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Ряженый, суженый, молодой, не простуженный,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Явись, появись ! 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F:\люда\P1060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990000"/>
                </a:solidFill>
              </a:rPr>
              <a:t>- Кто это здесь поёт,</a:t>
            </a:r>
            <a:br>
              <a:rPr lang="ru-RU" i="1" dirty="0" smtClean="0">
                <a:solidFill>
                  <a:srgbClr val="990000"/>
                </a:solidFill>
              </a:rPr>
            </a:br>
            <a:r>
              <a:rPr lang="ru-RU" i="1" dirty="0" smtClean="0">
                <a:solidFill>
                  <a:srgbClr val="990000"/>
                </a:solidFill>
              </a:rPr>
              <a:t>Мне, </a:t>
            </a:r>
            <a:r>
              <a:rPr lang="ru-RU" i="1" dirty="0" err="1" smtClean="0">
                <a:solidFill>
                  <a:srgbClr val="990000"/>
                </a:solidFill>
              </a:rPr>
              <a:t>Домовёнку</a:t>
            </a:r>
            <a:r>
              <a:rPr lang="ru-RU" i="1" dirty="0" smtClean="0">
                <a:solidFill>
                  <a:srgbClr val="990000"/>
                </a:solidFill>
              </a:rPr>
              <a:t>, спать не даёт?</a:t>
            </a:r>
            <a:br>
              <a:rPr lang="ru-RU" i="1" dirty="0" smtClean="0">
                <a:solidFill>
                  <a:srgbClr val="990000"/>
                </a:solidFill>
              </a:rPr>
            </a:br>
            <a:endParaRPr lang="ru-RU" i="1" dirty="0">
              <a:solidFill>
                <a:srgbClr val="990000"/>
              </a:solidFill>
            </a:endParaRPr>
          </a:p>
        </p:txBody>
      </p:sp>
      <p:pic>
        <p:nvPicPr>
          <p:cNvPr id="4" name="Содержимое 3" descr="http://myltia.com/files/gallery/domovenok/big/domovenok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 lvl="0"/>
            <a:r>
              <a:rPr lang="ru-RU" sz="2700" i="1" dirty="0" smtClean="0">
                <a:solidFill>
                  <a:srgbClr val="0000FF"/>
                </a:solidFill>
              </a:rPr>
              <a:t/>
            </a:r>
            <a:br>
              <a:rPr lang="ru-RU" sz="2700" i="1" dirty="0" smtClean="0">
                <a:solidFill>
                  <a:srgbClr val="0000FF"/>
                </a:solidFill>
              </a:rPr>
            </a:br>
            <a:r>
              <a:rPr lang="ru-RU" sz="2700" i="1" dirty="0" smtClean="0">
                <a:solidFill>
                  <a:srgbClr val="0000FF"/>
                </a:solidFill>
              </a:rPr>
              <a:t/>
            </a:r>
            <a:br>
              <a:rPr lang="ru-RU" sz="2700" i="1" dirty="0" smtClean="0">
                <a:solidFill>
                  <a:srgbClr val="0000FF"/>
                </a:solidFill>
              </a:rPr>
            </a:br>
            <a:r>
              <a:rPr lang="ru-RU" sz="2700" i="1" dirty="0" smtClean="0">
                <a:solidFill>
                  <a:srgbClr val="0000FF"/>
                </a:solidFill>
              </a:rPr>
              <a:t>-</a:t>
            </a:r>
            <a:r>
              <a:rPr lang="ru-RU" sz="2700" b="1" i="1" dirty="0" smtClean="0">
                <a:solidFill>
                  <a:srgbClr val="0000FF"/>
                </a:solidFill>
              </a:rPr>
              <a:t>Хорошо колядка пелась, милые подружки,</a:t>
            </a:r>
            <a:br>
              <a:rPr lang="ru-RU" sz="2700" b="1" i="1" dirty="0" smtClean="0">
                <a:solidFill>
                  <a:srgbClr val="0000FF"/>
                </a:solidFill>
              </a:rPr>
            </a:br>
            <a:r>
              <a:rPr lang="ru-RU" sz="2700" b="1" i="1" dirty="0" smtClean="0">
                <a:solidFill>
                  <a:srgbClr val="0000FF"/>
                </a:solidFill>
              </a:rPr>
              <a:t>Только что за посиделки без нашей частушки.</a:t>
            </a:r>
            <a:br>
              <a:rPr lang="ru-RU" sz="2700" b="1" i="1" dirty="0" smtClean="0">
                <a:solidFill>
                  <a:srgbClr val="0000FF"/>
                </a:solidFill>
              </a:rPr>
            </a:br>
            <a:r>
              <a:rPr lang="ru-RU" sz="2700" b="1" i="1" dirty="0" smtClean="0">
                <a:solidFill>
                  <a:srgbClr val="0000FF"/>
                </a:solidFill>
              </a:rPr>
              <a:t>-Раз пошла я за водой, увидала милого,</a:t>
            </a:r>
            <a:br>
              <a:rPr lang="ru-RU" sz="2700" b="1" i="1" dirty="0" smtClean="0">
                <a:solidFill>
                  <a:srgbClr val="0000FF"/>
                </a:solidFill>
              </a:rPr>
            </a:br>
            <a:r>
              <a:rPr lang="ru-RU" sz="2700" b="1" i="1" dirty="0" smtClean="0">
                <a:solidFill>
                  <a:srgbClr val="0000FF"/>
                </a:solidFill>
              </a:rPr>
              <a:t>Опустила вёдра в воду и про них забыла.</a:t>
            </a:r>
            <a:r>
              <a:rPr lang="ru-RU" i="1" dirty="0" smtClean="0">
                <a:solidFill>
                  <a:srgbClr val="0000FF"/>
                </a:solidFill>
              </a:rPr>
              <a:t/>
            </a:r>
            <a:br>
              <a:rPr lang="ru-RU" i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9218" name="Picture 2" descr="F:\люда\P106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-Выхожу плясать на круг – отодвинься, милый друг.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Теперь поздно любоваться, коли выпустил из рук.</a:t>
            </a:r>
          </a:p>
          <a:p>
            <a:pPr lvl="0"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-Посулился – не явился, обещался – не пришёл,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Видно рваный полушубок на </a:t>
            </a:r>
            <a:r>
              <a:rPr lang="ru-RU" b="1" i="1" dirty="0" err="1" smtClean="0">
                <a:solidFill>
                  <a:srgbClr val="0000FF"/>
                </a:solidFill>
              </a:rPr>
              <a:t>палатях</a:t>
            </a:r>
            <a:r>
              <a:rPr lang="ru-RU" b="1" i="1" dirty="0" smtClean="0">
                <a:solidFill>
                  <a:srgbClr val="0000FF"/>
                </a:solidFill>
              </a:rPr>
              <a:t> не нашёл.</a:t>
            </a:r>
          </a:p>
          <a:p>
            <a:pPr lvl="0" algn="ctr"/>
            <a:endParaRPr lang="ru-RU" i="1" dirty="0" smtClean="0">
              <a:solidFill>
                <a:srgbClr val="0000FF"/>
              </a:solidFill>
            </a:endParaRPr>
          </a:p>
        </p:txBody>
      </p:sp>
      <p:pic>
        <p:nvPicPr>
          <p:cNvPr id="11276" name="Picture 12" descr="F:\люда\P10602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" y="1428736"/>
            <a:ext cx="914399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sz="2200" b="1" i="1" dirty="0" smtClean="0">
                <a:solidFill>
                  <a:srgbClr val="0000FF"/>
                </a:solidFill>
              </a:rPr>
              <a:t>-Все пришли, все пришли, все на лавку сели,</a:t>
            </a:r>
            <a:br>
              <a:rPr lang="ru-RU" sz="2200" b="1" i="1" dirty="0" smtClean="0">
                <a:solidFill>
                  <a:srgbClr val="0000FF"/>
                </a:solidFill>
              </a:rPr>
            </a:br>
            <a:r>
              <a:rPr lang="ru-RU" sz="2200" b="1" i="1" dirty="0" smtClean="0">
                <a:solidFill>
                  <a:srgbClr val="0000FF"/>
                </a:solidFill>
              </a:rPr>
              <a:t>Моего и твоего видно волки съели.</a:t>
            </a:r>
            <a:br>
              <a:rPr lang="ru-RU" sz="2200" b="1" i="1" dirty="0" smtClean="0">
                <a:solidFill>
                  <a:srgbClr val="0000FF"/>
                </a:solidFill>
              </a:rPr>
            </a:br>
            <a:r>
              <a:rPr lang="ru-RU" sz="2200" b="1" i="1" dirty="0" smtClean="0">
                <a:solidFill>
                  <a:srgbClr val="0000FF"/>
                </a:solidFill>
              </a:rPr>
              <a:t>-Дай, Бог, снежку,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гладеньку</a:t>
            </a:r>
            <a:r>
              <a:rPr lang="ru-RU" sz="2200" b="1" i="1" dirty="0" smtClean="0">
                <a:solidFill>
                  <a:srgbClr val="0000FF"/>
                </a:solidFill>
              </a:rPr>
              <a:t> дорожку,</a:t>
            </a:r>
            <a:r>
              <a:rPr lang="ru-RU" b="1" i="1" dirty="0" smtClean="0">
                <a:solidFill>
                  <a:srgbClr val="0000FF"/>
                </a:solidFill>
              </a:rPr>
              <a:t/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sz="2200" b="1" i="1" dirty="0" smtClean="0">
                <a:solidFill>
                  <a:srgbClr val="0000FF"/>
                </a:solidFill>
              </a:rPr>
              <a:t>Неудача чтоб ушла от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мово</a:t>
            </a:r>
            <a:r>
              <a:rPr lang="ru-RU" sz="2200" b="1" i="1" dirty="0" smtClean="0">
                <a:solidFill>
                  <a:srgbClr val="0000FF"/>
                </a:solidFill>
              </a:rPr>
              <a:t> окошка!</a:t>
            </a:r>
          </a:p>
        </p:txBody>
      </p:sp>
      <p:pic>
        <p:nvPicPr>
          <p:cNvPr id="13314" name="Picture 2" descr="F:\люда\P1060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sz="2700" i="1" dirty="0" smtClean="0">
                <a:solidFill>
                  <a:srgbClr val="0000FF"/>
                </a:solidFill>
              </a:rPr>
              <a:t/>
            </a:r>
            <a:br>
              <a:rPr lang="ru-RU" sz="2700" i="1" dirty="0" smtClean="0">
                <a:solidFill>
                  <a:srgbClr val="0000FF"/>
                </a:solidFill>
              </a:rPr>
            </a:br>
            <a:r>
              <a:rPr lang="ru-RU" sz="2700" i="1" dirty="0" smtClean="0">
                <a:solidFill>
                  <a:srgbClr val="0000FF"/>
                </a:solidFill>
              </a:rPr>
              <a:t>-</a:t>
            </a:r>
            <a:r>
              <a:rPr lang="ru-RU" sz="2700" b="1" i="1" dirty="0" smtClean="0">
                <a:solidFill>
                  <a:srgbClr val="0000FF"/>
                </a:solidFill>
              </a:rPr>
              <a:t>Мы </a:t>
            </a:r>
            <a:r>
              <a:rPr lang="ru-RU" sz="2700" b="1" i="1" dirty="0" err="1" smtClean="0">
                <a:solidFill>
                  <a:srgbClr val="0000FF"/>
                </a:solidFill>
              </a:rPr>
              <a:t>Лесновские</a:t>
            </a:r>
            <a:r>
              <a:rPr lang="ru-RU" sz="2700" b="1" i="1" dirty="0" smtClean="0">
                <a:solidFill>
                  <a:srgbClr val="0000FF"/>
                </a:solidFill>
              </a:rPr>
              <a:t> девчонки, мы нигде не пропадём, </a:t>
            </a:r>
            <a:br>
              <a:rPr lang="ru-RU" sz="2700" b="1" i="1" dirty="0" smtClean="0">
                <a:solidFill>
                  <a:srgbClr val="0000FF"/>
                </a:solidFill>
              </a:rPr>
            </a:br>
            <a:r>
              <a:rPr lang="ru-RU" sz="2700" b="1" i="1" dirty="0" smtClean="0">
                <a:solidFill>
                  <a:srgbClr val="0000FF"/>
                </a:solidFill>
              </a:rPr>
              <a:t>Мы озёра переедем и все реки перейдём.</a:t>
            </a:r>
            <a:br>
              <a:rPr lang="ru-RU" sz="2700" b="1" i="1" dirty="0" smtClean="0">
                <a:solidFill>
                  <a:srgbClr val="0000FF"/>
                </a:solidFill>
              </a:rPr>
            </a:br>
            <a:r>
              <a:rPr lang="ru-RU" sz="2700" b="1" i="1" dirty="0" smtClean="0">
                <a:solidFill>
                  <a:srgbClr val="0000FF"/>
                </a:solidFill>
              </a:rPr>
              <a:t>-Ой, пол провались, потолок провались,</a:t>
            </a:r>
            <a:br>
              <a:rPr lang="ru-RU" sz="2700" b="1" i="1" dirty="0" smtClean="0">
                <a:solidFill>
                  <a:srgbClr val="0000FF"/>
                </a:solidFill>
              </a:rPr>
            </a:br>
            <a:r>
              <a:rPr lang="ru-RU" sz="2700" b="1" i="1" dirty="0" smtClean="0">
                <a:solidFill>
                  <a:srgbClr val="0000FF"/>
                </a:solidFill>
              </a:rPr>
              <a:t>На доске останемся, с колядкой не расстанемся!</a:t>
            </a:r>
            <a:r>
              <a:rPr lang="ru-RU" b="1" i="1" dirty="0" smtClean="0">
                <a:solidFill>
                  <a:srgbClr val="0000FF"/>
                </a:solidFill>
              </a:rPr>
              <a:t/>
            </a:r>
            <a:br>
              <a:rPr lang="ru-RU" b="1" i="1" dirty="0" smtClean="0">
                <a:solidFill>
                  <a:srgbClr val="0000FF"/>
                </a:solidFill>
              </a:rPr>
            </a:br>
            <a:endParaRPr lang="ru-RU" b="1" dirty="0"/>
          </a:p>
        </p:txBody>
      </p:sp>
      <p:pic>
        <p:nvPicPr>
          <p:cNvPr id="10242" name="Picture 2" descr="F:\люда\P1060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pload.wikimedia.org/wikipedia/commons/thumb/0/0a/Kalyada_KR_2012_873.jpg/220px-Kalyada_KR_2012_87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.slidesharecdn.com/startovajrabota1-111216062920-phpapp01/95/slide-11-728.jpg?132403899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429264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Степень актуальности и важности мероприятия: </a:t>
            </a:r>
            <a:endParaRPr lang="ru-RU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Пробуждение России начинается с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возрождения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понимания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природы родных традиций. Возрождая правду об истинном смысле наших народных традиций и обычаев, мы налаживаем связь времён, пробуждаем генетическую память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Русов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 возрождаем культуру Великой Руси.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Давайте же вместе возродим правду о прошлом нашей Родины и будем праздновать свои родные праздники! Празднование Коляды своим весельем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и оптимизмом выражало веру наших далёких предков  в неизбежность победы добрых начал над силами зла.</a:t>
            </a:r>
          </a:p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Вид мероприятия:</a:t>
            </a:r>
            <a:endParaRPr lang="ru-RU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Народный праздник с театрализованным действием.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</a:rPr>
              <a:t>Цели и учебно-воспитательные задачи: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Воспитывать  интерес  и  любовь  к  истории  своего  народа,  чувство  ответственности  за сохранение  и  развитие  народных  традиций.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Формировать  гордость  за  историю  своего  народа.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Расширять  кругозор  детей,  развивать  творческие  способности.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Приобщать детей и молодёжь к традиционной праздничной культуре;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Обогащать детский досуг игровыми элементами русского фольклора;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Воспитывать у детей бережное отношение и уважение к национальной русской культуре, народным традициям, обычаям и обрядам;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Поддерживать интерес детей к истокам русской национальной культуры;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Продолжать знакомить детей с обрядовыми праздниками;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Разучить музыкальный фольклорный материал, использовать в повседневной жизни;</a:t>
            </a:r>
          </a:p>
          <a:p>
            <a:pPr lvl="0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Прививать любовь  к традициям и культуре своей страны, воспитывать чувство патриотизма.</a:t>
            </a:r>
          </a:p>
          <a:p>
            <a:pPr lvl="0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восстановить утраченные традиции православных праздников.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познакомить с историей самого весёлого крестьянского праздника;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представить праздничные колядки;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рассказать о святочных гаданиях.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 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Интеграция образовательных областей: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Познание, музыка, коммуникация, социализация. </a:t>
            </a:r>
          </a:p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Предварительная работа с детьми: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Познакомить с понятием « Сочельник» и содержанием праздника Рождество. Его значением.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Познакомить с обрядом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колядования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. Рассказать, как весело проводили раньше время между Рождеством и Крещением, называемое Святками. Дать детям знания о том, что многое в жизни имеет свое начало; год тоже имеет свое начало. Это своеобразный день рождения, который люди отмечают все вместе.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Продолжать вызывать у детей интерес к традициям русского народа, календарно-обрядовому празднику «Святки – Колядки».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Обогатить детский словарный запас народными терминами.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Приобщать детей к народным играм, песням, колядкам, частушкам, пляскам.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Развивать эмоциональную отзывчивость, внимание. Воспитывать интерес и уважение к прошлому, к истории и культуре своего народа. 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Беседы: «Рождество христово»; «Святки»; «Коляда»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Чтение детям: Б. Пастернак «Рождественская звезда»; О. Ефремова «Рождество Христово»; Н. Гоголь «Коляда»; Н. Хвостов «Сочельник в лесу»; А.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Майкова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«колыбельная»; С Маршак «двенадцать месяцев» ; С. Есенин «поет зима».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Беседы по картинам русских художников: Н.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Пимоненко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«Святочное гадание»; А. Саврасов «зимний пейзаж»; П. Соколов «Тройка зимой».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Слушание музыки: П. Чайковский «Январь. У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каменька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», «Декабрь. Святки» из цикла «времена года». Слушание колокольный звон.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Заучивание колядок. </a:t>
            </a:r>
          </a:p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  Оборудование: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костюмы,  музыкальное  сопровождение,  Вифлеемская  звезда, музыкальные инструменты, угощения, предметы для гадания: свечи, зеркало, платок, снежки, валенок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Богатые мужички, открывайте сундучки, доставайте пятачки,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Если нету пятака, то давайте пирога.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Не дадите пирога – мы корову за рога.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Поведём на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торжок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продадим за пирожок!»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46" name="Picture 2" descr="F:\люда\P106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700" i="1" dirty="0" smtClean="0">
                <a:solidFill>
                  <a:srgbClr val="7030A0"/>
                </a:solidFill>
              </a:rPr>
              <a:t>-Не пора ли вам, хозяева, </a:t>
            </a:r>
            <a:r>
              <a:rPr lang="ru-RU" sz="2700" i="1" dirty="0" err="1" smtClean="0">
                <a:solidFill>
                  <a:srgbClr val="7030A0"/>
                </a:solidFill>
              </a:rPr>
              <a:t>колядовщиков</a:t>
            </a:r>
            <a:r>
              <a:rPr lang="ru-RU" sz="2700" i="1" dirty="0" smtClean="0">
                <a:solidFill>
                  <a:srgbClr val="7030A0"/>
                </a:solidFill>
              </a:rPr>
              <a:t> дарить?</a:t>
            </a:r>
            <a:br>
              <a:rPr lang="ru-RU" sz="2700" i="1" dirty="0" smtClean="0">
                <a:solidFill>
                  <a:srgbClr val="7030A0"/>
                </a:solidFill>
              </a:rPr>
            </a:br>
            <a:r>
              <a:rPr lang="ru-RU" sz="2700" i="1" dirty="0" smtClean="0">
                <a:solidFill>
                  <a:srgbClr val="7030A0"/>
                </a:solidFill>
              </a:rPr>
              <a:t> Прикажите, не держите, наших ножек не </a:t>
            </a:r>
            <a:r>
              <a:rPr lang="ru-RU" sz="2700" i="1" dirty="0" err="1" smtClean="0">
                <a:solidFill>
                  <a:srgbClr val="7030A0"/>
                </a:solidFill>
              </a:rPr>
              <a:t>знобите</a:t>
            </a:r>
            <a:r>
              <a:rPr lang="ru-RU" sz="2700" i="1" dirty="0" smtClean="0">
                <a:solidFill>
                  <a:srgbClr val="7030A0"/>
                </a:solidFill>
              </a:rPr>
              <a:t>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F:\люда\P1060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9933"/>
                </a:solidFill>
              </a:rPr>
              <a:t/>
            </a:r>
            <a:br>
              <a:rPr lang="ru-RU" sz="3100" b="1" i="1" dirty="0" smtClean="0">
                <a:solidFill>
                  <a:srgbClr val="FF9933"/>
                </a:solidFill>
              </a:rPr>
            </a:br>
            <a:r>
              <a:rPr lang="ru-RU" sz="3100" b="1" i="1" dirty="0" smtClean="0">
                <a:solidFill>
                  <a:srgbClr val="FF9933"/>
                </a:solidFill>
              </a:rPr>
              <a:t>- Здравствуйте, хозяин с хозяюшкой!</a:t>
            </a:r>
            <a:br>
              <a:rPr lang="ru-RU" sz="3100" b="1" i="1" dirty="0" smtClean="0">
                <a:solidFill>
                  <a:srgbClr val="FF9933"/>
                </a:solidFill>
              </a:rPr>
            </a:br>
            <a:r>
              <a:rPr lang="ru-RU" sz="3100" b="1" i="1" dirty="0" smtClean="0">
                <a:solidFill>
                  <a:srgbClr val="FF9933"/>
                </a:solidFill>
              </a:rPr>
              <a:t>Позвольте под окошко встать, коляду </a:t>
            </a:r>
            <a:r>
              <a:rPr lang="ru-RU" sz="3100" b="1" i="1" dirty="0" err="1" smtClean="0">
                <a:solidFill>
                  <a:srgbClr val="FF9933"/>
                </a:solidFill>
              </a:rPr>
              <a:t>заспевать</a:t>
            </a:r>
            <a:r>
              <a:rPr lang="ru-RU" sz="3100" b="1" i="1" dirty="0" smtClean="0">
                <a:solidFill>
                  <a:srgbClr val="FF9933"/>
                </a:solidFill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F:\люда\P1060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Снежная Баба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Да я не просто пришла,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а за метлой.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Хотела двор подмести, а метлы-то нет.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люда\P1060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"/>
            <a:ext cx="9144000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Чёрт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Дайте мне не мало, колбасы да сала.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Дай свиные ножки, пышки да лепёшки,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Каши горшок, пирога кусок.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Тётенька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добренька,дай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кусочек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сдобненький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Не режь, не ломай, весь подавай!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люда\P1060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711</Words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-Не пора ли вам, хозяева, колядовщиков дарить?  Прикажите, не держите, наших ножек не знобите!</vt:lpstr>
      <vt:lpstr> - Здравствуйте, хозяин с хозяюшкой! Позвольте под окошко встать, коляду заспевать! </vt:lpstr>
      <vt:lpstr>Слайд 8</vt:lpstr>
      <vt:lpstr>Слайд 9</vt:lpstr>
      <vt:lpstr>«Баба Яга, костяная нога, нос крючком, волоса торчком. Печку топила, кашу варила, с печки упала, ногу сломала. Пошла в огород, рассмешила весь народ, Пошла на улицу, раздавила курицу!»</vt:lpstr>
      <vt:lpstr>Медведь: Где ты, козочка, ходила? Коза: Ходила я по тёмным лесам, по широким борам. Медведь: Как тебя, Козочка, волки не съели, стрельцы не вбили? Коза: А не боюсь я ни волков, ни стрельцов. А боюсь я деда старого. У того деда борода седа, Он меня исколе, испоре сквозь полотенце в ретивое сердце.</vt:lpstr>
      <vt:lpstr>- Ряженый, суженый, молодой, не простуженный, Явись, появись ! </vt:lpstr>
      <vt:lpstr> - Кто это здесь поёт, Мне, Домовёнку, спать не даёт? </vt:lpstr>
      <vt:lpstr>  -Хорошо колядка пелась, милые подружки, Только что за посиделки без нашей частушки. -Раз пошла я за водой, увидала милого, Опустила вёдра в воду и про них забыла. </vt:lpstr>
      <vt:lpstr>Слайд 15</vt:lpstr>
      <vt:lpstr>-Все пришли, все пришли, все на лавку сели, Моего и твоего видно волки съели. -Дай, Бог, снежку, гладеньку дорожку, Неудача чтоб ушла от мово окошка!</vt:lpstr>
      <vt:lpstr> -Мы Лесновские девчонки, мы нигде не пропадём,  Мы озёра переедем и все реки перейдём. -Ой, пол провались, потолок провались, На доске останемся, с колядкой не расстанемся!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33</cp:revision>
  <dcterms:created xsi:type="dcterms:W3CDTF">2013-03-03T13:26:31Z</dcterms:created>
  <dcterms:modified xsi:type="dcterms:W3CDTF">2013-05-11T13:50:28Z</dcterms:modified>
</cp:coreProperties>
</file>