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0000"/>
    <a:srgbClr val="003399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60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3581399"/>
          </a:xfrm>
        </p:spPr>
        <p:txBody>
          <a:bodyPr>
            <a:noAutofit/>
          </a:bodyPr>
          <a:lstStyle/>
          <a:p>
            <a:pPr algn="ctr"/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Соответствует ли глава 2 Конституции РФ международным стандартам прав человека?</a:t>
            </a:r>
            <a:endParaRPr lang="ru-RU" sz="4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152400" y="152401"/>
            <a:ext cx="4038600" cy="42672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sym typeface="Wingdings 2"/>
              </a:rPr>
              <a:t>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  <a:sym typeface="Wingdings 2"/>
              </a:rPr>
              <a:t>Всеобщая декларация прав человека принята </a:t>
            </a:r>
            <a:r>
              <a:rPr lang="ru-RU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 2"/>
              </a:rPr>
              <a:t>10 декабря 1948г.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  <a:sym typeface="Wingdings 2"/>
              </a:rPr>
              <a:t>Генеральной Ассамблеей ООН.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495800" y="2332037"/>
            <a:ext cx="4648200" cy="4525963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  <a:sym typeface="Wingdings 2"/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sym typeface="Wingdings 2"/>
              </a:rPr>
              <a:t>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  <a:sym typeface="Wingdings 2"/>
              </a:rPr>
              <a:t>Конституция Российской  Федерации  была принята  </a:t>
            </a:r>
            <a:r>
              <a:rPr lang="ru-RU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 2"/>
              </a:rPr>
              <a:t>12 декабря 1993г.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  <a:sym typeface="Wingdings 2"/>
              </a:rPr>
              <a:t> на референдуме.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868362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00FF00"/>
                </a:solidFill>
              </a:rPr>
              <a:t>Конституция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u="sng" dirty="0" smtClean="0">
                <a:solidFill>
                  <a:srgbClr val="00FF00"/>
                </a:solidFill>
              </a:rPr>
              <a:t>РФ</a:t>
            </a:r>
            <a:r>
              <a:rPr lang="ru-RU" dirty="0" smtClean="0">
                <a:solidFill>
                  <a:srgbClr val="00FF00"/>
                </a:solidFill>
              </a:rPr>
              <a:t>  </a:t>
            </a:r>
            <a:r>
              <a:rPr lang="ru-RU" u="sng" dirty="0" smtClean="0">
                <a:solidFill>
                  <a:srgbClr val="00FF00"/>
                </a:solidFill>
              </a:rPr>
              <a:t>включает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u="sng" dirty="0" smtClean="0">
                <a:solidFill>
                  <a:srgbClr val="00FF00"/>
                </a:solidFill>
              </a:rPr>
              <a:t>права</a:t>
            </a:r>
            <a:r>
              <a:rPr lang="ru-RU" dirty="0" smtClean="0">
                <a:solidFill>
                  <a:srgbClr val="00FF00"/>
                </a:solidFill>
              </a:rPr>
              <a:t>…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8382000" cy="4525963"/>
          </a:xfrm>
        </p:spPr>
        <p:txBody>
          <a:bodyPr/>
          <a:lstStyle/>
          <a:p>
            <a:pPr>
              <a:buFont typeface="Wingdings 2"/>
              <a:buChar char="ù"/>
            </a:pPr>
            <a:r>
              <a:rPr lang="ru-RU" dirty="0" smtClean="0">
                <a:solidFill>
                  <a:srgbClr val="002060"/>
                </a:solidFill>
                <a:sym typeface="Wingdings 2"/>
              </a:rPr>
              <a:t> Право на жизнь.</a:t>
            </a:r>
          </a:p>
          <a:p>
            <a:pPr>
              <a:buFont typeface="Wingdings 2"/>
              <a:buChar char="ù"/>
            </a:pPr>
            <a:r>
              <a:rPr lang="ru-RU" dirty="0" smtClean="0">
                <a:solidFill>
                  <a:srgbClr val="002060"/>
                </a:solidFill>
                <a:sym typeface="Wingdings 2"/>
              </a:rPr>
              <a:t> Право на образование.</a:t>
            </a:r>
          </a:p>
          <a:p>
            <a:pPr>
              <a:buFont typeface="Wingdings 2"/>
              <a:buChar char="ù"/>
            </a:pPr>
            <a:r>
              <a:rPr lang="ru-RU" dirty="0">
                <a:solidFill>
                  <a:srgbClr val="002060"/>
                </a:solidFill>
                <a:sym typeface="Wingdings 2"/>
              </a:rPr>
              <a:t> </a:t>
            </a:r>
            <a:r>
              <a:rPr lang="ru-RU" dirty="0" smtClean="0">
                <a:solidFill>
                  <a:srgbClr val="002060"/>
                </a:solidFill>
                <a:sym typeface="Wingdings 2"/>
              </a:rPr>
              <a:t>Право на бесплатное медицинское обслуживание.</a:t>
            </a:r>
          </a:p>
          <a:p>
            <a:pPr>
              <a:buFont typeface="Wingdings 2"/>
              <a:buChar char="ù"/>
            </a:pPr>
            <a:r>
              <a:rPr lang="ru-RU" dirty="0">
                <a:solidFill>
                  <a:srgbClr val="002060"/>
                </a:solidFill>
                <a:sym typeface="Wingdings 2"/>
              </a:rPr>
              <a:t> </a:t>
            </a:r>
            <a:r>
              <a:rPr lang="ru-RU" dirty="0" smtClean="0">
                <a:solidFill>
                  <a:srgbClr val="002060"/>
                </a:solidFill>
                <a:sym typeface="Wingdings 2"/>
              </a:rPr>
              <a:t>Право на свободу слова и мысли.</a:t>
            </a:r>
          </a:p>
          <a:p>
            <a:pPr>
              <a:buFont typeface="Wingdings 2"/>
              <a:buChar char="ù"/>
            </a:pPr>
            <a:r>
              <a:rPr lang="ru-RU" dirty="0" smtClean="0">
                <a:solidFill>
                  <a:srgbClr val="002060"/>
                </a:solidFill>
                <a:sym typeface="Wingdings 2"/>
              </a:rPr>
              <a:t> Право на неприкосновенность.</a:t>
            </a:r>
          </a:p>
          <a:p>
            <a:pPr>
              <a:buFont typeface="Wingdings 2"/>
              <a:buChar char="ù"/>
            </a:pPr>
            <a:r>
              <a:rPr lang="ru-RU" dirty="0" smtClean="0">
                <a:solidFill>
                  <a:srgbClr val="002060"/>
                </a:solidFill>
                <a:sym typeface="Wingdings 2"/>
              </a:rPr>
              <a:t> Право на свободу передвижения по стране. 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sym typeface="Wingdings 2"/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Всеобщая декларация прав человека   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 2"/>
              </a:rPr>
              <a:t></a:t>
            </a:r>
            <a:r>
              <a:rPr lang="ru-RU" dirty="0" smtClean="0">
                <a:solidFill>
                  <a:srgbClr val="00FF00"/>
                </a:solidFill>
                <a:sym typeface="Wingdings 2"/>
              </a:rPr>
              <a:t> Все люди рождены свободными и равными в своем достоинстве и правах. 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 2"/>
              </a:rPr>
              <a:t> </a:t>
            </a:r>
            <a:r>
              <a:rPr lang="ru-RU" dirty="0" smtClean="0">
                <a:solidFill>
                  <a:srgbClr val="002060"/>
                </a:solidFill>
                <a:sym typeface="Wingdings 2"/>
              </a:rPr>
              <a:t>Каждый человек имеет право на жизнь, личную свободу и личную неприкосновенность.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 2"/>
              </a:rPr>
              <a:t> </a:t>
            </a:r>
            <a:r>
              <a:rPr lang="ru-RU" dirty="0" smtClean="0">
                <a:solidFill>
                  <a:srgbClr val="7030A0"/>
                </a:solidFill>
                <a:sym typeface="Wingdings 2"/>
              </a:rPr>
              <a:t>Каждый человек имеет право на гражданство.</a:t>
            </a:r>
            <a:r>
              <a:rPr lang="ru-RU" dirty="0">
                <a:solidFill>
                  <a:srgbClr val="7030A0"/>
                </a:solidFill>
                <a:sym typeface="Wingdings 2"/>
              </a:rPr>
              <a:t> </a:t>
            </a:r>
            <a:r>
              <a:rPr lang="ru-RU" dirty="0" smtClean="0">
                <a:solidFill>
                  <a:srgbClr val="7030A0"/>
                </a:solidFill>
                <a:sym typeface="Wingdings 2"/>
              </a:rPr>
              <a:t>Никто не может быть произвольно лишен своего гражданства или права изменить свое гражданство.</a:t>
            </a:r>
            <a:endParaRPr lang="ru-RU" dirty="0" smtClean="0">
              <a:solidFill>
                <a:srgbClr val="7030A0"/>
              </a:solidFill>
              <a:sym typeface="Wingdings 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4040188" cy="639762"/>
          </a:xfrm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Всеобщая декларация</a:t>
            </a:r>
            <a:endParaRPr lang="ru-RU" sz="3200" b="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3124200" cy="52578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648200" y="228600"/>
            <a:ext cx="4041775" cy="639762"/>
          </a:xfrm>
        </p:spPr>
        <p:txBody>
          <a:bodyPr>
            <a:normAutofit/>
          </a:bodyPr>
          <a:lstStyle/>
          <a:p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Конституция РФ</a:t>
            </a:r>
            <a:endParaRPr lang="ru-RU" sz="3200" b="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14400" y="1524000"/>
            <a:ext cx="198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57800" y="15240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 17"/>
          <p:cNvSpPr/>
          <p:nvPr/>
        </p:nvSpPr>
        <p:spPr>
          <a:xfrm>
            <a:off x="3505200" y="1600200"/>
            <a:ext cx="1143000" cy="381000"/>
          </a:xfrm>
          <a:prstGeom prst="mathEqual">
            <a:avLst>
              <a:gd name="adj1" fmla="val 23520"/>
              <a:gd name="adj2" fmla="val 2491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6800" y="1524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C0000"/>
                </a:solidFill>
              </a:rPr>
              <a:t>Статья 19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1524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C0000"/>
                </a:solidFill>
              </a:rPr>
              <a:t> </a:t>
            </a:r>
            <a:r>
              <a:rPr lang="ru-RU" sz="2800" dirty="0" smtClean="0">
                <a:solidFill>
                  <a:srgbClr val="CC0000"/>
                </a:solidFill>
              </a:rPr>
              <a:t> Статья </a:t>
            </a:r>
            <a:r>
              <a:rPr lang="ru-RU" sz="2800" dirty="0" smtClean="0">
                <a:solidFill>
                  <a:srgbClr val="CC0000"/>
                </a:solidFill>
              </a:rPr>
              <a:t>29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14400" y="2286000"/>
            <a:ext cx="198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57800" y="22860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 22"/>
          <p:cNvSpPr/>
          <p:nvPr/>
        </p:nvSpPr>
        <p:spPr>
          <a:xfrm>
            <a:off x="3505200" y="2362200"/>
            <a:ext cx="1143000" cy="381000"/>
          </a:xfrm>
          <a:prstGeom prst="mathEqual">
            <a:avLst>
              <a:gd name="adj1" fmla="val 23520"/>
              <a:gd name="adj2" fmla="val 1833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6800" y="2286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C0000"/>
                </a:solidFill>
              </a:rPr>
              <a:t>Статья 21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0" y="2286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C0000"/>
                </a:solidFill>
              </a:rPr>
              <a:t> </a:t>
            </a:r>
            <a:r>
              <a:rPr lang="ru-RU" sz="2800" dirty="0" smtClean="0">
                <a:solidFill>
                  <a:srgbClr val="CC0000"/>
                </a:solidFill>
              </a:rPr>
              <a:t> Статья </a:t>
            </a:r>
            <a:r>
              <a:rPr lang="ru-RU" sz="2800" dirty="0" smtClean="0">
                <a:solidFill>
                  <a:srgbClr val="CC0000"/>
                </a:solidFill>
              </a:rPr>
              <a:t>32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14400" y="3124200"/>
            <a:ext cx="198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257800" y="31242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 27"/>
          <p:cNvSpPr/>
          <p:nvPr/>
        </p:nvSpPr>
        <p:spPr>
          <a:xfrm>
            <a:off x="3505200" y="3200400"/>
            <a:ext cx="1143000" cy="381000"/>
          </a:xfrm>
          <a:prstGeom prst="mathEqual">
            <a:avLst>
              <a:gd name="adj1" fmla="val 23520"/>
              <a:gd name="adj2" fmla="val 2491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6800" y="3124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C0000"/>
                </a:solidFill>
              </a:rPr>
              <a:t>Статья 17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10200" y="31242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</a:t>
            </a:r>
            <a:r>
              <a:rPr lang="ru-RU" sz="2800" dirty="0" smtClean="0">
                <a:solidFill>
                  <a:srgbClr val="CC0000"/>
                </a:solidFill>
              </a:rPr>
              <a:t>Статья </a:t>
            </a:r>
            <a:r>
              <a:rPr lang="ru-RU" sz="2800" dirty="0" smtClean="0">
                <a:solidFill>
                  <a:srgbClr val="CC0000"/>
                </a:solidFill>
              </a:rPr>
              <a:t>35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14400" y="4038600"/>
            <a:ext cx="198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257800" y="40386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 32"/>
          <p:cNvSpPr/>
          <p:nvPr/>
        </p:nvSpPr>
        <p:spPr>
          <a:xfrm>
            <a:off x="3505200" y="4114800"/>
            <a:ext cx="1143000" cy="381000"/>
          </a:xfrm>
          <a:prstGeom prst="mathEqual">
            <a:avLst>
              <a:gd name="adj1" fmla="val 23520"/>
              <a:gd name="adj2" fmla="val 1833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66800" y="4038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C0000"/>
                </a:solidFill>
              </a:rPr>
              <a:t>Статья 23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10200" y="40386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C0000"/>
                </a:solidFill>
              </a:rPr>
              <a:t> Статья </a:t>
            </a:r>
            <a:r>
              <a:rPr lang="ru-RU" sz="2800" dirty="0" smtClean="0">
                <a:solidFill>
                  <a:srgbClr val="CC0000"/>
                </a:solidFill>
              </a:rPr>
              <a:t>37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914400" y="4953000"/>
            <a:ext cx="198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914400" y="5943600"/>
            <a:ext cx="198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C0000"/>
                </a:solidFill>
              </a:rPr>
              <a:t>Статья 26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257800" y="49530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Статья 37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257800" y="59436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C0000"/>
                </a:solidFill>
              </a:rPr>
              <a:t>Статья 43</a:t>
            </a:r>
            <a:endParaRPr lang="ru-RU" sz="2800" dirty="0">
              <a:solidFill>
                <a:srgbClr val="CC0000"/>
              </a:solidFill>
            </a:endParaRPr>
          </a:p>
        </p:txBody>
      </p:sp>
      <p:sp>
        <p:nvSpPr>
          <p:cNvPr id="40" name="Равно 39"/>
          <p:cNvSpPr/>
          <p:nvPr/>
        </p:nvSpPr>
        <p:spPr>
          <a:xfrm>
            <a:off x="3505200" y="5029200"/>
            <a:ext cx="1143000" cy="381000"/>
          </a:xfrm>
          <a:prstGeom prst="mathEqual">
            <a:avLst>
              <a:gd name="adj1" fmla="val 23520"/>
              <a:gd name="adj2" fmla="val 242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Равно 40"/>
          <p:cNvSpPr/>
          <p:nvPr/>
        </p:nvSpPr>
        <p:spPr>
          <a:xfrm>
            <a:off x="3505200" y="6019800"/>
            <a:ext cx="1143000" cy="381000"/>
          </a:xfrm>
          <a:prstGeom prst="mathEqual">
            <a:avLst>
              <a:gd name="adj1" fmla="val 23520"/>
              <a:gd name="adj2" fmla="val 1955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66800" y="4953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C0000"/>
                </a:solidFill>
              </a:rPr>
              <a:t>Статья 24</a:t>
            </a:r>
            <a:endParaRPr lang="ru-RU" sz="2800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4" grpId="0" build="p"/>
      <p:bldP spid="16" grpId="0" animBg="1"/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28" grpId="0" animBg="1"/>
      <p:bldP spid="29" grpId="0"/>
      <p:bldP spid="30" grpId="0"/>
      <p:bldP spid="31" grpId="0" animBg="1"/>
      <p:bldP spid="32" grpId="0" animBg="1"/>
      <p:bldP spid="33" grpId="0" animBg="1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8200" y="1066800"/>
            <a:ext cx="7620000" cy="4267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ВЫВОД: </a:t>
            </a:r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Конституция  РФ  соответствует международным  стандартам  прав человека.  Большинство  статей Конституции  РФ подобны  статьям Всеобщей  декларации прав человека.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188</Words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Открытая</vt:lpstr>
      <vt:lpstr>Тема Office</vt:lpstr>
      <vt:lpstr>Соответствует ли глава 2 Конституции РФ международным стандартам прав человека?</vt:lpstr>
      <vt:lpstr>Слайд 2</vt:lpstr>
      <vt:lpstr>Конституция РФ  включает права…</vt:lpstr>
      <vt:lpstr>Всеобщая декларация прав человека   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16</cp:revision>
  <dcterms:modified xsi:type="dcterms:W3CDTF">2008-12-11T12:34:20Z</dcterms:modified>
</cp:coreProperties>
</file>