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61" r:id="rId4"/>
    <p:sldId id="262" r:id="rId5"/>
    <p:sldId id="260" r:id="rId6"/>
    <p:sldId id="265" r:id="rId7"/>
    <p:sldId id="263" r:id="rId8"/>
    <p:sldId id="269" r:id="rId9"/>
    <p:sldId id="270" r:id="rId10"/>
    <p:sldId id="264" r:id="rId11"/>
    <p:sldId id="274" r:id="rId12"/>
    <p:sldId id="275" r:id="rId13"/>
    <p:sldId id="266" r:id="rId14"/>
    <p:sldId id="276" r:id="rId15"/>
    <p:sldId id="278" r:id="rId16"/>
    <p:sldId id="280" r:id="rId17"/>
    <p:sldId id="281" r:id="rId18"/>
    <p:sldId id="279" r:id="rId19"/>
    <p:sldId id="285" r:id="rId20"/>
    <p:sldId id="282" r:id="rId21"/>
    <p:sldId id="28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&amp;SHcy;&amp;acy;&amp;bcy;&amp;lcy;&amp;ocy;&amp;ncy; &quot;&amp;Dcy;&amp;iecy;&amp;ncy;&amp;softcy; &amp;Pcy;&amp;ocy;&amp;bcy;&amp;iecy;&amp;dcy;&amp;ycy;&quot; (6)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571604" y="500042"/>
            <a:ext cx="721523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663300"/>
                </a:solidFill>
              </a:rPr>
              <a:t>МОУ  Лесная СОШ</a:t>
            </a:r>
          </a:p>
          <a:p>
            <a:pPr algn="ctr"/>
            <a:endParaRPr lang="ru-RU" b="1" dirty="0" smtClean="0"/>
          </a:p>
          <a:p>
            <a:pPr algn="ctr"/>
            <a:r>
              <a:rPr lang="ru-RU" sz="3600" b="1" dirty="0" smtClean="0">
                <a:solidFill>
                  <a:srgbClr val="A50021"/>
                </a:solidFill>
              </a:rPr>
              <a:t>Дню Победы посвящается... </a:t>
            </a:r>
          </a:p>
          <a:p>
            <a:pPr algn="ctr"/>
            <a:endParaRPr lang="ru-RU" sz="3600" b="1" dirty="0" smtClean="0">
              <a:solidFill>
                <a:srgbClr val="A50021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A50021"/>
                </a:solidFill>
              </a:rPr>
              <a:t>Что мы знаем об истории создания военных песен?</a:t>
            </a:r>
            <a:endParaRPr lang="ru-RU" sz="3600" dirty="0" smtClean="0">
              <a:solidFill>
                <a:srgbClr val="A5002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57818" y="5715016"/>
            <a:ext cx="3429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/>
          </a:p>
        </p:txBody>
      </p:sp>
      <p:pic>
        <p:nvPicPr>
          <p:cNvPr id="11" name="Рисунок 10" descr="http://ann-pages.narod.ru/a190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4071942"/>
            <a:ext cx="1785950" cy="1666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4786314" y="5643578"/>
            <a:ext cx="4000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 </a:t>
            </a:r>
            <a:r>
              <a:rPr lang="ru-RU" b="1" dirty="0" smtClean="0">
                <a:solidFill>
                  <a:srgbClr val="663300"/>
                </a:solidFill>
              </a:rPr>
              <a:t>Учитель Музыки</a:t>
            </a:r>
          </a:p>
          <a:p>
            <a:pPr algn="r"/>
            <a:r>
              <a:rPr lang="ru-RU" b="1" dirty="0" err="1" smtClean="0">
                <a:solidFill>
                  <a:srgbClr val="663300"/>
                </a:solidFill>
              </a:rPr>
              <a:t>Секисова</a:t>
            </a:r>
            <a:r>
              <a:rPr lang="ru-RU" b="1" dirty="0" smtClean="0">
                <a:solidFill>
                  <a:srgbClr val="663300"/>
                </a:solidFill>
              </a:rPr>
              <a:t> Людмила Николаевна</a:t>
            </a:r>
            <a:endParaRPr lang="ru-RU" b="1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&amp;SHcy;&amp;acy;&amp;bcy;&amp;lcy;&amp;ocy;&amp;ncy; &quot;&amp;Dcy;&amp;iecy;&amp;ncy;&amp;softcy; &amp;Pcy;&amp;ocy;&amp;bcy;&amp;iecy;&amp;dcy;&amp;ycy;&quot; (6)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500166" y="428604"/>
            <a:ext cx="728667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A50021"/>
                </a:solidFill>
              </a:rPr>
              <a:t>О чем написать песню для "Тишины"?</a:t>
            </a:r>
          </a:p>
          <a:p>
            <a:pPr algn="ctr"/>
            <a:r>
              <a:rPr lang="ru-RU" b="1" dirty="0" smtClean="0">
                <a:solidFill>
                  <a:srgbClr val="A50021"/>
                </a:solidFill>
              </a:rPr>
              <a:t>Просматривая военные блокноты, поэт Михаил </a:t>
            </a:r>
            <a:r>
              <a:rPr lang="ru-RU" b="1" dirty="0" err="1" smtClean="0">
                <a:solidFill>
                  <a:srgbClr val="A50021"/>
                </a:solidFill>
              </a:rPr>
              <a:t>Матусовский</a:t>
            </a:r>
            <a:r>
              <a:rPr lang="ru-RU" b="1" dirty="0" smtClean="0">
                <a:solidFill>
                  <a:srgbClr val="A50021"/>
                </a:solidFill>
              </a:rPr>
              <a:t> нашел запись о подвиге восемнадцати солдат на Безымянной высоте. </a:t>
            </a:r>
          </a:p>
          <a:p>
            <a:pPr algn="ctr"/>
            <a:r>
              <a:rPr lang="ru-RU" b="1" dirty="0" smtClean="0">
                <a:solidFill>
                  <a:srgbClr val="A50021"/>
                </a:solidFill>
              </a:rPr>
              <a:t>Запись краткую. Высота была занята немцами, </a:t>
            </a:r>
          </a:p>
          <a:p>
            <a:pPr algn="ctr"/>
            <a:r>
              <a:rPr lang="ru-RU" b="1" dirty="0" smtClean="0">
                <a:solidFill>
                  <a:srgbClr val="A50021"/>
                </a:solidFill>
              </a:rPr>
              <a:t>мешала  продвижению наших войск.</a:t>
            </a:r>
          </a:p>
          <a:p>
            <a:pPr algn="ctr"/>
            <a:r>
              <a:rPr lang="ru-RU" b="1" dirty="0" smtClean="0">
                <a:solidFill>
                  <a:srgbClr val="A50021"/>
                </a:solidFill>
              </a:rPr>
              <a:t> Подступы к ней казались неприступными.   </a:t>
            </a:r>
          </a:p>
          <a:p>
            <a:pPr algn="ctr"/>
            <a:r>
              <a:rPr lang="ru-RU" b="1" dirty="0" smtClean="0">
                <a:solidFill>
                  <a:srgbClr val="A50021"/>
                </a:solidFill>
              </a:rPr>
              <a:t>  Восемнадцать солдат вызвались обойти высоту ночью с тыла и занять ее. Это были сибирские добровольцы, коммунисты. </a:t>
            </a:r>
          </a:p>
          <a:p>
            <a:pPr algn="ctr"/>
            <a:r>
              <a:rPr lang="ru-RU" b="1" dirty="0" smtClean="0">
                <a:solidFill>
                  <a:srgbClr val="A50021"/>
                </a:solidFill>
              </a:rPr>
              <a:t>Бой продолжался до рассвета. Вызвав на себя огонь, смельчаки дрались до последнего патрона. Последняя радиограмма восемнадцати бойцов заканчивалась словами: "... принимаем бой".           Утром высотой овладели советские войска, похоронив на ней погибших бойцов.</a:t>
            </a:r>
          </a:p>
        </p:txBody>
      </p:sp>
      <p:pic>
        <p:nvPicPr>
          <p:cNvPr id="7" name="Рисунок 6" descr="http://s004.radikal.ru/i205/1202/a0/2b3570beca4a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4143380"/>
            <a:ext cx="4043499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&amp;SHcy;&amp;acy;&amp;bcy;&amp;lcy;&amp;ocy;&amp;ncy; (&amp;fcy;&amp;ocy;&amp;ncy;) &amp;pcy;&amp;rcy;&amp;iecy;&amp;zcy;&amp;iecy;&amp;ncy;&amp;tcy;&amp;acy;&amp;tscy;&amp;icy;&amp;icy; &quot;&amp;Rcy;&amp;acy;&amp;mcy;&amp;kcy;&amp;acy; &quot;&amp;Gcy;&amp;iecy;&amp;ocy;&amp;rcy;&amp;gcy;&amp;icy;&amp;iecy;&amp;vcy;&amp;scy;&amp;kcy;&amp;acy;&amp;yacy; &amp;lcy;&amp;iecy;&amp;ncy;&amp;tcy;&amp;acy;&quot; - 2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596" y="714356"/>
            <a:ext cx="392909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663300"/>
                </a:solidFill>
              </a:rPr>
              <a:t>Дымилась роща под горою,</a:t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>И вместе с ней горел закат...</a:t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>Нас оставалось только трое</a:t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>Из восемнадцати ребят.</a:t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>Как много их, друзей хороших,</a:t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>Лежать осталось в темноте -</a:t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>У незнакомого поселка,</a:t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>На безымянной высоте.</a:t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/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>Светилась, падая, ракета,</a:t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>Как догоревшая звезда...</a:t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>Кто хоть однажды видел это,</a:t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>Тот не забудет никогда.</a:t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>Он не забудет, не забудет</a:t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>Атаки яростные те -</a:t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>У незнакомого поселка,</a:t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>На безымянной высоте.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http://img717.imageshack.us/img717/1107/56901919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571480"/>
            <a:ext cx="3643338" cy="2695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://xbt-torrent.ru/shot/138959_1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00562" y="3500438"/>
            <a:ext cx="3786214" cy="2530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&amp;SHcy;&amp;acy;&amp;bcy;&amp;lcy;&amp;ocy;&amp;ncy; (&amp;fcy;&amp;ocy;&amp;ncy;) &amp;pcy;&amp;rcy;&amp;iecy;&amp;zcy;&amp;iecy;&amp;ncy;&amp;tcy;&amp;acy;&amp;tscy;&amp;icy;&amp;icy; &quot;&amp;Rcy;&amp;acy;&amp;mcy;&amp;kcy;&amp;acy; &quot;&amp;Gcy;&amp;iecy;&amp;ocy;&amp;rcy;&amp;gcy;&amp;icy;&amp;iecy;&amp;vcy;&amp;scy;&amp;kcy;&amp;acy;&amp;yacy; &amp;lcy;&amp;iecy;&amp;ncy;&amp;tcy;&amp;acy;&quot; - 2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596" y="782122"/>
            <a:ext cx="371477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6633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Над нами "</a:t>
            </a:r>
            <a:r>
              <a:rPr lang="ru-RU" b="1" i="1" dirty="0" err="1" smtClean="0">
                <a:solidFill>
                  <a:srgbClr val="6633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мессеры</a:t>
            </a:r>
            <a:r>
              <a:rPr lang="ru-RU" b="1" i="1" dirty="0" smtClean="0">
                <a:solidFill>
                  <a:srgbClr val="6633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" кружили,</a:t>
            </a:r>
            <a:br>
              <a:rPr lang="ru-RU" b="1" i="1" dirty="0" smtClean="0">
                <a:solidFill>
                  <a:srgbClr val="6633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6633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 было видно, словно днем...</a:t>
            </a:r>
            <a:br>
              <a:rPr lang="ru-RU" b="1" i="1" dirty="0" smtClean="0">
                <a:solidFill>
                  <a:srgbClr val="6633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6633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Но только крепче мы дружили</a:t>
            </a:r>
            <a:br>
              <a:rPr lang="ru-RU" b="1" i="1" dirty="0" smtClean="0">
                <a:solidFill>
                  <a:srgbClr val="6633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6633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Под перекрестным </a:t>
            </a:r>
            <a:r>
              <a:rPr lang="ru-RU" b="1" i="1" dirty="0" err="1" smtClean="0">
                <a:solidFill>
                  <a:srgbClr val="6633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артогнем</a:t>
            </a:r>
            <a:r>
              <a:rPr lang="ru-RU" b="1" i="1" dirty="0" smtClean="0">
                <a:solidFill>
                  <a:srgbClr val="6633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br>
              <a:rPr lang="ru-RU" b="1" i="1" dirty="0" smtClean="0">
                <a:solidFill>
                  <a:srgbClr val="6633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6633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 как бы трудно ни бывало,</a:t>
            </a:r>
            <a:br>
              <a:rPr lang="ru-RU" b="1" i="1" dirty="0" smtClean="0">
                <a:solidFill>
                  <a:srgbClr val="6633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6633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Ты верен был своей мечте -</a:t>
            </a:r>
            <a:br>
              <a:rPr lang="ru-RU" b="1" i="1" dirty="0" smtClean="0">
                <a:solidFill>
                  <a:srgbClr val="6633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6633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У незнакомого поселка,</a:t>
            </a:r>
            <a:br>
              <a:rPr lang="ru-RU" b="1" i="1" dirty="0" smtClean="0">
                <a:solidFill>
                  <a:srgbClr val="6633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6633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На безымянной высоте.</a:t>
            </a:r>
            <a:br>
              <a:rPr lang="ru-RU" b="1" i="1" dirty="0" smtClean="0">
                <a:solidFill>
                  <a:srgbClr val="6633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6633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6633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6633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Мне часто снятся все ребята,</a:t>
            </a:r>
            <a:br>
              <a:rPr lang="ru-RU" b="1" i="1" dirty="0" smtClean="0">
                <a:solidFill>
                  <a:srgbClr val="6633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6633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Друзья моих военных дней,</a:t>
            </a:r>
            <a:br>
              <a:rPr lang="ru-RU" b="1" i="1" dirty="0" smtClean="0">
                <a:solidFill>
                  <a:srgbClr val="6633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6633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Землянка наша в три наката,</a:t>
            </a:r>
            <a:br>
              <a:rPr lang="ru-RU" b="1" i="1" dirty="0" smtClean="0">
                <a:solidFill>
                  <a:srgbClr val="6633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6633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Сосна сгоревшая над ней.</a:t>
            </a:r>
            <a:br>
              <a:rPr lang="ru-RU" b="1" i="1" dirty="0" smtClean="0">
                <a:solidFill>
                  <a:srgbClr val="6633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6633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Как будто вновь я вместе с ними</a:t>
            </a:r>
            <a:br>
              <a:rPr lang="ru-RU" b="1" i="1" dirty="0" smtClean="0">
                <a:solidFill>
                  <a:srgbClr val="6633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6633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Стою на огненной черте -</a:t>
            </a:r>
            <a:br>
              <a:rPr lang="ru-RU" b="1" i="1" dirty="0" smtClean="0">
                <a:solidFill>
                  <a:srgbClr val="6633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6633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У незнакомого поселка,</a:t>
            </a:r>
            <a:br>
              <a:rPr lang="ru-RU" b="1" i="1" dirty="0" smtClean="0">
                <a:solidFill>
                  <a:srgbClr val="6633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6633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На безымянной высоте.</a:t>
            </a:r>
            <a:endParaRPr lang="ru-RU" sz="1100" b="1" i="1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http://www.pomnite-nas.ru/img/40/200904200930410.03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2786058"/>
            <a:ext cx="3929090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://www.uhlib.ru/transport_i_aviacija/aviacija_i_vremja_2008_03/pic_96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29190" y="500042"/>
            <a:ext cx="3298916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&amp;SHcy;&amp;acy;&amp;bcy;&amp;lcy;&amp;ocy;&amp;ncy; &quot;&amp;Dcy;&amp;iecy;&amp;ncy;&amp;softcy; &amp;Pcy;&amp;ocy;&amp;bcy;&amp;iecy;&amp;dcy;&amp;ycy;&quot; (6)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9144000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28596" y="357166"/>
            <a:ext cx="835824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Песня "На поле танки грохотали" основана на старой шахтерской песни "Коногон" - она звучала в первой, довоенной серии фильма Леонида Лукова "Большая жизнь" о шахтерах Донбасса 1930-х гг.  Песню пел "отрицательный герой" Макар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A5002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Лаготин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(актер Л.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A5002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Масоха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). Фильм был лидером кинопроката предвоенного 1940 года. Из фильма мелодия шагнула в фольклор Великой Отечественной войны. 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A5002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http://www.stihi.ru/pics/2013/01/14/1119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071678"/>
            <a:ext cx="4357718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&amp;SHcy;&amp;acy;&amp;bcy;&amp;lcy;&amp;ocy;&amp;ncy; (&amp;fcy;&amp;ocy;&amp;ncy;) &amp;pcy;&amp;rcy;&amp;iecy;&amp;zcy;&amp;iecy;&amp;ncy;&amp;tcy;&amp;acy;&amp;tscy;&amp;icy;&amp;icy; &quot;&amp;Rcy;&amp;acy;&amp;mcy;&amp;kcy;&amp;acy; &quot;&amp;Gcy;&amp;iecy;&amp;ocy;&amp;rcy;&amp;gcy;&amp;icy;&amp;iecy;&amp;vcy;&amp;scy;&amp;kcy;&amp;acy;&amp;yacy; &amp;lcy;&amp;iecy;&amp;ncy;&amp;tcy;&amp;acy;&quot; - 2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596" y="1000108"/>
            <a:ext cx="350046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663300"/>
                </a:solidFill>
              </a:rPr>
              <a:t>На поле танки грохотали,</a:t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>Солдаты шли в последний бой,</a:t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>А молодого командира</a:t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>Несли с пробитой головой.</a:t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/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>По танку вдарила болванка.</a:t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>Прощай, родимый экипаж.</a:t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>Четыре трупа возле танка</a:t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>Дополнят утренний пейзаж.</a:t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/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>Машина пламенем объята,</a:t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>Вот-вот рванёт боекомплект.</a:t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>А жить так хочется, ребята,</a:t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>И вылезать уж мочи нет.</a:t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6" name="Рисунок 5" descr="http://club443.ru/uploads/127/post-1220217913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500042"/>
            <a:ext cx="3601134" cy="2820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://i.mr7.ru/photos/2012/09/640x480_bMO5f0thagr6t00ulY8S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3571876"/>
            <a:ext cx="3591607" cy="278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&amp;SHcy;&amp;acy;&amp;bcy;&amp;lcy;&amp;ocy;&amp;ncy; (&amp;fcy;&amp;ocy;&amp;ncy;) &amp;pcy;&amp;rcy;&amp;iecy;&amp;zcy;&amp;iecy;&amp;ncy;&amp;tcy;&amp;acy;&amp;tscy;&amp;icy;&amp;icy; &quot;&amp;Rcy;&amp;acy;&amp;mcy;&amp;kcy;&amp;acy; &quot;&amp;Gcy;&amp;iecy;&amp;ocy;&amp;rcy;&amp;gcy;&amp;icy;&amp;iecy;&amp;vcy;&amp;scy;&amp;kcy;&amp;acy;&amp;yacy; &amp;lcy;&amp;iecy;&amp;ncy;&amp;tcy;&amp;acy;&quot; - 2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85786" y="612845"/>
            <a:ext cx="38576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663300"/>
                </a:solidFill>
              </a:rPr>
              <a:t>Нас извлекут из-под обломков,</a:t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>Поднимут на руки каркас,</a:t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>И залпы башенных орудий</a:t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>В последний путь проводят нас.</a:t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/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>И полетят тут телеграммы</a:t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>Родных и близких известить,</a:t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>Что сын ваш больше не вернётся</a:t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>И не приедет погостить.</a:t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/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>В углу заплачет мать-старушка,</a:t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>Смахнет слезу старик отец.</a:t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>И молодая не узнает,</a:t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>Какой у парня был конец.</a:t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/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>И будет карточка пылиться</a:t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>На полке пожелтевших книг.</a:t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>В военной форме, при погонах,</a:t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>И ей он больше не жених.</a:t>
            </a:r>
          </a:p>
          <a:p>
            <a:endParaRPr lang="ru-RU" dirty="0"/>
          </a:p>
        </p:txBody>
      </p:sp>
      <p:pic>
        <p:nvPicPr>
          <p:cNvPr id="6" name="Рисунок 5" descr="http://horde.me/uploads/images/51/28c4/5128c477a5c98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90" y="642918"/>
            <a:ext cx="3214710" cy="2780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alt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3643314"/>
            <a:ext cx="3214710" cy="2337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&amp;SHcy;&amp;acy;&amp;bcy;&amp;lcy;&amp;ocy;&amp;ncy; &quot;&amp;Dcy;&amp;iecy;&amp;ncy;&amp;softcy; &amp;Pcy;&amp;ocy;&amp;bcy;&amp;iecy;&amp;dcy;&amp;ycy;&quot; (6)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571604" y="357167"/>
            <a:ext cx="7143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A50021"/>
                </a:solidFill>
              </a:rPr>
              <a:t>Со старыми  песнями произошла странная и неожиданная метаморфоза: мирные, довоенные они стали первыми военными, обрели как бы второй, не существовавший прежде смысл, ставший главным. Повествуя о любви и любимых, о разлуках и встречах, о родном доме и русской природе, они зазвучали как рассказы, как напоминание о тех мирных днях, той мирной жизни, за возвращение которой шла война, ради которой солдаты воевали и жертвовали собственной жизнью. Заново родившись, песни эти помогали воевать. Они стали символом и своеобразным залогом того, что мирное время вернется, что его надо вернуть, сметя захватчиков с родной земли.</a:t>
            </a:r>
            <a:endParaRPr lang="ru-RU" b="1" dirty="0">
              <a:solidFill>
                <a:srgbClr val="A50021"/>
              </a:solidFill>
            </a:endParaRPr>
          </a:p>
        </p:txBody>
      </p:sp>
      <p:pic>
        <p:nvPicPr>
          <p:cNvPr id="6" name="Рисунок 5" descr="http://img0.liveinternet.ru/images/attach/c/0/74/19/74019180_genre_003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57818" y="3429000"/>
            <a:ext cx="3286148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&amp;SHcy;&amp;acy;&amp;bcy;&amp;lcy;&amp;ocy;&amp;ncy; (&amp;fcy;&amp;ocy;&amp;ncy;) &amp;pcy;&amp;rcy;&amp;iecy;&amp;zcy;&amp;iecy;&amp;ncy;&amp;tcy;&amp;acy;&amp;tscy;&amp;icy;&amp;icy; &quot;&amp;Rcy;&amp;acy;&amp;mcy;&amp;kcy;&amp;acy; &quot;&amp;Gcy;&amp;iecy;&amp;ocy;&amp;rcy;&amp;gcy;&amp;icy;&amp;iecy;&amp;vcy;&amp;scy;&amp;kcy;&amp;acy;&amp;yacy; &amp;lcy;&amp;iecy;&amp;ncy;&amp;tcy;&amp;acy;&quot; - 2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42910" y="428604"/>
            <a:ext cx="35719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663300"/>
                </a:solidFill>
              </a:rPr>
              <a:t>Синенький скромный платочек</a:t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>Падал с опущенных плеч.</a:t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>Ты говорила,</a:t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>Что не забудешь</a:t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>Ласковых, радостных встреч.</a:t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>Порой ночной</a:t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>Мы распрощались с тобой...</a:t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>Нет больше ночек!</a:t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>Где ты, платочек,</a:t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>Милый, желанный, родной?</a:t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/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>Письма твои получая,</a:t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>Слышу я голос родной.</a:t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>И между строчек</a:t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>Синий платочек</a:t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>Снова встает предо мной.</a:t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>И мне не раз</a:t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>Снились в предутренний час</a:t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>Кудри в платочке,</a:t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>Синие ночки,</a:t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>Искорки девичьих глаз.</a:t>
            </a:r>
            <a:br>
              <a:rPr lang="ru-RU" b="1" i="1" dirty="0" smtClean="0">
                <a:solidFill>
                  <a:srgbClr val="663300"/>
                </a:solidFill>
              </a:rPr>
            </a:br>
            <a:endParaRPr lang="ru-RU" b="1" i="1" dirty="0">
              <a:solidFill>
                <a:srgbClr val="6633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00562" y="428604"/>
            <a:ext cx="400052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663300"/>
                </a:solidFill>
              </a:rPr>
              <a:t>Помню, как в памятный вечер</a:t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>Падал платочек твой с плеч,</a:t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>Как провожала</a:t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>И обещала</a:t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>Синий платочек сберечь.</a:t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>И пусть со мной</a:t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>Нет сегодня любимой, родной,</a:t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>Знаю, с любовью</a:t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>Ты к изголовью</a:t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>Прячешь платок </a:t>
            </a:r>
            <a:r>
              <a:rPr lang="ru-RU" b="1" i="1" dirty="0" err="1" smtClean="0">
                <a:solidFill>
                  <a:srgbClr val="663300"/>
                </a:solidFill>
              </a:rPr>
              <a:t>голубой</a:t>
            </a:r>
            <a:r>
              <a:rPr lang="ru-RU" b="1" i="1" dirty="0" smtClean="0">
                <a:solidFill>
                  <a:srgbClr val="663300"/>
                </a:solidFill>
              </a:rPr>
              <a:t>.</a:t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/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>Сколько заветных платочков</a:t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>Носим мы в сердце с собой!</a:t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>Радости встречи,</a:t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>Девичьи плечи</a:t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>Помним в страде боевой.</a:t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>За них, родных,</a:t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>Любимых, желанных таких,</a:t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>Строчит пулеметчик,</a:t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>За синий платочек,</a:t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>Что был на плечах дорогих!</a:t>
            </a:r>
          </a:p>
          <a:p>
            <a:pPr algn="ctr"/>
            <a:r>
              <a:rPr lang="ru-RU" b="1" i="1" dirty="0" smtClean="0">
                <a:solidFill>
                  <a:srgbClr val="663300"/>
                </a:solidFill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&amp;SHcy;&amp;acy;&amp;bcy;&amp;lcy;&amp;ocy;&amp;ncy; &quot;&amp;Dcy;&amp;iecy;&amp;ncy;&amp;softcy; &amp;Pcy;&amp;ocy;&amp;bcy;&amp;iecy;&amp;dcy;&amp;ycy;&quot; (6)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643042" y="428605"/>
            <a:ext cx="707236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A50021"/>
                </a:solidFill>
              </a:rPr>
              <a:t>«Журавли» нашли свое продолжение в монументальном искусстве. В Чирчике, узбекском городе химиков и металлургов, воздвигнут памятник погибшим героям. На нем изображен журавлиный клин, плывущий в сизой мгле… На основании памятника высечены на узбекском и русском языках знакомые слова: </a:t>
            </a:r>
            <a:br>
              <a:rPr lang="ru-RU" b="1" dirty="0" smtClean="0">
                <a:solidFill>
                  <a:srgbClr val="A50021"/>
                </a:solidFill>
              </a:rPr>
            </a:br>
            <a:r>
              <a:rPr lang="ru-RU" b="1" i="1" dirty="0" smtClean="0">
                <a:solidFill>
                  <a:srgbClr val="A50021"/>
                </a:solidFill>
              </a:rPr>
              <a:t> Мне кажется порою, что солдаты, </a:t>
            </a:r>
            <a:br>
              <a:rPr lang="ru-RU" b="1" i="1" dirty="0" smtClean="0">
                <a:solidFill>
                  <a:srgbClr val="A50021"/>
                </a:solidFill>
              </a:rPr>
            </a:br>
            <a:r>
              <a:rPr lang="ru-RU" b="1" i="1" dirty="0" smtClean="0">
                <a:solidFill>
                  <a:srgbClr val="A50021"/>
                </a:solidFill>
              </a:rPr>
              <a:t>С кровавых не пришедшие полей, </a:t>
            </a:r>
            <a:br>
              <a:rPr lang="ru-RU" b="1" i="1" dirty="0" smtClean="0">
                <a:solidFill>
                  <a:srgbClr val="A50021"/>
                </a:solidFill>
              </a:rPr>
            </a:br>
            <a:r>
              <a:rPr lang="ru-RU" b="1" i="1" dirty="0" smtClean="0">
                <a:solidFill>
                  <a:srgbClr val="A50021"/>
                </a:solidFill>
              </a:rPr>
              <a:t>Не в землю нашу полегли когда-то, </a:t>
            </a:r>
            <a:br>
              <a:rPr lang="ru-RU" b="1" i="1" dirty="0" smtClean="0">
                <a:solidFill>
                  <a:srgbClr val="A50021"/>
                </a:solidFill>
              </a:rPr>
            </a:br>
            <a:r>
              <a:rPr lang="ru-RU" b="1" i="1" dirty="0" smtClean="0">
                <a:solidFill>
                  <a:srgbClr val="A50021"/>
                </a:solidFill>
              </a:rPr>
              <a:t>А превратились в белых журавлей</a:t>
            </a:r>
            <a:endParaRPr lang="ru-RU" b="1" dirty="0">
              <a:solidFill>
                <a:srgbClr val="A50021"/>
              </a:solidFill>
            </a:endParaRPr>
          </a:p>
        </p:txBody>
      </p:sp>
      <p:pic>
        <p:nvPicPr>
          <p:cNvPr id="6" name="Рисунок 5" descr="http://img1.liveinternet.ru/images/attach/c/2/74/132/74132763_4123843_39026705_pamyatnik_zhuravli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2" y="2928934"/>
            <a:ext cx="4071966" cy="2617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&amp;SHcy;&amp;acy;&amp;bcy;&amp;lcy;&amp;ocy;&amp;ncy; &quot;&amp;Dcy;&amp;iecy;&amp;ncy;&amp;softcy; &amp;Pcy;&amp;ocy;&amp;bcy;&amp;iecy;&amp;dcy;&amp;ycy;&quot; (6)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g1.liveinternet.ru/images/attach/c/2/74/129/74129271_2309242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28" y="428604"/>
            <a:ext cx="3102973" cy="2141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429124" y="474345"/>
            <a:ext cx="435771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Мне кажется порою, что солдаты,</a:t>
            </a:r>
          </a:p>
          <a:p>
            <a:pPr algn="ctr"/>
            <a:r>
              <a:rPr lang="ru-RU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С кровавых не пришедшие полей,</a:t>
            </a:r>
          </a:p>
          <a:p>
            <a:pPr algn="ctr"/>
            <a:r>
              <a:rPr lang="ru-RU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Не в землю нашу полегли когда-то,</a:t>
            </a:r>
          </a:p>
          <a:p>
            <a:pPr algn="ctr"/>
            <a:r>
              <a:rPr lang="ru-RU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А превратились в белых журавлей.</a:t>
            </a:r>
          </a:p>
          <a:p>
            <a:pPr algn="ctr"/>
            <a:r>
              <a:rPr lang="ru-RU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Они до сей поры с времен тех дальних</a:t>
            </a:r>
          </a:p>
          <a:p>
            <a:pPr algn="ctr"/>
            <a:r>
              <a:rPr lang="ru-RU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Летят и подают нам голоса.</a:t>
            </a:r>
          </a:p>
          <a:p>
            <a:pPr algn="ctr"/>
            <a:r>
              <a:rPr lang="ru-RU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Не потому ль так часто и печально</a:t>
            </a:r>
          </a:p>
          <a:p>
            <a:pPr algn="ctr"/>
            <a:r>
              <a:rPr lang="ru-RU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Мы замолкаем, глядя в небеса?</a:t>
            </a:r>
          </a:p>
          <a:p>
            <a:pPr algn="ctr"/>
            <a:r>
              <a:rPr lang="ru-RU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Летит, летит по небу клин усталый,</a:t>
            </a:r>
          </a:p>
          <a:p>
            <a:pPr algn="ctr"/>
            <a:r>
              <a:rPr lang="ru-RU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Летит в тумане на исходе дня,</a:t>
            </a:r>
          </a:p>
          <a:p>
            <a:pPr algn="ctr"/>
            <a:r>
              <a:rPr lang="ru-RU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И в том строю есть промежуток малый,</a:t>
            </a:r>
          </a:p>
          <a:p>
            <a:pPr algn="ctr"/>
            <a:r>
              <a:rPr lang="ru-RU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Быть может, это место для меня.</a:t>
            </a:r>
          </a:p>
          <a:p>
            <a:pPr algn="ctr"/>
            <a:r>
              <a:rPr lang="ru-RU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Настанет день, и с журавлиной стаей</a:t>
            </a:r>
          </a:p>
          <a:p>
            <a:pPr algn="ctr"/>
            <a:r>
              <a:rPr lang="ru-RU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Я поплыву в такой же сизой мгле,</a:t>
            </a:r>
          </a:p>
          <a:p>
            <a:pPr algn="ctr"/>
            <a:r>
              <a:rPr lang="ru-RU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Из-под небес по-птичьи окликая</a:t>
            </a:r>
          </a:p>
          <a:p>
            <a:pPr algn="ctr"/>
            <a:r>
              <a:rPr lang="ru-RU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Всех вас, кого оставил на земле.</a:t>
            </a:r>
          </a:p>
          <a:p>
            <a:pPr algn="ctr"/>
            <a:r>
              <a:rPr lang="ru-RU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Мне кажется порою, что солдаты,</a:t>
            </a:r>
          </a:p>
          <a:p>
            <a:pPr algn="ctr"/>
            <a:r>
              <a:rPr lang="ru-RU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С кровавых не пришедшие полей,</a:t>
            </a:r>
          </a:p>
          <a:p>
            <a:pPr algn="ctr"/>
            <a:r>
              <a:rPr lang="ru-RU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Не в землю нашу полегли когда-то,</a:t>
            </a:r>
          </a:p>
          <a:p>
            <a:pPr algn="ctr"/>
            <a:r>
              <a:rPr lang="ru-RU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А превратились в белых журавлей... </a:t>
            </a:r>
            <a:endParaRPr lang="ru-RU" b="1" dirty="0" smtClean="0">
              <a:solidFill>
                <a:srgbClr val="A5002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&amp;SHcy;&amp;acy;&amp;bcy;&amp;lcy;&amp;ocy;&amp;ncy; &quot;&amp;Dcy;&amp;iecy;&amp;ncy;&amp;softcy; &amp;Pcy;&amp;ocy;&amp;bcy;&amp;iecy;&amp;dcy;&amp;ycy;&quot; (6)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428605"/>
            <a:ext cx="84296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A5002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Monotype Corsiva"/>
              </a:rPr>
              <a:t>«А песни тоже воевали"</a:t>
            </a:r>
            <a:br>
              <a:rPr lang="ru-RU" sz="54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A5002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Monotype Corsiva"/>
              </a:rPr>
            </a:br>
            <a:endParaRPr lang="ru-RU" sz="5400" dirty="0"/>
          </a:p>
        </p:txBody>
      </p:sp>
      <p:pic>
        <p:nvPicPr>
          <p:cNvPr id="6" name="Pictur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214422"/>
            <a:ext cx="2373315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1928802"/>
            <a:ext cx="2676455" cy="2020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4000504"/>
            <a:ext cx="2286016" cy="190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&amp;SHcy;&amp;acy;&amp;bcy;&amp;lcy;&amp;ocy;&amp;ncy; &quot;&amp;Dcy;&amp;iecy;&amp;ncy;&amp;softcy; &amp;Pcy;&amp;ocy;&amp;bcy;&amp;iecy;&amp;dcy;&amp;ycy;&quot; (6)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pfrf.ru/userdata/branches/ot_rostov/obelisk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285729"/>
            <a:ext cx="6286544" cy="3786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500430" y="4143380"/>
            <a:ext cx="52149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1581150" algn="l"/>
              </a:tabLst>
            </a:pPr>
            <a:r>
              <a:rPr lang="ru-RU" b="1" dirty="0" smtClean="0">
                <a:solidFill>
                  <a:srgbClr val="A5002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Вспомним гордо</a:t>
            </a:r>
            <a:r>
              <a:rPr lang="ru-RU" b="1" dirty="0" smtClean="0">
                <a:solidFill>
                  <a:srgbClr val="A5002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A5002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погибших солдат в борьбе,</a:t>
            </a:r>
            <a:endParaRPr lang="ru-RU" b="1" dirty="0" smtClean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581150" algn="l"/>
              </a:tabLst>
            </a:pPr>
            <a:r>
              <a:rPr lang="ru-RU" b="1" dirty="0" smtClean="0">
                <a:solidFill>
                  <a:srgbClr val="A5002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 долг - не забывать</a:t>
            </a:r>
            <a:endParaRPr lang="ru-RU" b="1" dirty="0" smtClean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581150" algn="l"/>
              </a:tabLst>
            </a:pPr>
            <a:r>
              <a:rPr lang="ru-RU" b="1" dirty="0" smtClean="0">
                <a:solidFill>
                  <a:srgbClr val="A5002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Никогда о войне! </a:t>
            </a:r>
            <a:endParaRPr lang="ru-RU" b="1" dirty="0" smtClean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content.foto.mail.ru/mail/vladimir.voloshin/_animated/i-523.gif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digiseller.ru/preview/168014/p1_10209115659883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31084" y="5799909"/>
            <a:ext cx="1012916" cy="1058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&amp;SHcy;&amp;acy;&amp;bcy;&amp;lcy;&amp;ocy;&amp;ncy; &quot;&amp;Dcy;&amp;iecy;&amp;ncy;&amp;softcy; &amp;Pcy;&amp;ocy;&amp;bcy;&amp;iecy;&amp;dcy;&amp;ycy;&quot; (6)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357167"/>
            <a:ext cx="84296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Вставай, страна огромная,</a:t>
            </a:r>
            <a:br>
              <a:rPr lang="ru-RU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Вставай на смертный бой!..</a:t>
            </a:r>
            <a:r>
              <a:rPr lang="ru-RU" b="1" dirty="0" smtClean="0">
                <a:solidFill>
                  <a:srgbClr val="A50021"/>
                </a:solidFill>
              </a:rPr>
              <a:t/>
            </a:r>
            <a:br>
              <a:rPr lang="ru-RU" b="1" dirty="0" smtClean="0">
                <a:solidFill>
                  <a:srgbClr val="A50021"/>
                </a:solidFill>
              </a:rPr>
            </a:br>
            <a:r>
              <a:rPr lang="ru-RU" b="1" dirty="0" smtClean="0">
                <a:solidFill>
                  <a:srgbClr val="A50021"/>
                </a:solidFill>
              </a:rPr>
              <a:t>Стихи В. И. Лебедева-Кумача, начинавшиеся этими строками, призывным набатом прогремели на всю страну и отозвались в сердцах миллионов советских людей гневом и ненавистью к фашизму, решимостью и готовностью защитить с оружием в руках любимую Отчизну.</a:t>
            </a:r>
            <a:endParaRPr lang="ru-RU" b="1" dirty="0">
              <a:solidFill>
                <a:srgbClr val="A50021"/>
              </a:solidFill>
            </a:endParaRPr>
          </a:p>
        </p:txBody>
      </p:sp>
      <p:pic>
        <p:nvPicPr>
          <p:cNvPr id="6" name="Picture 6" descr="http://pesni.mgpu.ru/war/foto12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71802" y="2000240"/>
            <a:ext cx="2857500" cy="2105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://www.kprf-kurgan.ru/news/content/photos/news.9399_photo.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2143116"/>
            <a:ext cx="2786082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&amp;SHcy;&amp;acy;&amp;bcy;&amp;lcy;&amp;ocy;&amp;ncy; &quot;&amp;Dcy;&amp;iecy;&amp;ncy;&amp;softcy; &amp;Pcy;&amp;ocy;&amp;bcy;&amp;iecy;&amp;dcy;&amp;ycy;&quot; (6)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357166"/>
            <a:ext cx="83582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A50021"/>
                </a:solidFill>
              </a:rPr>
              <a:t>В летописи Отечественной войны есть немало героических эпизодов, рассказывающих о том, как вступала в бой эта песня-гимн. Один из них относится к весне 1942 года. Небольшая группа защитников Севастополя заняла оборону в пещере, выдолбленной в скале. Гитлеровцы яростно штурмовали эту естественную крепость, забрасывали ее гранатами. Силы защитников таяли... И вдруг из глубины подземелья послышалась великая песня. Потом раздался сильный взрыв и обломки скалы завалили пещеру... Не сдались советские воины ненавистному врагу. </a:t>
            </a:r>
            <a:r>
              <a:rPr lang="ru-RU" b="1" i="1" dirty="0" smtClean="0">
                <a:solidFill>
                  <a:srgbClr val="A50021"/>
                </a:solidFill>
              </a:rPr>
              <a:t> </a:t>
            </a:r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571744"/>
            <a:ext cx="4000528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&amp;SHcy;&amp;acy;&amp;bcy;&amp;lcy;&amp;ocy;&amp;ncy; &quot;&amp;Dcy;&amp;iecy;&amp;ncy;&amp;softcy; &amp;Pcy;&amp;ocy;&amp;bcy;&amp;iecy;&amp;dcy;&amp;ycy;&quot; (6)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357166"/>
            <a:ext cx="84296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A50021"/>
                </a:solidFill>
              </a:rPr>
              <a:t>Для фильма "Два бойца" срочно понадобилась песня, которую герой Марка Бернеса боец-одессит Аркадий Дзюбин должен был петь товарищам в землянке. Музыка была написана экспромтом Никитой Богословским. </a:t>
            </a:r>
          </a:p>
          <a:p>
            <a:pPr algn="ctr"/>
            <a:r>
              <a:rPr lang="ru-RU" b="1" dirty="0" smtClean="0">
                <a:solidFill>
                  <a:srgbClr val="A50021"/>
                </a:solidFill>
              </a:rPr>
              <a:t>Приехавший по телефонному звонку поэт Владимир Агатов тоже экспромтом создал текст. Той же ночью Бернес записал фонограмму, а на следующий день эпизод был снят. </a:t>
            </a:r>
            <a:endParaRPr lang="ru-RU" b="1" i="1" dirty="0" smtClean="0">
              <a:solidFill>
                <a:srgbClr val="A50021"/>
              </a:solidFill>
            </a:endParaRPr>
          </a:p>
        </p:txBody>
      </p:sp>
      <p:pic>
        <p:nvPicPr>
          <p:cNvPr id="7" name="Рисунок 6" descr="http://buro247.ru/local/images/buro/4_jpg_1336551437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5984" y="2000240"/>
            <a:ext cx="2698024" cy="1880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Картинка 1 из 1683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72132" y="2143116"/>
            <a:ext cx="3187474" cy="4160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&amp;SHcy;&amp;acy;&amp;bcy;&amp;lcy;&amp;ocy;&amp;ncy; (&amp;fcy;&amp;ocy;&amp;ncy;) &amp;pcy;&amp;rcy;&amp;iecy;&amp;zcy;&amp;iecy;&amp;ncy;&amp;tcy;&amp;acy;&amp;tscy;&amp;icy;&amp;icy; &quot;&amp;Rcy;&amp;acy;&amp;mcy;&amp;kcy;&amp;acy; &quot;&amp;Gcy;&amp;iecy;&amp;ocy;&amp;rcy;&amp;gcy;&amp;icy;&amp;iecy;&amp;vcy;&amp;scy;&amp;kcy;&amp;acy;&amp;yacy; &amp;lcy;&amp;iecy;&amp;ncy;&amp;tcy;&amp;acy;&quot; - 2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596" y="357166"/>
            <a:ext cx="821537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Темная ночь только пули свистят по степи</a:t>
            </a:r>
            <a:br>
              <a:rPr lang="ru-RU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Только ветер гудит в проводах,</a:t>
            </a:r>
          </a:p>
          <a:p>
            <a:r>
              <a:rPr lang="ru-RU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Тускло звезды мерцают.</a:t>
            </a:r>
            <a:br>
              <a:rPr lang="ru-RU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 темную ночь ты любимая знаю не спишь</a:t>
            </a:r>
            <a:br>
              <a:rPr lang="ru-RU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И у детской кроватки тайком ты слезу утираешь</a:t>
            </a:r>
            <a:br>
              <a:rPr lang="ru-RU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Как я люблю глубину твоих ласковых глаз</a:t>
            </a:r>
            <a:br>
              <a:rPr lang="ru-RU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Как я хочу к ним прижаться сейчас губами</a:t>
            </a:r>
            <a:br>
              <a:rPr lang="ru-RU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Темная ночь разделяет любимая нас</a:t>
            </a:r>
            <a:br>
              <a:rPr lang="ru-RU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И тревожная черная степь пролегла между нами</a:t>
            </a:r>
          </a:p>
          <a:p>
            <a:endParaRPr lang="ru-RU" b="1" i="1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 Верю в тебя в дорогую подругу мою</a:t>
            </a:r>
            <a:br>
              <a:rPr lang="ru-RU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Эта вера от пули меня темной ночью хранила</a:t>
            </a:r>
            <a:br>
              <a:rPr lang="ru-RU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Радостно мне я спокоен в смертельном бою</a:t>
            </a:r>
            <a:br>
              <a:rPr lang="ru-RU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Знаю встретишь с любовью меня</a:t>
            </a:r>
          </a:p>
          <a:p>
            <a:r>
              <a:rPr lang="ru-RU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Что б со мной ни случилось.</a:t>
            </a:r>
            <a:br>
              <a:rPr lang="ru-RU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Смерть не страшна с ней не раз мы встречались в степи</a:t>
            </a:r>
            <a:br>
              <a:rPr lang="ru-RU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Вот и теперь надо мною она кружится</a:t>
            </a:r>
            <a:br>
              <a:rPr lang="ru-RU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Ты меня ждешь и у детской кроватки не спишь</a:t>
            </a:r>
            <a:br>
              <a:rPr lang="ru-RU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И поэтому знаю со мной ничего не случится</a:t>
            </a:r>
            <a:endParaRPr lang="ru-RU" b="1" i="1" dirty="0" smtClean="0">
              <a:solidFill>
                <a:srgbClr val="6633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428604"/>
            <a:ext cx="3000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u="sng" dirty="0" smtClean="0">
                <a:solidFill>
                  <a:srgbClr val="663300"/>
                </a:solidFill>
              </a:rPr>
              <a:t>Тёмная ночь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714356"/>
            <a:ext cx="3000396" cy="2441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3214686"/>
            <a:ext cx="3000396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357554" y="428604"/>
            <a:ext cx="50006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Музыка Н. Богословского, слова В. </a:t>
            </a:r>
            <a:r>
              <a:rPr lang="ru-RU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Агатова</a:t>
            </a:r>
            <a:endParaRPr lang="ru-RU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&amp;SHcy;&amp;acy;&amp;bcy;&amp;lcy;&amp;ocy;&amp;ncy; &quot;&amp;Dcy;&amp;iecy;&amp;ncy;&amp;softcy; &amp;Pcy;&amp;ocy;&amp;bcy;&amp;iecy;&amp;dcy;&amp;ycy;&quot; (6)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929058" y="357167"/>
            <a:ext cx="478634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A50021"/>
                </a:solidFill>
              </a:rPr>
              <a:t> В лесу прифронтовом</a:t>
            </a:r>
          </a:p>
          <a:p>
            <a:pPr algn="ctr"/>
            <a:r>
              <a:rPr lang="ru-RU" b="1" dirty="0" smtClean="0">
                <a:solidFill>
                  <a:srgbClr val="A50021"/>
                </a:solidFill>
              </a:rPr>
              <a:t>Песня появилась в 1943 году. “Стихи написаны на Каме, – вспоминал позже Михаил Исаковский, – когда шел второй год войны. Работая, представил себе русский лес, чуть-чуть окрашенный осенью, тишину, непривычную для солдат, только что вышедших из боя, тишину, которую не может нарушить даже гармонь. Послал стихи старому товарищу композитору Матвею </a:t>
            </a:r>
            <a:r>
              <a:rPr lang="ru-RU" b="1" dirty="0" err="1" smtClean="0">
                <a:solidFill>
                  <a:srgbClr val="A50021"/>
                </a:solidFill>
              </a:rPr>
              <a:t>Блантеру</a:t>
            </a:r>
            <a:r>
              <a:rPr lang="ru-RU" b="1" dirty="0" smtClean="0">
                <a:solidFill>
                  <a:srgbClr val="A50021"/>
                </a:solidFill>
              </a:rPr>
              <a:t> (с ним создавали “Катюшу”). Спустя несколько месяцев услышал по радио «В лесу прифронтовом.» Музыка </a:t>
            </a:r>
            <a:r>
              <a:rPr lang="ru-RU" b="1" dirty="0" err="1" smtClean="0">
                <a:solidFill>
                  <a:srgbClr val="A50021"/>
                </a:solidFill>
              </a:rPr>
              <a:t>Блантера</a:t>
            </a:r>
            <a:r>
              <a:rPr lang="ru-RU" b="1" dirty="0" smtClean="0">
                <a:solidFill>
                  <a:srgbClr val="A50021"/>
                </a:solidFill>
              </a:rPr>
              <a:t> наполнена особой атмосферой военной поры, как и в произведении Михаила Исаковского в ней отразились и тоска мирной жизни, и несгибаемая воля к победе над ненавистным врагом.  </a:t>
            </a:r>
          </a:p>
          <a:p>
            <a:endParaRPr lang="ru-RU" i="1" dirty="0" smtClean="0"/>
          </a:p>
        </p:txBody>
      </p:sp>
      <p:pic>
        <p:nvPicPr>
          <p:cNvPr id="8" name="Рисунок 7" descr="http://img.liveinternet.ru/images/attach/4/19521/19521539_1698560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2976" y="428604"/>
            <a:ext cx="3429024" cy="2714644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HeroicExtremeRightFacing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&amp;SHcy;&amp;acy;&amp;bcy;&amp;lcy;&amp;ocy;&amp;ncy; (&amp;fcy;&amp;ocy;&amp;ncy;) &amp;pcy;&amp;rcy;&amp;iecy;&amp;zcy;&amp;iecy;&amp;ncy;&amp;tcy;&amp;acy;&amp;tscy;&amp;icy;&amp;icy; &quot;&amp;Rcy;&amp;acy;&amp;mcy;&amp;kcy;&amp;acy; &quot;&amp;Gcy;&amp;iecy;&amp;ocy;&amp;rcy;&amp;gcy;&amp;icy;&amp;iecy;&amp;vcy;&amp;scy;&amp;kcy;&amp;acy;&amp;yacy; &amp;lcy;&amp;iecy;&amp;ncy;&amp;tcy;&amp;acy;&quot; - 2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596" y="857232"/>
            <a:ext cx="421484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u="sng" dirty="0" smtClean="0">
              <a:solidFill>
                <a:srgbClr val="663300"/>
              </a:solidFill>
            </a:endParaRPr>
          </a:p>
          <a:p>
            <a:r>
              <a:rPr lang="ru-RU" b="1" i="1" dirty="0" smtClean="0">
                <a:solidFill>
                  <a:srgbClr val="663300"/>
                </a:solidFill>
              </a:rPr>
              <a:t>С берёз неслышен, невесом</a:t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>Слетает жёлтый лист,</a:t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>Старинный вальс "Осенний сон"</a:t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>Играет гармонист.</a:t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>Вздыхают, жалуясь, басы,</a:t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>И, словно в забытьи,</a:t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>Сидят и слушают бойцы,</a:t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>Товарищи мои.</a:t>
            </a:r>
          </a:p>
          <a:p>
            <a:r>
              <a:rPr lang="ru-RU" b="1" i="1" dirty="0" smtClean="0">
                <a:solidFill>
                  <a:srgbClr val="663300"/>
                </a:solidFill>
              </a:rPr>
              <a:t>Под этот вальс весенним днём</a:t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>Ходили мы на круг,</a:t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>Под этот вальс в краю родном</a:t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>Любили мы подруг,</a:t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>Под этот вальс ловили мы</a:t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>Очей любимых свет,</a:t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>Под этот вальс грустили мы,</a:t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>Когда подруги нет.</a:t>
            </a:r>
          </a:p>
          <a:p>
            <a:endParaRPr lang="ru-RU" b="1" i="1" dirty="0" smtClean="0">
              <a:solidFill>
                <a:srgbClr val="6633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14744" y="4143380"/>
            <a:ext cx="50720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663300"/>
                </a:solidFill>
              </a:rPr>
              <a:t>И вот он снова прозвучал</a:t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>В лесу прифронтовом,</a:t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>И каждый слушал и молчал</a:t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>О чём-то дорогом.</a:t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>И каждый думал о своей,</a:t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>Припомнив ту весну,</a:t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>И каждый знал - дорога к ней</a:t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>Ведёт через войну.</a:t>
            </a:r>
            <a:endParaRPr lang="ru-RU" b="1" i="1" dirty="0">
              <a:solidFill>
                <a:srgbClr val="663300"/>
              </a:solidFill>
            </a:endParaRPr>
          </a:p>
        </p:txBody>
      </p:sp>
      <p:pic>
        <p:nvPicPr>
          <p:cNvPr id="7" name="Рисунок 6" descr="http://img1.liveinternet.ru/images/attach/c/2/74/144/74144757_158v_lesu_prifrontovom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7620" y="500042"/>
            <a:ext cx="4572032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&amp;SHcy;&amp;acy;&amp;bcy;&amp;lcy;&amp;ocy;&amp;ncy; (&amp;fcy;&amp;ocy;&amp;ncy;) &amp;pcy;&amp;rcy;&amp;iecy;&amp;zcy;&amp;iecy;&amp;ncy;&amp;tcy;&amp;acy;&amp;tscy;&amp;icy;&amp;icy; &quot;&amp;Rcy;&amp;acy;&amp;mcy;&amp;kcy;&amp;acy; &quot;&amp;Gcy;&amp;iecy;&amp;ocy;&amp;rcy;&amp;gcy;&amp;icy;&amp;iecy;&amp;vcy;&amp;scy;&amp;kcy;&amp;acy;&amp;yacy; &amp;lcy;&amp;iecy;&amp;ncy;&amp;tcy;&amp;acy;&quot; - 2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596" y="857232"/>
            <a:ext cx="45005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663300"/>
                </a:solidFill>
              </a:rPr>
              <a:t>Пусть свет и радость прежних встреч</a:t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>Нам светят в трудный час,</a:t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>А коль придётся в землю лечь,</a:t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>Так это ж только раз.</a:t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>Но пусть и смерть в огне, в дыму</a:t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>Бойца не устрашит,</a:t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>И что положено кому</a:t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>Пусть каждый совершит.</a:t>
            </a:r>
          </a:p>
          <a:p>
            <a:r>
              <a:rPr lang="ru-RU" b="1" i="1" dirty="0" smtClean="0">
                <a:solidFill>
                  <a:srgbClr val="663300"/>
                </a:solidFill>
              </a:rPr>
              <a:t>Так что ж, друзья, коль наш черёд,</a:t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>Да будет сталь крепка!</a:t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>Пусть наше сердце не замрёт,</a:t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>Не задрожит рука.</a:t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>Настал черёд, пришла пора,</a:t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>Идём, друзья, идём!</a:t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>За всё, чем жили мы вчера,</a:t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>За всё, что завтра ждём.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3500438"/>
            <a:ext cx="414340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663300"/>
                </a:solidFill>
              </a:rPr>
              <a:t>С берёз неслышен, невесом</a:t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>Слетает жёлтый лист,</a:t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>Старинный вальс "Осенний сон"</a:t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>Играет гармонист.</a:t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>Вздыхают, жалуясь, басы,</a:t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>И, словно в забытьи,</a:t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>Сидят и слушают бойцы,</a:t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>Товарищи мои.</a:t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>Сидят и слушают бойцы,</a:t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>Товарищи мои.</a:t>
            </a:r>
          </a:p>
          <a:p>
            <a:endParaRPr lang="ru-RU" i="1" dirty="0" smtClean="0"/>
          </a:p>
        </p:txBody>
      </p:sp>
      <p:pic>
        <p:nvPicPr>
          <p:cNvPr id="7" name="Рисунок 6" descr="http://img1.liveinternet.ru/images/attach/c/1/58/801/58801147_257967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428604"/>
            <a:ext cx="4000528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845</Words>
  <PresentationFormat>Экран (4:3)</PresentationFormat>
  <Paragraphs>71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школа</dc:creator>
  <cp:lastModifiedBy>школа</cp:lastModifiedBy>
  <cp:revision>31</cp:revision>
  <dcterms:created xsi:type="dcterms:W3CDTF">2013-05-06T15:36:14Z</dcterms:created>
  <dcterms:modified xsi:type="dcterms:W3CDTF">2013-05-11T14:32:30Z</dcterms:modified>
</cp:coreProperties>
</file>