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4"/>
  </p:notesMasterIdLst>
  <p:sldIdLst>
    <p:sldId id="291" r:id="rId2"/>
    <p:sldId id="288" r:id="rId3"/>
    <p:sldId id="292" r:id="rId4"/>
    <p:sldId id="293" r:id="rId5"/>
    <p:sldId id="294" r:id="rId6"/>
    <p:sldId id="290" r:id="rId7"/>
    <p:sldId id="289" r:id="rId8"/>
    <p:sldId id="295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98" r:id="rId18"/>
    <p:sldId id="299" r:id="rId19"/>
    <p:sldId id="300" r:id="rId20"/>
    <p:sldId id="315" r:id="rId21"/>
    <p:sldId id="278" r:id="rId22"/>
    <p:sldId id="279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4" r:id="rId36"/>
    <p:sldId id="284" r:id="rId37"/>
    <p:sldId id="285" r:id="rId38"/>
    <p:sldId id="286" r:id="rId39"/>
    <p:sldId id="316" r:id="rId40"/>
    <p:sldId id="287" r:id="rId41"/>
    <p:sldId id="297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260" r:id="rId51"/>
    <p:sldId id="266" r:id="rId52"/>
    <p:sldId id="325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0AD59-9CAC-4C62-A6B8-5AECD52D988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45A07-CF72-48F3-AF76-72A78BC93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C3F53-DDD0-4E0C-9FEF-BF0CFFBAEAD0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CCE70-21D5-4837-8DEE-1787DC7A3938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F7EE7-B3EF-4FB8-83F6-502ADFA223D4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034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76B80-BEE9-4C49-940A-8EC8F7E2A882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 отличии от игр вообще – педагогическая игра обладает существенным признаком – четко поставленной целью обучения и соответствующим ей педагогическим результатом, кот. Характеризуются познавательной направленностью. </a:t>
            </a:r>
          </a:p>
          <a:p>
            <a:pPr eaLnBrk="1" hangingPunct="1"/>
            <a:r>
              <a:rPr lang="ru-RU" sz="800" smtClean="0">
                <a:latin typeface="Arial" charset="0"/>
              </a:rPr>
              <a:t>Концептуальные основы опираются на фундаментальные потребности личности в самовыражении, самоопределении, самореализации.</a:t>
            </a:r>
          </a:p>
          <a:p>
            <a:pPr eaLnBrk="1" hangingPunct="1"/>
            <a:r>
              <a:rPr lang="ru-RU" sz="800" smtClean="0">
                <a:latin typeface="Arial" charset="0"/>
              </a:rPr>
              <a:t>Широкий спектр целевых ориентаций.</a:t>
            </a:r>
          </a:p>
          <a:p>
            <a:pPr eaLnBrk="1" hangingPunct="1"/>
            <a:endParaRPr lang="ru-RU" sz="800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000" smtClean="0"/>
              <a:t>В педагогике игровой метод имеет некоторую специфику. В процессе обучения игра зачастую используется как вспомогательный элемент, дополнение к теоретическому материалу и не может выступать в качестве основного метода обучения.</a:t>
            </a:r>
          </a:p>
          <a:p>
            <a:pPr eaLnBrk="1" hangingPunct="1"/>
            <a:r>
              <a:rPr lang="ru-RU" sz="1000" i="1" smtClean="0"/>
              <a:t>Инновационные игры: и</a:t>
            </a:r>
            <a:r>
              <a:rPr lang="ru-RU" sz="1000" smtClean="0"/>
              <a:t>х основное отличие от других видов состоит в их подвижной структуре и проведении игры в нескольких обучающе-развивающих «пространствах» - например, с использованием компьютерных программ. Инновационные игры направлены на получение качественно иного знания с использованием новейших педагогических и информационных технологий .</a:t>
            </a:r>
          </a:p>
          <a:p>
            <a:pPr eaLnBrk="1" hangingPunct="1"/>
            <a:r>
              <a:rPr lang="ru-RU" sz="1000" smtClean="0"/>
              <a:t>Итак, роль обучающих игр в образовании и психологии чрезвычайно важна. В педагогике они являются неотъемлемой составляющей развивающего обучения, которое основывается на развитии активности, инициативы, самостоятельности учащихся. Говоря о роли деловых игр, известный отечественный педагог и психолог М.И.Махмутов отмечал, что значение этой технологии состоит в развитии познавательной, социальной и профессиональной активности учащихся, формирования у них навыков участия в деловых играх[1]. </a:t>
            </a:r>
          </a:p>
          <a:p>
            <a:pPr eaLnBrk="1" hangingPunct="1"/>
            <a:r>
              <a:rPr lang="ru-RU" sz="1000" smtClean="0"/>
              <a:t>О результатах применения обучающих игр в целом свидетельствуют многочисленные исследования отечественных специалистов, которые отмечают, что эта технология позволяет повысить эффективность обучения в среднем в </a:t>
            </a:r>
            <a:r>
              <a:rPr lang="ru-RU" sz="1000" b="1" smtClean="0"/>
              <a:t>3 раза</a:t>
            </a:r>
            <a:r>
              <a:rPr lang="ru-RU" sz="1000" smtClean="0"/>
              <a:t>.</a:t>
            </a:r>
          </a:p>
          <a:p>
            <a:pPr eaLnBrk="1" hangingPunct="1"/>
            <a:r>
              <a:rPr lang="en-US" sz="1000" smtClean="0"/>
              <a:t>Обучающие игры представляют собой действенные технологии, которые находят применение как в обучении, так и во многих других сферах деятельности. В педагогике они способствуют активизации учебного процесса, пробуждение творческого начала учащихся. </a:t>
            </a:r>
            <a:endParaRPr lang="ru-RU" sz="1000" smtClean="0"/>
          </a:p>
          <a:p>
            <a:pPr eaLnBrk="1" hangingPunct="1"/>
            <a:endParaRPr lang="ru-RU" sz="1000" smtClean="0"/>
          </a:p>
          <a:p>
            <a:pPr eaLnBrk="1" hangingPunct="1"/>
            <a:r>
              <a:rPr lang="ru-RU" sz="1000" smtClean="0"/>
              <a:t/>
            </a:r>
            <a:br>
              <a:rPr lang="ru-RU" sz="1000" smtClean="0"/>
            </a:br>
            <a:endParaRPr lang="ru-RU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Национальный проект "Образование"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7B846-186F-41FE-8CD9-A3FC8EC0D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Современные технологии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ГАОУ ДПО «</a:t>
            </a:r>
            <a:r>
              <a:rPr lang="ru-RU" dirty="0" err="1" smtClean="0"/>
              <a:t>СарИПКиПРО</a:t>
            </a:r>
            <a:r>
              <a:rPr lang="ru-RU" dirty="0" smtClean="0"/>
              <a:t>», кафедра педагогики, </a:t>
            </a:r>
          </a:p>
          <a:p>
            <a:r>
              <a:rPr lang="ru-RU" dirty="0" smtClean="0"/>
              <a:t>Малышева А.В.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4850" y="188913"/>
            <a:ext cx="8439150" cy="1511300"/>
          </a:xfrm>
        </p:spPr>
        <p:txBody>
          <a:bodyPr anchor="b">
            <a:normAutofit/>
          </a:bodyPr>
          <a:lstStyle/>
          <a:p>
            <a:r>
              <a:rPr lang="ru-RU" sz="3600" dirty="0" smtClean="0"/>
              <a:t>Выделены четыре главных условия успешности проблемного обучения: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839200" cy="496887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70605"/>
                </a:solidFill>
              </a:rPr>
              <a:t>обеспечение достаточной мотивации, способной вызвать интерес к содержанию проблемы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D60093"/>
                </a:solidFill>
              </a:rPr>
              <a:t>(знания – «дети» удивления и любопытства);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70605"/>
                </a:solidFill>
              </a:rPr>
              <a:t>обеспечение посильности работы с возникающими на каждом этапе проблемами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D60093"/>
                </a:solidFill>
              </a:rPr>
              <a:t>(рациональное соотношение известного и неизвестного);</a:t>
            </a:r>
            <a:r>
              <a:rPr lang="ru-RU" sz="2400" smtClean="0"/>
              <a:t>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70605"/>
                </a:solidFill>
              </a:rPr>
              <a:t>значимость информации, получаемой при решении проблемы, для обучаемого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D60093"/>
                </a:solidFill>
              </a:rPr>
              <a:t>(связь обучения с жизнью ребенка, игрой, трудом);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70605"/>
                </a:solidFill>
              </a:rPr>
              <a:t>необходимость диалогического доброжелательного общения педагога с учащимися, когда с вниманием и поощрением относятся ко всем мыслям, гипотезам, высказанным учащимися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D60093"/>
                </a:solidFill>
              </a:rPr>
              <a:t>(знания должны усваиваться с «аппетитом»);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0213" y="500042"/>
            <a:ext cx="8713787" cy="1582738"/>
          </a:xfrm>
        </p:spPr>
        <p:txBody>
          <a:bodyPr anchor="b">
            <a:noAutofit/>
          </a:bodyPr>
          <a:lstStyle/>
          <a:p>
            <a:r>
              <a:rPr lang="ru-RU" sz="2800" dirty="0" smtClean="0"/>
              <a:t>Полный цикл умственных действий от возникновения проблемной ситуации до решения проблемы имеет несколько этапов</a:t>
            </a:r>
            <a:br>
              <a:rPr lang="ru-RU" sz="2800" dirty="0" smtClean="0"/>
            </a:br>
            <a:r>
              <a:rPr lang="ru-RU" sz="2800" dirty="0" smtClean="0"/>
              <a:t> (технологическая схема)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2133600"/>
            <a:ext cx="8515350" cy="4510088"/>
          </a:xfrm>
        </p:spPr>
        <p:txBody>
          <a:bodyPr/>
          <a:lstStyle/>
          <a:p>
            <a:pPr marL="457200" indent="-457200" eaLnBrk="1" hangingPunct="1"/>
            <a:r>
              <a:rPr lang="ru-RU" sz="2800" smtClean="0">
                <a:solidFill>
                  <a:srgbClr val="070605"/>
                </a:solidFill>
              </a:rPr>
              <a:t>возникновение </a:t>
            </a:r>
            <a:r>
              <a:rPr lang="ru-RU" sz="2800" b="1" u="sng" smtClean="0">
                <a:solidFill>
                  <a:srgbClr val="D60093"/>
                </a:solidFill>
              </a:rPr>
              <a:t>проблемной ситуации</a:t>
            </a:r>
            <a:r>
              <a:rPr lang="ru-RU" sz="2800" smtClean="0">
                <a:solidFill>
                  <a:srgbClr val="070605"/>
                </a:solidFill>
              </a:rPr>
              <a:t>;</a:t>
            </a:r>
          </a:p>
          <a:p>
            <a:pPr marL="457200" indent="-457200" eaLnBrk="1" hangingPunct="1"/>
            <a:r>
              <a:rPr lang="ru-RU" sz="2800" smtClean="0">
                <a:solidFill>
                  <a:srgbClr val="070605"/>
                </a:solidFill>
              </a:rPr>
              <a:t>осознание сущности затруднения и    постановка проблемы;</a:t>
            </a:r>
          </a:p>
          <a:p>
            <a:pPr marL="457200" indent="-457200" eaLnBrk="1" hangingPunct="1"/>
            <a:r>
              <a:rPr lang="ru-RU" sz="2800" smtClean="0">
                <a:solidFill>
                  <a:srgbClr val="070605"/>
                </a:solidFill>
              </a:rPr>
              <a:t>нахождение способа решения путем догадки или выдвижения предположений и обоснование гипотезы;</a:t>
            </a:r>
          </a:p>
          <a:p>
            <a:pPr marL="457200" indent="-457200" eaLnBrk="1" hangingPunct="1"/>
            <a:r>
              <a:rPr lang="ru-RU" sz="2800" smtClean="0">
                <a:solidFill>
                  <a:srgbClr val="070605"/>
                </a:solidFill>
              </a:rPr>
              <a:t>доказательство гипотезы;</a:t>
            </a:r>
          </a:p>
          <a:p>
            <a:pPr marL="457200" indent="-457200" eaLnBrk="1" hangingPunct="1"/>
            <a:r>
              <a:rPr lang="ru-RU" sz="2800" smtClean="0">
                <a:solidFill>
                  <a:srgbClr val="070605"/>
                </a:solidFill>
              </a:rPr>
              <a:t>проверка правильности решения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04863" y="333375"/>
            <a:ext cx="8339137" cy="1079500"/>
          </a:xfrm>
        </p:spPr>
        <p:txBody>
          <a:bodyPr anchor="b">
            <a:normAutofit/>
          </a:bodyPr>
          <a:lstStyle/>
          <a:p>
            <a:pPr algn="ctr"/>
            <a:r>
              <a:rPr lang="ru-RU" sz="3200" dirty="0" smtClean="0"/>
              <a:t>Основные приемы </a:t>
            </a:r>
            <a:r>
              <a:rPr lang="ru-RU" sz="3200" dirty="0" err="1" smtClean="0"/>
              <a:t>проблематизации</a:t>
            </a:r>
            <a:r>
              <a:rPr lang="ru-RU" sz="3200" dirty="0" smtClean="0"/>
              <a:t> работы</a:t>
            </a:r>
          </a:p>
        </p:txBody>
      </p:sp>
      <p:sp>
        <p:nvSpPr>
          <p:cNvPr id="119811" name="Содержимое 2"/>
          <p:cNvSpPr>
            <a:spLocks noGrp="1"/>
          </p:cNvSpPr>
          <p:nvPr>
            <p:ph idx="4294967295"/>
          </p:nvPr>
        </p:nvSpPr>
        <p:spPr>
          <a:xfrm>
            <a:off x="647700" y="1628775"/>
            <a:ext cx="8496300" cy="4968875"/>
          </a:xfrm>
        </p:spPr>
        <p:txBody>
          <a:bodyPr/>
          <a:lstStyle/>
          <a:p>
            <a:pPr marL="457200" indent="-457200"/>
            <a:r>
              <a:rPr lang="ru-RU" sz="2400" dirty="0" smtClean="0">
                <a:solidFill>
                  <a:srgbClr val="070605"/>
                </a:solidFill>
              </a:rPr>
              <a:t>«волнующие вопросы»</a:t>
            </a:r>
          </a:p>
          <a:p>
            <a:pPr marL="457200" indent="-457200"/>
            <a:r>
              <a:rPr lang="ru-RU" sz="2400" dirty="0" smtClean="0">
                <a:solidFill>
                  <a:srgbClr val="070605"/>
                </a:solidFill>
              </a:rPr>
              <a:t>поддержка реплики, высказывания</a:t>
            </a:r>
          </a:p>
          <a:p>
            <a:pPr marL="457200" indent="-457200"/>
            <a:r>
              <a:rPr lang="ru-RU" sz="2400" dirty="0" smtClean="0">
                <a:solidFill>
                  <a:srgbClr val="070605"/>
                </a:solidFill>
              </a:rPr>
              <a:t>использование парадоксальных ситуаций</a:t>
            </a:r>
          </a:p>
          <a:p>
            <a:pPr marL="457200" indent="-457200"/>
            <a:r>
              <a:rPr lang="ru-RU" sz="2400" dirty="0" smtClean="0">
                <a:solidFill>
                  <a:srgbClr val="070605"/>
                </a:solidFill>
              </a:rPr>
              <a:t>использование яркой информации, впечатляющих примеров, убедительных данных</a:t>
            </a:r>
          </a:p>
          <a:p>
            <a:pPr marL="457200" indent="-457200"/>
            <a:r>
              <a:rPr lang="ru-RU" sz="2400" dirty="0" smtClean="0">
                <a:solidFill>
                  <a:srgbClr val="070605"/>
                </a:solidFill>
              </a:rPr>
              <a:t>столкновение альтернатив</a:t>
            </a:r>
          </a:p>
          <a:p>
            <a:pPr marL="457200" indent="-457200"/>
            <a:r>
              <a:rPr lang="ru-RU" sz="2400" dirty="0" smtClean="0">
                <a:solidFill>
                  <a:srgbClr val="070605"/>
                </a:solidFill>
              </a:rPr>
              <a:t>демонстрация собственных заблуждений</a:t>
            </a:r>
          </a:p>
          <a:p>
            <a:pPr marL="457200" indent="-457200"/>
            <a:r>
              <a:rPr lang="ru-RU" sz="2400" dirty="0" smtClean="0">
                <a:solidFill>
                  <a:srgbClr val="070605"/>
                </a:solidFill>
              </a:rPr>
              <a:t>изложение педагогом ложных суждений с последующим опровержением их ребятами</a:t>
            </a:r>
          </a:p>
          <a:p>
            <a:pPr marL="457200" indent="-457200"/>
            <a:r>
              <a:rPr lang="ru-RU" sz="2400" dirty="0" smtClean="0">
                <a:solidFill>
                  <a:srgbClr val="070605"/>
                </a:solidFill>
              </a:rPr>
              <a:t>рассмотрение ситуации с различных точек зрения</a:t>
            </a:r>
          </a:p>
          <a:p>
            <a:pPr marL="457200" indent="-457200"/>
            <a:endParaRPr lang="ru-RU" sz="2400" dirty="0" smtClean="0">
              <a:solidFill>
                <a:srgbClr val="07060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Какие компетентности формируются?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 </a:t>
            </a:r>
            <a:r>
              <a:rPr lang="ru-RU" sz="2800" u="sng" smtClean="0">
                <a:solidFill>
                  <a:srgbClr val="D60093"/>
                </a:solidFill>
              </a:rPr>
              <a:t>учебно-познавательная компетентность</a:t>
            </a:r>
          </a:p>
          <a:p>
            <a:pPr marL="609600" indent="-609600" algn="ctr" eaLnBrk="1" hangingPunct="1">
              <a:lnSpc>
                <a:spcPct val="80000"/>
              </a:lnSpc>
              <a:spcBef>
                <a:spcPct val="0"/>
              </a:spcBef>
              <a:buClr>
                <a:srgbClr val="660066"/>
              </a:buClr>
              <a:buFont typeface="Wingdings" pitchFamily="2" charset="2"/>
              <a:buNone/>
            </a:pPr>
            <a:endParaRPr lang="ru-RU" sz="2800" u="sng" smtClean="0">
              <a:solidFill>
                <a:srgbClr val="D6009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Clr>
                <a:srgbClr val="660066"/>
              </a:buClr>
            </a:pPr>
            <a:r>
              <a:rPr lang="ru-RU" sz="2800" smtClean="0">
                <a:solidFill>
                  <a:srgbClr val="070605"/>
                </a:solidFill>
              </a:rPr>
              <a:t>Умение видеть и формулировать проблемы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Clr>
                <a:srgbClr val="660066"/>
              </a:buClr>
            </a:pPr>
            <a:r>
              <a:rPr lang="ru-RU" sz="2800" smtClean="0">
                <a:solidFill>
                  <a:srgbClr val="070605"/>
                </a:solidFill>
              </a:rPr>
              <a:t>Умение оперировать гипотезами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Clr>
                <a:srgbClr val="660066"/>
              </a:buClr>
            </a:pPr>
            <a:r>
              <a:rPr lang="ru-RU" sz="2800" smtClean="0">
                <a:solidFill>
                  <a:srgbClr val="070605"/>
                </a:solidFill>
              </a:rPr>
              <a:t>Умение находить пути (способы) решения проблемы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Clr>
                <a:srgbClr val="660066"/>
              </a:buClr>
            </a:pPr>
            <a:r>
              <a:rPr lang="ru-RU" sz="2800" smtClean="0">
                <a:solidFill>
                  <a:srgbClr val="070605"/>
                </a:solidFill>
              </a:rPr>
              <a:t>Умение </a:t>
            </a:r>
            <a:r>
              <a:rPr lang="ru-RU" sz="2800" b="1" smtClean="0">
                <a:solidFill>
                  <a:srgbClr val="070605"/>
                </a:solidFill>
              </a:rPr>
              <a:t>выбирать</a:t>
            </a:r>
            <a:r>
              <a:rPr lang="ru-RU" sz="2800" smtClean="0">
                <a:solidFill>
                  <a:srgbClr val="070605"/>
                </a:solidFill>
              </a:rPr>
              <a:t> наиболее оптимальный способ решения проблемы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Clr>
                <a:srgbClr val="660066"/>
              </a:buClr>
            </a:pPr>
            <a:r>
              <a:rPr lang="ru-RU" sz="2800" smtClean="0">
                <a:solidFill>
                  <a:srgbClr val="070605"/>
                </a:solidFill>
              </a:rPr>
              <a:t>Основы научного мышления: творческого, аналитического, критического и т.д.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Clr>
                <a:srgbClr val="660066"/>
              </a:buClr>
            </a:pPr>
            <a:r>
              <a:rPr lang="ru-RU" sz="2800" smtClean="0">
                <a:solidFill>
                  <a:srgbClr val="070605"/>
                </a:solidFill>
              </a:rPr>
              <a:t>Умения реализовывать различные пути (способы) решения проблемы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8686800" cy="792162"/>
          </a:xfrm>
        </p:spPr>
        <p:txBody>
          <a:bodyPr anchor="b"/>
          <a:lstStyle/>
          <a:p>
            <a:pPr algn="ctr" eaLnBrk="1" hangingPunct="1"/>
            <a:r>
              <a:rPr lang="ru-RU" sz="3400" b="1" smtClean="0">
                <a:solidFill>
                  <a:srgbClr val="D60093"/>
                </a:solidFill>
              </a:rPr>
              <a:t>Достоинства проблемного обучения:</a:t>
            </a:r>
            <a:r>
              <a:rPr lang="ru-RU" sz="3400" b="1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553450" cy="4516437"/>
          </a:xfrm>
        </p:spPr>
        <p:txBody>
          <a:bodyPr/>
          <a:lstStyle/>
          <a:p>
            <a:pPr marL="457200" indent="-457200" eaLnBrk="1" hangingPunct="1"/>
            <a:r>
              <a:rPr lang="ru-RU" smtClean="0"/>
              <a:t>Высокая самостоятельность учащихся; </a:t>
            </a:r>
          </a:p>
          <a:p>
            <a:pPr marL="457200" indent="-457200" eaLnBrk="1" hangingPunct="1"/>
            <a:r>
              <a:rPr lang="ru-RU" smtClean="0"/>
              <a:t>Формирование познавательного интереса или личностной мотивации учащегося; </a:t>
            </a:r>
          </a:p>
          <a:p>
            <a:pPr marL="457200" indent="-457200" eaLnBrk="1" hangingPunct="1"/>
            <a:r>
              <a:rPr lang="ru-RU" smtClean="0"/>
              <a:t>Развитие мыслительных способностей учащихся. </a:t>
            </a:r>
          </a:p>
          <a:p>
            <a:pPr marL="457200" indent="-457200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49275"/>
            <a:ext cx="8610600" cy="719138"/>
          </a:xfrm>
        </p:spPr>
        <p:txBody>
          <a:bodyPr anchor="b"/>
          <a:lstStyle/>
          <a:p>
            <a:pPr algn="ctr"/>
            <a:r>
              <a:rPr lang="ru-RU" sz="3400" b="1" smtClean="0">
                <a:solidFill>
                  <a:srgbClr val="D60093"/>
                </a:solidFill>
              </a:rPr>
              <a:t>Недостатки проблемного обучения: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1988" y="1785938"/>
            <a:ext cx="8482012" cy="4430712"/>
          </a:xfrm>
        </p:spPr>
        <p:txBody>
          <a:bodyPr/>
          <a:lstStyle/>
          <a:p>
            <a:pPr marL="457200" indent="-457200"/>
            <a:r>
              <a:rPr lang="ru-RU" smtClean="0"/>
              <a:t>В меньшей степени, чем другие подходы в обучении применима при формировании практических умений и навыков; </a:t>
            </a:r>
          </a:p>
          <a:p>
            <a:pPr marL="457200" indent="-457200"/>
            <a:r>
              <a:rPr lang="ru-RU" smtClean="0"/>
              <a:t>Требует больших затрат времени для усвоения одного и того же объема знаний, чем другие подходы.</a:t>
            </a:r>
          </a:p>
          <a:p>
            <a:pPr marL="457200" indent="-45720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33425"/>
          </a:xfrm>
        </p:spPr>
        <p:txBody>
          <a:bodyPr anchor="b"/>
          <a:lstStyle/>
          <a:p>
            <a:pPr algn="ctr" eaLnBrk="1" hangingPunct="1"/>
            <a:r>
              <a:rPr lang="ru-RU" sz="3400" b="1" smtClean="0">
                <a:solidFill>
                  <a:srgbClr val="D60093"/>
                </a:solidFill>
              </a:rPr>
              <a:t>Литература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863" y="1714500"/>
            <a:ext cx="8339137" cy="45021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1) Максимова В.Н. Проблемный подход к обучению в школе. – М.,2006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2) Махмутов М.И. Организация проблемного обучения.-М.,2005.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3) Матюшкин А.М. Проблемные ситуации в мышлении и обучении -М.,2006.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4) Скаткин М.Н. Проблемы современной дидактики.-М.,2005.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проблемного обучения на уроках физической культуры (примеры)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Общая физическая подготовка.</a:t>
            </a:r>
          </a:p>
          <a:p>
            <a:r>
              <a:rPr lang="ru-RU" dirty="0" smtClean="0"/>
              <a:t> Действия учителя - характеристика упражнений общей физической подготовки (ОФП): название, описание, назначение, дозировка, последовательность выполнения, правила составления и смены комплексов, определение педагогического эффекта занятий. </a:t>
            </a:r>
          </a:p>
          <a:p>
            <a:r>
              <a:rPr lang="ru-RU" dirty="0" smtClean="0"/>
              <a:t>Действия ученика - изучение литературы по проблеме; самостоятельный подбор материала, обоснование и демонстрация на уроке физической культуры индивидуальных упражнений ОФП, комплекса утренней гимнастики. Обязательное ведение дневника самостоятельной тренировки и самоконтроля.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проблемного обучения на уроках физической культуры (примеры)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Легкая атлетика. </a:t>
            </a:r>
          </a:p>
          <a:p>
            <a:r>
              <a:rPr lang="ru-RU" dirty="0" smtClean="0"/>
              <a:t>Действия учителя - представление ходьбы как основного жизненно-необходимого двигательного акта человека, характеристика осанки, мужской и женской ходьбы, походки. Анализ вариантов ходьбы в зависимости от характера опоры. </a:t>
            </a:r>
          </a:p>
          <a:p>
            <a:r>
              <a:rPr lang="ru-RU" dirty="0" smtClean="0"/>
              <a:t>Действия ученика - самостоятельное изучение теории ходьбы по книгам и учебным пособиям. Ходьба на месте перед зеркалом; видеозапись походки и ее анализ; самостоятельное освоение различных вариантов ходьбы. Выработка красивой ритмичной ходьбы с правильной осанкой.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проблемного обучения на уроках физической культуры (примеры)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Шейпинг. Действия учителя - теоретические и практические сведения о здоровом образе жизни, рациональном питании, о принципах составления индивидуальных программ, основах индивидуального тестирования. Действия ученика: самостоятельное получение дополнительных знаний через изучение специальной литературы, через интернет. На основе индивидуального тестирования определение соответствующих проблем и решение их путем создания индивидуального комплекса с учетом личных потребностей.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charset="0"/>
              </a:rPr>
              <a:t>ХАРАКТИРИСТИКИ ТРАДИЦИОННОЙ И ИННОВАЦИОННОЙ ПАРАДИГМЫ ОБРАЗОВАНИЯ</a:t>
            </a:r>
            <a:endParaRPr lang="ru-RU" sz="2400" dirty="0"/>
          </a:p>
        </p:txBody>
      </p:sp>
      <p:sp>
        <p:nvSpPr>
          <p:cNvPr id="2051" name="Rectangle 5"/>
          <p:cNvSpPr>
            <a:spLocks noGrp="1"/>
          </p:cNvSpPr>
          <p:nvPr>
            <p:ph idx="1"/>
          </p:nvPr>
        </p:nvSpPr>
        <p:spPr>
          <a:xfrm>
            <a:off x="428596" y="1785926"/>
            <a:ext cx="4143404" cy="4325112"/>
          </a:xfrm>
        </p:spPr>
        <p:txBody>
          <a:bodyPr>
            <a:normAutofit/>
          </a:bodyPr>
          <a:lstStyle/>
          <a:p>
            <a:r>
              <a:rPr lang="ru-RU" sz="2000" u="sng" dirty="0">
                <a:latin typeface="Arial" charset="0"/>
              </a:rPr>
              <a:t>Основная миссия</a:t>
            </a:r>
            <a:r>
              <a:rPr lang="ru-RU" sz="2000" dirty="0">
                <a:latin typeface="Arial" charset="0"/>
              </a:rPr>
              <a:t> -подготовка подрастающего поколения</a:t>
            </a:r>
          </a:p>
          <a:p>
            <a:r>
              <a:rPr lang="ru-RU" sz="2000" u="sng" dirty="0">
                <a:latin typeface="Arial" charset="0"/>
              </a:rPr>
              <a:t>Знания </a:t>
            </a:r>
            <a:r>
              <a:rPr lang="ru-RU" sz="2000" dirty="0">
                <a:latin typeface="Arial" charset="0"/>
              </a:rPr>
              <a:t>– из прошлого – «школа памяти»</a:t>
            </a:r>
          </a:p>
          <a:p>
            <a:r>
              <a:rPr lang="ru-RU" sz="2000" u="sng" dirty="0">
                <a:latin typeface="Arial" charset="0"/>
              </a:rPr>
              <a:t>Образование</a:t>
            </a:r>
            <a:r>
              <a:rPr lang="ru-RU" sz="2000" dirty="0">
                <a:latin typeface="Arial" charset="0"/>
              </a:rPr>
              <a:t> – передача знаний, умений, навыков</a:t>
            </a:r>
          </a:p>
          <a:p>
            <a:r>
              <a:rPr lang="ru-RU" sz="2000" u="sng" dirty="0">
                <a:latin typeface="Arial" charset="0"/>
              </a:rPr>
              <a:t>Обучаемый</a:t>
            </a:r>
            <a:r>
              <a:rPr lang="ru-RU" sz="2000" dirty="0">
                <a:latin typeface="Arial" charset="0"/>
              </a:rPr>
              <a:t> – объект педагогического воздействия</a:t>
            </a:r>
          </a:p>
          <a:p>
            <a:r>
              <a:rPr lang="ru-RU" sz="2000" u="sng" dirty="0" err="1">
                <a:latin typeface="Arial" charset="0"/>
              </a:rPr>
              <a:t>Субъект-объектные</a:t>
            </a:r>
            <a:r>
              <a:rPr lang="ru-RU" sz="2000" u="sng" dirty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монологические отношения педагога и обучаемого</a:t>
            </a:r>
          </a:p>
          <a:p>
            <a:r>
              <a:rPr lang="ru-RU" sz="2000" dirty="0">
                <a:latin typeface="Arial" charset="0"/>
              </a:rPr>
              <a:t>Репродуктивная деятельность обучаемого</a:t>
            </a:r>
          </a:p>
        </p:txBody>
      </p:sp>
      <p:sp>
        <p:nvSpPr>
          <p:cNvPr id="2052" name="Rectangle 6"/>
          <p:cNvSpPr>
            <a:spLocks noGrp="1"/>
          </p:cNvSpPr>
          <p:nvPr>
            <p:ph sz="half" idx="4294967295"/>
          </p:nvPr>
        </p:nvSpPr>
        <p:spPr>
          <a:xfrm>
            <a:off x="4889500" y="1628775"/>
            <a:ext cx="4254500" cy="4597400"/>
          </a:xfrm>
        </p:spPr>
        <p:txBody>
          <a:bodyPr/>
          <a:lstStyle/>
          <a:p>
            <a:r>
              <a:rPr lang="ru-RU" sz="2000" u="sng">
                <a:latin typeface="Arial" charset="0"/>
              </a:rPr>
              <a:t>Основная миссия</a:t>
            </a:r>
            <a:r>
              <a:rPr lang="ru-RU" sz="2000">
                <a:latin typeface="Arial" charset="0"/>
              </a:rPr>
              <a:t> – обес- печение самоопределения, самореализации личности</a:t>
            </a:r>
          </a:p>
          <a:p>
            <a:r>
              <a:rPr lang="ru-RU" sz="2000" u="sng">
                <a:latin typeface="Arial" charset="0"/>
              </a:rPr>
              <a:t>Знания</a:t>
            </a:r>
            <a:r>
              <a:rPr lang="ru-RU" sz="2000">
                <a:latin typeface="Arial" charset="0"/>
              </a:rPr>
              <a:t> – из будущего – «школа мышления»</a:t>
            </a:r>
          </a:p>
          <a:p>
            <a:r>
              <a:rPr lang="ru-RU" sz="2000" u="sng">
                <a:latin typeface="Arial" charset="0"/>
              </a:rPr>
              <a:t>Образование</a:t>
            </a:r>
            <a:r>
              <a:rPr lang="ru-RU" sz="2000">
                <a:latin typeface="Arial" charset="0"/>
              </a:rPr>
              <a:t> – созидание человеком образа мира </a:t>
            </a:r>
          </a:p>
          <a:p>
            <a:r>
              <a:rPr lang="ru-RU" sz="2000" u="sng">
                <a:latin typeface="Arial" charset="0"/>
              </a:rPr>
              <a:t>Обучающийся</a:t>
            </a:r>
            <a:r>
              <a:rPr lang="ru-RU" sz="2000">
                <a:latin typeface="Arial" charset="0"/>
              </a:rPr>
              <a:t> - субъект познавательной деятельности</a:t>
            </a:r>
          </a:p>
          <a:p>
            <a:r>
              <a:rPr lang="ru-RU" sz="2000" u="sng">
                <a:latin typeface="Arial" charset="0"/>
              </a:rPr>
              <a:t>Субъект-субъектные </a:t>
            </a:r>
            <a:r>
              <a:rPr lang="ru-RU" sz="2000">
                <a:latin typeface="Arial" charset="0"/>
              </a:rPr>
              <a:t>диалогические отношения педагога и обучаемого</a:t>
            </a:r>
          </a:p>
          <a:p>
            <a:r>
              <a:rPr lang="ru-RU" sz="2000">
                <a:latin typeface="Arial" charset="0"/>
              </a:rPr>
              <a:t>Активная творческая деятельность обучающегося</a:t>
            </a:r>
          </a:p>
          <a:p>
            <a:endParaRPr lang="ru-RU" sz="200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проблемных вопросов/заданий для решения предметных дидактических задач.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500042"/>
            <a:ext cx="8339137" cy="863600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ru-RU" sz="3400" b="1" dirty="0" smtClean="0">
                <a:solidFill>
                  <a:srgbClr val="D60093"/>
                </a:solidFill>
              </a:rPr>
              <a:t>Проектная технология: основные характеристики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57313"/>
            <a:ext cx="8318500" cy="5138737"/>
          </a:xfrm>
        </p:spPr>
        <p:txBody>
          <a:bodyPr/>
          <a:lstStyle/>
          <a:p>
            <a:pPr marL="457200" indent="-457200" eaLnBrk="1" hangingPunct="1">
              <a:buClr>
                <a:srgbClr val="660033"/>
              </a:buClr>
              <a:buFont typeface="Wingdings" pitchFamily="2" charset="2"/>
              <a:buNone/>
            </a:pPr>
            <a:endParaRPr lang="ru-RU" sz="2800" smtClean="0"/>
          </a:p>
          <a:p>
            <a:pPr marL="457200" indent="-457200" eaLnBrk="1" hangingPunct="1">
              <a:buClr>
                <a:srgbClr val="660033"/>
              </a:buClr>
              <a:buFont typeface="Wingdings" pitchFamily="2" charset="2"/>
              <a:buNone/>
            </a:pPr>
            <a:r>
              <a:rPr lang="ru-RU" sz="2800" smtClean="0"/>
              <a:t>    </a:t>
            </a:r>
            <a:endParaRPr lang="ru-RU" smtClean="0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395288" y="1333500"/>
            <a:ext cx="835342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660033"/>
              </a:buClr>
              <a:buFont typeface="Wingdings" pitchFamily="2" charset="2"/>
              <a:buChar char="§"/>
            </a:pPr>
            <a:r>
              <a:rPr kumimoji="1" lang="ru-RU" sz="2800" dirty="0">
                <a:latin typeface="Times New Roman" pitchFamily="18" charset="0"/>
              </a:rPr>
              <a:t> </a:t>
            </a:r>
            <a:r>
              <a:rPr kumimoji="1" lang="ru-RU" sz="2400" dirty="0">
                <a:latin typeface="Times New Roman" pitchFamily="18" charset="0"/>
              </a:rPr>
              <a:t>Проектная технология всегда ориентирован на </a:t>
            </a:r>
            <a:r>
              <a:rPr kumimoji="1" lang="ru-RU" sz="2400" b="1" dirty="0">
                <a:latin typeface="Times New Roman" pitchFamily="18" charset="0"/>
              </a:rPr>
              <a:t>самостоятельную деятельность учащихся - индивидуальную, парную, групповую,</a:t>
            </a:r>
            <a:r>
              <a:rPr kumimoji="1" lang="ru-RU" sz="2400" dirty="0">
                <a:latin typeface="Times New Roman" pitchFamily="18" charset="0"/>
              </a:rPr>
              <a:t> которую учащиеся выполняют в течение определенного отрезка времени. 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660033"/>
              </a:buClr>
            </a:pPr>
            <a:endParaRPr kumimoji="1" lang="ru-RU" sz="2400" dirty="0">
              <a:latin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660033"/>
              </a:buClr>
              <a:buFont typeface="Wingdings" pitchFamily="2" charset="2"/>
              <a:buChar char="§"/>
            </a:pPr>
            <a:r>
              <a:rPr kumimoji="1" lang="ru-RU" sz="2400" dirty="0">
                <a:latin typeface="Times New Roman" pitchFamily="18" charset="0"/>
              </a:rPr>
              <a:t>   </a:t>
            </a:r>
            <a:r>
              <a:rPr kumimoji="1" lang="ru-RU" sz="2400" dirty="0" smtClean="0">
                <a:latin typeface="Times New Roman" pitchFamily="18" charset="0"/>
              </a:rPr>
              <a:t>Результатом выполнения проекта </a:t>
            </a:r>
            <a:r>
              <a:rPr kumimoji="1" lang="ru-RU" sz="2400" dirty="0">
                <a:latin typeface="Times New Roman" pitchFamily="18" charset="0"/>
              </a:rPr>
              <a:t>должны быть </a:t>
            </a:r>
            <a:r>
              <a:rPr kumimoji="1" lang="ru-RU" sz="2400" b="1" dirty="0" smtClean="0">
                <a:latin typeface="Times New Roman" pitchFamily="18" charset="0"/>
              </a:rPr>
              <a:t>продукт, </a:t>
            </a:r>
            <a:r>
              <a:rPr kumimoji="1" lang="ru-RU" sz="2400" dirty="0" smtClean="0">
                <a:latin typeface="Times New Roman" pitchFamily="18" charset="0"/>
              </a:rPr>
              <a:t> </a:t>
            </a:r>
            <a:r>
              <a:rPr kumimoji="1" lang="ru-RU" sz="2400" dirty="0">
                <a:latin typeface="Times New Roman" pitchFamily="18" charset="0"/>
              </a:rPr>
              <a:t>если это</a:t>
            </a:r>
            <a:r>
              <a:rPr kumimoji="1" lang="ru-RU" sz="2400" b="1" dirty="0">
                <a:latin typeface="Times New Roman" pitchFamily="18" charset="0"/>
              </a:rPr>
              <a:t> теоретическая проблема</a:t>
            </a:r>
            <a:r>
              <a:rPr kumimoji="1" lang="ru-RU" sz="2400" dirty="0">
                <a:latin typeface="Times New Roman" pitchFamily="18" charset="0"/>
              </a:rPr>
              <a:t>, то конкретное ее решение, если </a:t>
            </a:r>
            <a:r>
              <a:rPr kumimoji="1" lang="ru-RU" sz="2400" b="1" dirty="0">
                <a:latin typeface="Times New Roman" pitchFamily="18" charset="0"/>
              </a:rPr>
              <a:t>практическая </a:t>
            </a:r>
            <a:r>
              <a:rPr kumimoji="1" lang="ru-RU" sz="2400" b="1" dirty="0" smtClean="0">
                <a:latin typeface="Times New Roman" pitchFamily="18" charset="0"/>
              </a:rPr>
              <a:t>-предмет, </a:t>
            </a:r>
            <a:r>
              <a:rPr kumimoji="1" lang="ru-RU" sz="2400" b="1" dirty="0">
                <a:latin typeface="Times New Roman" pitchFamily="18" charset="0"/>
              </a:rPr>
              <a:t>готовый к использованию</a:t>
            </a:r>
            <a:r>
              <a:rPr kumimoji="1" lang="ru-RU" sz="2400" dirty="0">
                <a:latin typeface="Times New Roman" pitchFamily="18" charset="0"/>
              </a:rPr>
              <a:t> (на уроке, в школе, в реальной жизни). 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660033"/>
              </a:buClr>
              <a:buFont typeface="Arial" charset="0"/>
              <a:buChar char="•"/>
            </a:pPr>
            <a:endParaRPr kumimoji="1"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3425" y="404813"/>
            <a:ext cx="8410575" cy="863600"/>
          </a:xfrm>
        </p:spPr>
        <p:txBody>
          <a:bodyPr anchor="b"/>
          <a:lstStyle/>
          <a:p>
            <a:pPr algn="ctr" eaLnBrk="1" hangingPunct="1"/>
            <a:r>
              <a:rPr lang="ru-RU" sz="3400" b="1" smtClean="0">
                <a:solidFill>
                  <a:srgbClr val="D60093"/>
                </a:solidFill>
              </a:rPr>
              <a:t>Типология проектов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8229600" cy="4784725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ru-RU" sz="2800" b="1" u="sng" smtClean="0">
                <a:solidFill>
                  <a:srgbClr val="D60093"/>
                </a:solidFill>
              </a:rPr>
              <a:t>Типы проектов </a:t>
            </a:r>
          </a:p>
          <a:p>
            <a:pPr marL="533400" indent="-533400" algn="ctr" eaLnBrk="1" hangingPunct="1">
              <a:buFontTx/>
              <a:buNone/>
            </a:pPr>
            <a:r>
              <a:rPr lang="ru-RU" sz="2800" b="1" u="sng" smtClean="0">
                <a:solidFill>
                  <a:srgbClr val="D60093"/>
                </a:solidFill>
              </a:rPr>
              <a:t>по принципу деятельности:</a:t>
            </a:r>
          </a:p>
          <a:p>
            <a:pPr marL="533400" indent="-533400" algn="just" eaLnBrk="1" hangingPunct="1">
              <a:buFont typeface="Wingdings" pitchFamily="2" charset="2"/>
              <a:buAutoNum type="arabicPeriod"/>
            </a:pPr>
            <a:r>
              <a:rPr lang="ru-RU" sz="2800" smtClean="0"/>
              <a:t>Исследовательские</a:t>
            </a:r>
          </a:p>
          <a:p>
            <a:pPr marL="533400" indent="-533400" algn="just" eaLnBrk="1" hangingPunct="1">
              <a:buFont typeface="Wingdings" pitchFamily="2" charset="2"/>
              <a:buAutoNum type="arabicPeriod"/>
            </a:pPr>
            <a:r>
              <a:rPr lang="ru-RU" sz="2800" smtClean="0"/>
              <a:t>Творческие</a:t>
            </a:r>
          </a:p>
          <a:p>
            <a:pPr marL="533400" indent="-533400" algn="just" eaLnBrk="1" hangingPunct="1">
              <a:buFont typeface="Wingdings" pitchFamily="2" charset="2"/>
              <a:buAutoNum type="arabicPeriod"/>
            </a:pPr>
            <a:r>
              <a:rPr lang="ru-RU" sz="2800" smtClean="0"/>
              <a:t>Ролевые, игровые</a:t>
            </a:r>
          </a:p>
          <a:p>
            <a:pPr marL="533400" indent="-533400" algn="just" eaLnBrk="1" hangingPunct="1">
              <a:buFont typeface="Wingdings" pitchFamily="2" charset="2"/>
              <a:buAutoNum type="arabicPeriod"/>
            </a:pPr>
            <a:r>
              <a:rPr lang="ru-RU" sz="2800" smtClean="0"/>
              <a:t>Ознакомительно – информационные</a:t>
            </a:r>
          </a:p>
          <a:p>
            <a:pPr marL="533400" indent="-533400" algn="just" eaLnBrk="1" hangingPunct="1">
              <a:buFont typeface="Wingdings" pitchFamily="2" charset="2"/>
              <a:buAutoNum type="arabicPeriod"/>
            </a:pPr>
            <a:r>
              <a:rPr lang="ru-RU" sz="2800" smtClean="0"/>
              <a:t>Практико – ориентированные</a:t>
            </a:r>
            <a:endParaRPr lang="ru-RU" smtClean="0"/>
          </a:p>
        </p:txBody>
      </p:sp>
      <p:pic>
        <p:nvPicPr>
          <p:cNvPr id="133124" name="Picture 4" descr="pencil_rolling_md_wh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5516563"/>
            <a:ext cx="2312987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4239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Проектная деятельность: основные понятия</a:t>
            </a:r>
            <a: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92500" lnSpcReduction="20000"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r>
              <a:rPr lang="ru-RU" b="1" kern="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специально организованный педагогом и </a:t>
            </a:r>
            <a:r>
              <a:rPr lang="ru-RU" sz="3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выполняемый учащимися комплекс действий по решению </a:t>
            </a:r>
            <a:r>
              <a:rPr lang="ru-RU" sz="3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значимой</a:t>
            </a: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учащегося </a:t>
            </a:r>
            <a:r>
              <a:rPr lang="ru-RU" sz="3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завершающийся созданием </a:t>
            </a:r>
            <a:r>
              <a:rPr lang="ru-RU" sz="3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продукта.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endParaRPr lang="ru-RU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r>
              <a:rPr lang="ru-RU" b="1" kern="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МЕТОД ПРОЕКТОВ</a:t>
            </a: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технология моделирования и организации образовательных ситуаций, в которых учащийся ставит и решает собственные проблемы, и </a:t>
            </a:r>
            <a:r>
              <a:rPr lang="ru-RU" sz="3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технология сопровождения самостоятельной деятельности учащегося</a:t>
            </a: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endParaRPr lang="ru-RU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r>
              <a:rPr lang="ru-RU" b="1" kern="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естественная среда для </a:t>
            </a:r>
            <a:r>
              <a:rPr lang="ru-RU" sz="3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формирования и оценивания компетенций.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Проблема - противоречие между д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лжной (желаемой) и реальной ситуацией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Результат проекта - изменение реальной ситуации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Технология - строго заданная последовательность шагов, приводящая при одинаковых условиях к одинаковому результату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Продукт - объект, созданный руками или по замыслу человека 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отторжимый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от создателя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Понятия, описывающие проектную деятельность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Этапы реализации проекта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Поисковый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Аналитический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Практический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Презентационный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Контрольный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Этапы работы над проектом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ПОИСКОВЫЙ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Моделирование идеальной (желаемой) ситуации.</a:t>
            </a: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Анализ реальной ситуации.</a:t>
            </a: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Определение и анализ проблемы.</a:t>
            </a: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Анализ имеющейся информации.</a:t>
            </a: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Определение потребности в информации.</a:t>
            </a: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Сбор и изучение информации.</a:t>
            </a: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Этапы работы над проектом</a:t>
            </a:r>
            <a:r>
              <a:rPr lang="ru-RU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АНАЛИТИЧЕСКИЙ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Постановка цели проекта.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Определение задач проекта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Анализ рисков.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Составление плана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реализации проекта.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Анализ ресурсов.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Планирование продукта.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Анализ имеющейся информации.</a:t>
            </a: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Определение потребности в информации.</a:t>
            </a: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Сбор и изучение информации.</a:t>
            </a: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Этапы работы над проектом</a:t>
            </a:r>
            <a:b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ПРАКТИЧЕСКИЙ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30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Выполнение плана работ.</a:t>
            </a:r>
          </a:p>
          <a:p>
            <a:pPr>
              <a:lnSpc>
                <a:spcPct val="30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Текущий контроль.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Этапы работы над проектом</a:t>
            </a:r>
            <a:b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ПРЕЗЕНТАЦИОННЫЙ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Предварительная оценка продукта.</a:t>
            </a:r>
          </a:p>
          <a:p>
            <a:pPr lvl="0"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Планирование презентации и подготовка презентационных материалов.</a:t>
            </a: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Презентация продукта.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Технология традиционного обучения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Обучение, основанное на упорядоченном, логически правильном сообщении готовых знаний и их репродуктивном воспроизведении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Этапы работы над проектом</a:t>
            </a:r>
            <a:b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КОНТРОЛЬНЫЙ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Анализ результатов выполнения проекта.</a:t>
            </a:r>
          </a:p>
          <a:p>
            <a:pPr lvl="0">
              <a:lnSpc>
                <a:spcPct val="20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Оценка продукта.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Оценка продвижения.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 1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Определение деятельности педагога и учащегося на каждом этапе проектной деятельности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Box 3"/>
          <p:cNvSpPr txBox="1">
            <a:spLocks noChangeArrowheads="1"/>
          </p:cNvSpPr>
          <p:nvPr/>
        </p:nvSpPr>
        <p:spPr bwMode="auto">
          <a:xfrm>
            <a:off x="214313" y="2155825"/>
            <a:ext cx="5929312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Поисковый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идентификация проблемы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Аналитический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целеполагание и </a:t>
            </a:r>
            <a:br>
              <a:rPr lang="ru-RU" b="1">
                <a:solidFill>
                  <a:srgbClr val="000000"/>
                </a:solidFill>
              </a:rPr>
            </a:br>
            <a:r>
              <a:rPr lang="ru-RU" b="1">
                <a:solidFill>
                  <a:srgbClr val="000000"/>
                </a:solidFill>
              </a:rPr>
              <a:t>	планирование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Практический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реализация, текущий контроль,</a:t>
            </a:r>
            <a:br>
              <a:rPr lang="ru-RU" b="1">
                <a:solidFill>
                  <a:srgbClr val="000000"/>
                </a:solidFill>
              </a:rPr>
            </a:br>
            <a:r>
              <a:rPr lang="ru-RU" b="1">
                <a:solidFill>
                  <a:srgbClr val="000000"/>
                </a:solidFill>
              </a:rPr>
              <a:t>            корректировка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Презентационный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представление продукта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Контрольный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оценка продукта \ результата</a:t>
            </a:r>
          </a:p>
        </p:txBody>
      </p:sp>
      <p:sp>
        <p:nvSpPr>
          <p:cNvPr id="48132" name="Text Box 1"/>
          <p:cNvSpPr txBox="1">
            <a:spLocks noChangeArrowheads="1"/>
          </p:cNvSpPr>
          <p:nvPr/>
        </p:nvSpPr>
        <p:spPr bwMode="auto">
          <a:xfrm>
            <a:off x="1033463" y="306388"/>
            <a:ext cx="8110537" cy="586957"/>
          </a:xfrm>
          <a:prstGeom prst="rect">
            <a:avLst/>
          </a:pr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  <a:cs typeface="Arial" charset="0"/>
              </a:rPr>
              <a:t>Проектная </a:t>
            </a:r>
            <a: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деятельность: классификация</a:t>
            </a:r>
            <a:endParaRPr lang="en-GB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86500" y="2928938"/>
            <a:ext cx="2571750" cy="120015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000000"/>
              </a:solidFill>
            </a:endParaRPr>
          </a:p>
          <a:p>
            <a:r>
              <a:rPr lang="ru-RU" b="1">
                <a:solidFill>
                  <a:srgbClr val="000000"/>
                </a:solidFill>
              </a:rPr>
              <a:t>Учебный проект</a:t>
            </a:r>
          </a:p>
          <a:p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4313" y="2857500"/>
            <a:ext cx="5929312" cy="3429000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4313" y="3857625"/>
            <a:ext cx="5929312" cy="2428875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14313" y="3500438"/>
            <a:ext cx="5929312" cy="2786062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14313" y="2857500"/>
            <a:ext cx="5929312" cy="1000125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Box 3"/>
          <p:cNvSpPr txBox="1">
            <a:spLocks noChangeArrowheads="1"/>
          </p:cNvSpPr>
          <p:nvPr/>
        </p:nvSpPr>
        <p:spPr bwMode="auto">
          <a:xfrm>
            <a:off x="214313" y="2155825"/>
            <a:ext cx="5929312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Поисковый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идентификация проблемы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Аналитический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целеполагание и </a:t>
            </a:r>
            <a:br>
              <a:rPr lang="ru-RU" b="1">
                <a:solidFill>
                  <a:srgbClr val="000000"/>
                </a:solidFill>
              </a:rPr>
            </a:br>
            <a:r>
              <a:rPr lang="ru-RU" b="1">
                <a:solidFill>
                  <a:srgbClr val="000000"/>
                </a:solidFill>
              </a:rPr>
              <a:t>	планирование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Практический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реализация, текущий контроль,</a:t>
            </a:r>
            <a:br>
              <a:rPr lang="ru-RU" b="1">
                <a:solidFill>
                  <a:srgbClr val="000000"/>
                </a:solidFill>
              </a:rPr>
            </a:br>
            <a:r>
              <a:rPr lang="ru-RU" b="1">
                <a:solidFill>
                  <a:srgbClr val="000000"/>
                </a:solidFill>
              </a:rPr>
              <a:t>            корректировка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Презентационный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представление продукта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Контрольный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оценка продукта \ результата</a:t>
            </a:r>
          </a:p>
        </p:txBody>
      </p:sp>
      <p:sp>
        <p:nvSpPr>
          <p:cNvPr id="49156" name="Text Box 1"/>
          <p:cNvSpPr txBox="1">
            <a:spLocks noChangeArrowheads="1"/>
          </p:cNvSpPr>
          <p:nvPr/>
        </p:nvSpPr>
        <p:spPr bwMode="auto">
          <a:xfrm>
            <a:off x="1033463" y="306388"/>
            <a:ext cx="8110537" cy="802400"/>
          </a:xfrm>
          <a:prstGeom prst="rect">
            <a:avLst/>
          </a:pr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  <a:cs typeface="Arial" charset="0"/>
              </a:rPr>
              <a:t>Проектная </a:t>
            </a:r>
            <a: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деятельность: классификация</a:t>
            </a:r>
            <a:endParaRPr lang="ru-RU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157" name="TextBox 7"/>
          <p:cNvSpPr txBox="1">
            <a:spLocks noChangeArrowheads="1"/>
          </p:cNvSpPr>
          <p:nvPr/>
        </p:nvSpPr>
        <p:spPr bwMode="auto">
          <a:xfrm>
            <a:off x="6286500" y="2928938"/>
            <a:ext cx="2571750" cy="15700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000000"/>
              </a:solidFill>
            </a:endParaRPr>
          </a:p>
          <a:p>
            <a:pPr algn="ctr"/>
            <a:r>
              <a:rPr lang="ru-RU" b="1">
                <a:solidFill>
                  <a:srgbClr val="000000"/>
                </a:solidFill>
              </a:rPr>
              <a:t>Социальный проект</a:t>
            </a:r>
          </a:p>
          <a:p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4313" y="3571875"/>
            <a:ext cx="5929312" cy="2714625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4313" y="2857500"/>
            <a:ext cx="5929312" cy="3429000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14313" y="2143125"/>
            <a:ext cx="5929312" cy="4143375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14313" y="2143125"/>
            <a:ext cx="5929312" cy="1714500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14313" y="4857750"/>
            <a:ext cx="5929312" cy="642938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214313" y="2155825"/>
            <a:ext cx="5929312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Поисковый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идентификация проблемы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Аналитический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целеполагание и </a:t>
            </a:r>
            <a:br>
              <a:rPr lang="ru-RU" b="1">
                <a:solidFill>
                  <a:srgbClr val="000000"/>
                </a:solidFill>
              </a:rPr>
            </a:br>
            <a:r>
              <a:rPr lang="ru-RU" b="1">
                <a:solidFill>
                  <a:srgbClr val="000000"/>
                </a:solidFill>
              </a:rPr>
              <a:t>	планирование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Практический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реализация, текущий контроль,</a:t>
            </a:r>
            <a:br>
              <a:rPr lang="ru-RU" b="1">
                <a:solidFill>
                  <a:srgbClr val="000000"/>
                </a:solidFill>
              </a:rPr>
            </a:br>
            <a:r>
              <a:rPr lang="ru-RU" b="1">
                <a:solidFill>
                  <a:srgbClr val="000000"/>
                </a:solidFill>
              </a:rPr>
              <a:t>            корректировка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Презентационный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представление продукта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990000"/>
                </a:solidFill>
              </a:rPr>
              <a:t>Контрольный этап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	оценка продукта \ результата</a:t>
            </a:r>
          </a:p>
        </p:txBody>
      </p:sp>
      <p:sp>
        <p:nvSpPr>
          <p:cNvPr id="50180" name="Text Box 1"/>
          <p:cNvSpPr txBox="1">
            <a:spLocks noChangeArrowheads="1"/>
          </p:cNvSpPr>
          <p:nvPr/>
        </p:nvSpPr>
        <p:spPr bwMode="auto">
          <a:xfrm>
            <a:off x="1033463" y="306388"/>
            <a:ext cx="8110537" cy="802400"/>
          </a:xfrm>
          <a:prstGeom prst="rect">
            <a:avLst/>
          </a:pr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  <a:cs typeface="Arial" charset="0"/>
              </a:rPr>
              <a:t>Проектная </a:t>
            </a:r>
            <a: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деятельность: классификация</a:t>
            </a:r>
            <a:endParaRPr lang="ru-RU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0181" name="TextBox 7"/>
          <p:cNvSpPr txBox="1">
            <a:spLocks noChangeArrowheads="1"/>
          </p:cNvSpPr>
          <p:nvPr/>
        </p:nvSpPr>
        <p:spPr bwMode="auto">
          <a:xfrm>
            <a:off x="6286500" y="2928938"/>
            <a:ext cx="2571750" cy="120015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000000"/>
              </a:solidFill>
            </a:endParaRPr>
          </a:p>
          <a:p>
            <a:pPr algn="ctr"/>
            <a:r>
              <a:rPr lang="ru-RU" b="1">
                <a:solidFill>
                  <a:srgbClr val="000000"/>
                </a:solidFill>
              </a:rPr>
              <a:t>Личный проект</a:t>
            </a:r>
          </a:p>
          <a:p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14313" y="2143125"/>
            <a:ext cx="5929312" cy="4143375"/>
          </a:xfrm>
          <a:prstGeom prst="rect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071546"/>
            <a:ext cx="8229600" cy="4525963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 своей сути проектирование – это планирования и осуществления изменения реальности.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Проект создает то, чего еще нет, он требует всегда иного качества или показывает путь к его получению.</a:t>
            </a:r>
            <a:endParaRPr lang="ru-RU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850900"/>
          </a:xfrm>
        </p:spPr>
        <p:txBody>
          <a:bodyPr/>
          <a:lstStyle/>
          <a:p>
            <a:pPr algn="ctr"/>
            <a:r>
              <a:rPr lang="ru-RU" sz="3400" b="1" smtClean="0">
                <a:solidFill>
                  <a:srgbClr val="D60093"/>
                </a:solidFill>
              </a:rPr>
              <a:t>Какие компетентности формируются?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362950" cy="4862512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ru-RU" sz="2000" u="sng" smtClean="0">
                <a:solidFill>
                  <a:srgbClr val="D60093"/>
                </a:solidFill>
              </a:rPr>
              <a:t>Информационная компетентность: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smtClean="0"/>
              <a:t>Поиск, систематизация, анализ и обработка необходимой информации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smtClean="0"/>
              <a:t>Презентация продуктов деятельности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sz="2000" u="sng" smtClean="0">
                <a:solidFill>
                  <a:srgbClr val="D60093"/>
                </a:solidFill>
              </a:rPr>
              <a:t>Коммуникативная компетентность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smtClean="0"/>
              <a:t>Планирование учебного сотрудничества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smtClean="0"/>
              <a:t>Распределение ролей и функций участников группы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smtClean="0"/>
              <a:t>Согласование действий с партнерами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smtClean="0"/>
              <a:t>Лидерство и руководство совместными усилиями группы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sz="2000" u="sng" smtClean="0">
                <a:solidFill>
                  <a:srgbClr val="D60093"/>
                </a:solidFill>
              </a:rPr>
              <a:t>Социально-трудовая</a:t>
            </a:r>
            <a:r>
              <a:rPr lang="ru-RU" sz="2800" u="sng" smtClean="0">
                <a:solidFill>
                  <a:srgbClr val="D60093"/>
                </a:solidFill>
              </a:rPr>
              <a:t> </a:t>
            </a:r>
            <a:r>
              <a:rPr lang="ru-RU" sz="2000" u="sng" smtClean="0">
                <a:solidFill>
                  <a:srgbClr val="D60093"/>
                </a:solidFill>
              </a:rPr>
              <a:t>компетентность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sz="2000" u="sng" smtClean="0">
                <a:solidFill>
                  <a:srgbClr val="D60093"/>
                </a:solidFill>
              </a:rPr>
              <a:t>Ценностно-смысловая компетентность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sz="2000" u="sng" smtClean="0">
                <a:solidFill>
                  <a:srgbClr val="D60093"/>
                </a:solidFill>
              </a:rPr>
              <a:t>Личностная компетентность</a:t>
            </a:r>
          </a:p>
          <a:p>
            <a:pPr marL="609600" indent="-609600" algn="ctr">
              <a:buFont typeface="Wingdings" pitchFamily="2" charset="2"/>
              <a:buAutoNum type="arabicPeriod"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algn="ctr"/>
            <a:r>
              <a:rPr lang="ru-RU" sz="3400" b="1" smtClean="0">
                <a:solidFill>
                  <a:srgbClr val="D60093"/>
                </a:solidFill>
              </a:rPr>
              <a:t>Какие компетентности формируются?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kumimoji="1" lang="ru-RU" sz="2400" b="1" u="sng" smtClean="0">
                <a:solidFill>
                  <a:srgbClr val="D60093"/>
                </a:solidFill>
              </a:rPr>
              <a:t>Исследовательская компетентность</a:t>
            </a:r>
          </a:p>
          <a:p>
            <a:pPr>
              <a:lnSpc>
                <a:spcPct val="90000"/>
              </a:lnSpc>
            </a:pPr>
            <a:r>
              <a:rPr kumimoji="1" lang="ru-RU" sz="2400" smtClean="0"/>
              <a:t>анализ проблемной ситуации</a:t>
            </a:r>
            <a:r>
              <a:rPr kumimoji="1" lang="ru-RU" sz="2400" b="1" smtClean="0"/>
              <a:t>, </a:t>
            </a:r>
          </a:p>
          <a:p>
            <a:pPr>
              <a:lnSpc>
                <a:spcPct val="90000"/>
              </a:lnSpc>
            </a:pPr>
            <a:r>
              <a:rPr kumimoji="1" lang="ru-RU" sz="2400" smtClean="0"/>
              <a:t>выявление проблемного поля</a:t>
            </a:r>
            <a:r>
              <a:rPr kumimoji="1" lang="ru-RU" sz="2400" b="1" smtClean="0"/>
              <a:t>, </a:t>
            </a:r>
          </a:p>
          <a:p>
            <a:pPr>
              <a:lnSpc>
                <a:spcPct val="90000"/>
              </a:lnSpc>
            </a:pPr>
            <a:r>
              <a:rPr kumimoji="1" lang="ru-RU" sz="2400" smtClean="0"/>
              <a:t>наблюдение практических ситуаций, </a:t>
            </a:r>
          </a:p>
          <a:p>
            <a:pPr>
              <a:lnSpc>
                <a:spcPct val="90000"/>
              </a:lnSpc>
            </a:pPr>
            <a:r>
              <a:rPr kumimoji="1" lang="ru-RU" sz="2400" smtClean="0"/>
              <a:t>фиксация и анализ результатов, </a:t>
            </a:r>
          </a:p>
          <a:p>
            <a:pPr>
              <a:lnSpc>
                <a:spcPct val="90000"/>
              </a:lnSpc>
            </a:pPr>
            <a:r>
              <a:rPr kumimoji="1" lang="ru-RU" sz="2400" smtClean="0"/>
              <a:t>выдвижение и проверка гипотез </a:t>
            </a:r>
          </a:p>
          <a:p>
            <a:pPr>
              <a:lnSpc>
                <a:spcPct val="90000"/>
              </a:lnSpc>
            </a:pPr>
            <a:r>
              <a:rPr kumimoji="1" lang="ru-RU" sz="2400" smtClean="0"/>
              <a:t>обобщение полученных результатов,</a:t>
            </a:r>
            <a:endParaRPr kumimoji="1" lang="ru-RU" sz="2400" b="1" smtClean="0"/>
          </a:p>
          <a:p>
            <a:pPr>
              <a:lnSpc>
                <a:spcPct val="90000"/>
              </a:lnSpc>
            </a:pPr>
            <a:r>
              <a:rPr kumimoji="1" lang="ru-RU" sz="2400" smtClean="0"/>
              <a:t>выводы.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b="1" dirty="0" smtClean="0">
                <a:solidFill>
                  <a:srgbClr val="D60093"/>
                </a:solidFill>
              </a:rPr>
              <a:t>Отличительные особенности проектной технологии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71612"/>
            <a:ext cx="8642350" cy="4997450"/>
          </a:xfrm>
        </p:spPr>
        <p:txBody>
          <a:bodyPr/>
          <a:lstStyle/>
          <a:p>
            <a:pPr marL="609600" indent="-609600"/>
            <a:r>
              <a:rPr lang="ru-RU" sz="2000" dirty="0" smtClean="0"/>
              <a:t>Реализует все три образовательные цели (обучающая, развивающая, воспитывающая)</a:t>
            </a:r>
          </a:p>
          <a:p>
            <a:pPr marL="609600" indent="-609600"/>
            <a:r>
              <a:rPr lang="ru-RU" sz="2000" dirty="0" smtClean="0"/>
              <a:t>Направлена на формирование и развитие информационной, коммуникативной, социально-трудовой, ценностно-смысловая, личностной и др. компетенций</a:t>
            </a:r>
          </a:p>
          <a:p>
            <a:pPr marL="609600" indent="-609600"/>
            <a:r>
              <a:rPr lang="ru-RU" sz="2000" dirty="0" smtClean="0"/>
              <a:t>Реализуется в различных видах образовательной деятельности (урочной, внеурочной, воспитательной)</a:t>
            </a:r>
          </a:p>
          <a:p>
            <a:pPr marL="609600" indent="-609600"/>
            <a:r>
              <a:rPr lang="ru-RU" sz="2000" dirty="0" smtClean="0"/>
              <a:t>Применима в рамках любой предметной области (общеобразовательных и специальных дисциплин)</a:t>
            </a:r>
          </a:p>
          <a:p>
            <a:pPr marL="609600" indent="-609600"/>
            <a:r>
              <a:rPr lang="ru-RU" sz="2000" dirty="0" smtClean="0"/>
              <a:t>Возможно выполнение проекта любым обучающимся</a:t>
            </a:r>
          </a:p>
          <a:p>
            <a:pPr marL="609600" indent="-609600"/>
            <a:r>
              <a:rPr lang="ru-RU" sz="2000" dirty="0" smtClean="0"/>
              <a:t>Наличие личностно и социально-значимого продукта деятельности</a:t>
            </a:r>
          </a:p>
          <a:p>
            <a:pPr marL="609600" indent="-609600"/>
            <a:r>
              <a:rPr lang="ru-RU" sz="2000" dirty="0" smtClean="0"/>
              <a:t>С</a:t>
            </a:r>
            <a:r>
              <a:rPr lang="en-US" sz="2000" dirty="0" err="1" smtClean="0"/>
              <a:t>очетание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различных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видов</a:t>
            </a:r>
            <a:r>
              <a:rPr lang="en-US" sz="2000" dirty="0" smtClean="0"/>
              <a:t> </a:t>
            </a:r>
            <a:r>
              <a:rPr lang="en-US" sz="2000" dirty="0" err="1" smtClean="0"/>
              <a:t>познавательной</a:t>
            </a:r>
            <a:r>
              <a:rPr lang="en-US" sz="2000" dirty="0" smtClean="0"/>
              <a:t> </a:t>
            </a:r>
            <a:r>
              <a:rPr lang="en-US" sz="2000" dirty="0" err="1" smtClean="0"/>
              <a:t>деятельности</a:t>
            </a:r>
            <a:endParaRPr lang="ru-RU" sz="2000" dirty="0" smtClean="0"/>
          </a:p>
          <a:p>
            <a:pPr marL="609600" indent="-609600"/>
            <a:r>
              <a:rPr lang="ru-RU" sz="20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Характеристика деятельности учителя и учащегося на каждом этапе проекта.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Технология традиционного обучения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Слабая мотивация </a:t>
            </a:r>
          </a:p>
          <a:p>
            <a:pPr eaLnBrk="1" hangingPunct="1"/>
            <a:r>
              <a:rPr lang="ru-RU" smtClean="0"/>
              <a:t>Строгая регламентация</a:t>
            </a:r>
          </a:p>
          <a:p>
            <a:pPr eaLnBrk="1" hangingPunct="1"/>
            <a:r>
              <a:rPr lang="ru-RU" smtClean="0"/>
              <a:t>Ориентация на среднего ученика</a:t>
            </a:r>
          </a:p>
          <a:p>
            <a:pPr eaLnBrk="1" hangingPunct="1"/>
            <a:r>
              <a:rPr lang="ru-RU" smtClean="0"/>
              <a:t>Отсутствие рефлексии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49275"/>
            <a:ext cx="4464050" cy="6048375"/>
          </a:xfrm>
        </p:spPr>
        <p:txBody>
          <a:bodyPr/>
          <a:lstStyle/>
          <a:p>
            <a:pPr marL="457200" indent="-457200" algn="ctr">
              <a:buFont typeface="Wingdings" pitchFamily="2" charset="2"/>
              <a:buNone/>
            </a:pPr>
            <a:r>
              <a:rPr lang="ru-RU" sz="2400" b="1" smtClean="0">
                <a:solidFill>
                  <a:srgbClr val="D60093"/>
                </a:solidFill>
              </a:rPr>
              <a:t>Проект</a:t>
            </a:r>
          </a:p>
          <a:p>
            <a:pPr marL="457200" indent="-457200"/>
            <a:r>
              <a:rPr lang="ru-RU" sz="2000" smtClean="0"/>
              <a:t>наличие </a:t>
            </a:r>
            <a:r>
              <a:rPr lang="ru-RU" sz="2000" b="1" smtClean="0">
                <a:solidFill>
                  <a:srgbClr val="D60093"/>
                </a:solidFill>
              </a:rPr>
              <a:t>продукта</a:t>
            </a:r>
            <a:r>
              <a:rPr lang="ru-RU" sz="2000" b="1" smtClean="0"/>
              <a:t> </a:t>
            </a:r>
            <a:r>
              <a:rPr lang="ru-RU" sz="2000" smtClean="0"/>
              <a:t>деятельности</a:t>
            </a:r>
          </a:p>
          <a:p>
            <a:pPr marL="457200" indent="-457200"/>
            <a:r>
              <a:rPr lang="ru-RU" sz="2000" smtClean="0"/>
              <a:t>результат ожидаем;</a:t>
            </a:r>
          </a:p>
          <a:p>
            <a:pPr marL="457200" indent="-457200"/>
            <a:r>
              <a:rPr lang="ru-RU" sz="2000" smtClean="0"/>
              <a:t>практикоориентированное знание;</a:t>
            </a:r>
          </a:p>
          <a:p>
            <a:pPr marL="457200" indent="-457200"/>
            <a:r>
              <a:rPr lang="ru-RU" sz="2000" smtClean="0"/>
              <a:t>носит ситуативный характер;</a:t>
            </a:r>
          </a:p>
          <a:p>
            <a:pPr marL="457200" indent="-457200"/>
            <a:r>
              <a:rPr lang="ru-RU" sz="2000" smtClean="0"/>
              <a:t>прогнозирование детерменированно;</a:t>
            </a:r>
          </a:p>
          <a:p>
            <a:pPr marL="457200" indent="-457200"/>
            <a:r>
              <a:rPr lang="ru-RU" sz="2000" smtClean="0"/>
              <a:t>как правило, выполняется группой;</a:t>
            </a:r>
          </a:p>
          <a:p>
            <a:pPr marL="457200" indent="-457200"/>
            <a:r>
              <a:rPr lang="ru-RU" sz="2000" b="1" i="1" smtClean="0">
                <a:solidFill>
                  <a:srgbClr val="D60093"/>
                </a:solidFill>
              </a:rPr>
              <a:t>движущая сила – решение проблемы</a:t>
            </a:r>
          </a:p>
          <a:p>
            <a:pPr marL="457200" indent="-457200"/>
            <a:r>
              <a:rPr lang="ru-RU" sz="2000" b="1" smtClean="0">
                <a:solidFill>
                  <a:srgbClr val="D60093"/>
                </a:solidFill>
              </a:rPr>
              <a:t>ЦЕЛЬ - РЕЗУЛЬТАТ</a:t>
            </a:r>
            <a:endParaRPr lang="ru-RU" sz="2000" smtClean="0">
              <a:solidFill>
                <a:srgbClr val="D60093"/>
              </a:solidFill>
            </a:endParaRPr>
          </a:p>
        </p:txBody>
      </p:sp>
      <p:sp>
        <p:nvSpPr>
          <p:cNvPr id="30106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95850" y="620713"/>
            <a:ext cx="4248150" cy="5595937"/>
          </a:xfrm>
        </p:spPr>
        <p:txBody>
          <a:bodyPr/>
          <a:lstStyle/>
          <a:p>
            <a:pPr marL="457200" indent="-457200" algn="ctr">
              <a:buFont typeface="Wingdings" pitchFamily="2" charset="2"/>
              <a:buNone/>
            </a:pPr>
            <a:r>
              <a:rPr lang="ru-RU" sz="2400" b="1" smtClean="0">
                <a:solidFill>
                  <a:srgbClr val="D60093"/>
                </a:solidFill>
              </a:rPr>
              <a:t>Исследование</a:t>
            </a:r>
          </a:p>
          <a:p>
            <a:pPr marL="457200" indent="-457200"/>
            <a:r>
              <a:rPr lang="ru-RU" sz="2000" smtClean="0"/>
              <a:t>результат заранее не известен;</a:t>
            </a:r>
          </a:p>
          <a:p>
            <a:pPr marL="457200" indent="-457200"/>
            <a:r>
              <a:rPr lang="ru-RU" sz="2000" smtClean="0"/>
              <a:t>научное (фундаментальное) знание;</a:t>
            </a:r>
          </a:p>
          <a:p>
            <a:pPr marL="457200" indent="-457200"/>
            <a:r>
              <a:rPr lang="ru-RU" sz="2000" smtClean="0"/>
              <a:t>носит пролонгированный характер;</a:t>
            </a:r>
          </a:p>
          <a:p>
            <a:pPr marL="457200" indent="-457200"/>
            <a:r>
              <a:rPr lang="ru-RU" sz="2000" smtClean="0"/>
              <a:t>прогнозирование вероятностное;</a:t>
            </a:r>
          </a:p>
          <a:p>
            <a:pPr marL="457200" indent="-457200"/>
            <a:r>
              <a:rPr lang="ru-RU" sz="2000" smtClean="0"/>
              <a:t>как правило, выполняется индивидуально;</a:t>
            </a:r>
          </a:p>
          <a:p>
            <a:pPr marL="457200" indent="-457200"/>
            <a:r>
              <a:rPr lang="ru-RU" sz="2000" b="1" i="1" smtClean="0">
                <a:solidFill>
                  <a:srgbClr val="D60093"/>
                </a:solidFill>
              </a:rPr>
              <a:t>движущая сила – поиск истины</a:t>
            </a:r>
          </a:p>
          <a:p>
            <a:pPr marL="457200" indent="-457200"/>
            <a:r>
              <a:rPr lang="ru-RU" sz="2000" b="1" smtClean="0">
                <a:solidFill>
                  <a:srgbClr val="D60093"/>
                </a:solidFill>
              </a:rPr>
              <a:t>ЦЕЛЬ - ПРОЦЕСС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1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1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1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1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1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1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1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1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1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1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1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1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1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1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1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1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1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1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1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1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1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1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1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1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1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1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1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1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Технология исследовательского обучения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Особая форма организации обучения, связанная с решением учащимися творческой исследовательской задачи с заранее неизвестным решением и предполагающая наличие основных этапов характерных для исследования.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Определите темы исследовательских работ  в предметной области «Физическая культура».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ru-RU" sz="2800" dirty="0">
                <a:solidFill>
                  <a:schemeClr val="accent1"/>
                </a:solidFill>
                <a:latin typeface="Arial" charset="0"/>
              </a:rPr>
              <a:t>ОСНОВНЫЕ ТРЕБОВАНИЯ К ИГРОВЫМ ПЕДАГОГИЧЕСКИМ ТЕХНОЛОГИЯМ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905000"/>
            <a:ext cx="7772400" cy="4800600"/>
          </a:xfrm>
          <a:solidFill>
            <a:schemeClr val="accent1"/>
          </a:solidFill>
        </p:spPr>
        <p:txBody>
          <a:bodyPr/>
          <a:lstStyle/>
          <a:p>
            <a:pPr lvl="1"/>
            <a:r>
              <a:rPr lang="ru-RU" sz="2400">
                <a:solidFill>
                  <a:schemeClr val="bg1"/>
                </a:solidFill>
              </a:rPr>
              <a:t>Игра должна соответствовать целям обучения;</a:t>
            </a:r>
          </a:p>
          <a:p>
            <a:pPr lvl="1"/>
            <a:r>
              <a:rPr lang="ru-RU" sz="2400">
                <a:solidFill>
                  <a:schemeClr val="bg1"/>
                </a:solidFill>
              </a:rPr>
              <a:t>Имитационно-ролевая игра должна затрагивать практическую педагогическую (психологическую) ситуацию;</a:t>
            </a:r>
          </a:p>
          <a:p>
            <a:pPr lvl="1"/>
            <a:r>
              <a:rPr lang="ru-RU" sz="2400">
                <a:solidFill>
                  <a:schemeClr val="bg1"/>
                </a:solidFill>
              </a:rPr>
              <a:t>Необходима определенная психологическая подготовка участников игры, которая бы соответствовала содержанию игры;</a:t>
            </a:r>
          </a:p>
          <a:p>
            <a:pPr lvl="1"/>
            <a:r>
              <a:rPr lang="ru-RU" sz="2400">
                <a:solidFill>
                  <a:schemeClr val="bg1"/>
                </a:solidFill>
              </a:rPr>
              <a:t>Возможность использования творческих элементов в игре;</a:t>
            </a:r>
          </a:p>
          <a:p>
            <a:pPr lvl="1"/>
            <a:r>
              <a:rPr lang="ru-RU" sz="2400">
                <a:solidFill>
                  <a:schemeClr val="bg1"/>
                </a:solidFill>
              </a:rPr>
              <a:t>Преподаватель(психолог) должен выступать не только в роли руководителя, но и как корректор и консультант  в процессе игры.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accent1"/>
                </a:solidFill>
              </a:rPr>
              <a:t>Технологическая схема обучающей игры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557338"/>
            <a:ext cx="8642350" cy="4967287"/>
          </a:xfrm>
          <a:solidFill>
            <a:schemeClr val="accent1"/>
          </a:solidFill>
        </p:spPr>
        <p:txBody>
          <a:bodyPr/>
          <a:lstStyle/>
          <a:p>
            <a:pPr marL="1371600" lvl="2" indent="-457200"/>
            <a:r>
              <a:rPr lang="ru-RU" b="1" dirty="0">
                <a:solidFill>
                  <a:schemeClr val="bg1"/>
                </a:solidFill>
              </a:rPr>
              <a:t>Этап подготовки</a:t>
            </a:r>
            <a:r>
              <a:rPr lang="ru-RU" dirty="0">
                <a:solidFill>
                  <a:schemeClr val="bg1"/>
                </a:solidFill>
              </a:rPr>
              <a:t>: разработка сценария, содержания инструктажа, подготовка материального обеспечения.</a:t>
            </a:r>
          </a:p>
          <a:p>
            <a:pPr marL="1371600" lvl="2" indent="-457200"/>
            <a:r>
              <a:rPr lang="ru-RU" b="1" dirty="0">
                <a:solidFill>
                  <a:schemeClr val="bg1"/>
                </a:solidFill>
              </a:rPr>
              <a:t>Ввод в игру</a:t>
            </a:r>
            <a:r>
              <a:rPr lang="ru-RU" dirty="0">
                <a:solidFill>
                  <a:schemeClr val="bg1"/>
                </a:solidFill>
              </a:rPr>
              <a:t>: постановка проблемы, целей, инструктаж, регламент, формирование групп, создание игровой атмосферы. </a:t>
            </a:r>
          </a:p>
          <a:p>
            <a:pPr marL="1371600" lvl="2" indent="-457200"/>
            <a:r>
              <a:rPr lang="ru-RU" b="1" dirty="0">
                <a:solidFill>
                  <a:schemeClr val="bg1"/>
                </a:solidFill>
              </a:rPr>
              <a:t>Этап проведения</a:t>
            </a:r>
            <a:r>
              <a:rPr lang="ru-RU" dirty="0">
                <a:solidFill>
                  <a:schemeClr val="bg1"/>
                </a:solidFill>
              </a:rPr>
              <a:t>: групповая работа над заданием, выступление групп, защита результатов, дискуссия, работа экспертов.</a:t>
            </a:r>
          </a:p>
          <a:p>
            <a:pPr marL="1371600" lvl="2" indent="-457200"/>
            <a:r>
              <a:rPr lang="ru-RU" b="1" dirty="0">
                <a:solidFill>
                  <a:schemeClr val="bg1"/>
                </a:solidFill>
              </a:rPr>
              <a:t>Подведение итогов</a:t>
            </a:r>
            <a:r>
              <a:rPr lang="ru-RU" dirty="0">
                <a:solidFill>
                  <a:schemeClr val="bg1"/>
                </a:solidFill>
              </a:rPr>
              <a:t>: оценка и самооценка, выводы и обобщения, рекомендации как самими участниками, так и экспертами ( психологом, педагогом).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28892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Классификация педагогических игр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0" y="836613"/>
            <a:ext cx="9144000" cy="5832475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484438" y="620713"/>
            <a:ext cx="324008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i="1">
                <a:solidFill>
                  <a:schemeClr val="bg1"/>
                </a:solidFill>
                <a:latin typeface="Arial" charset="0"/>
              </a:rPr>
              <a:t>Педагогические игры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288" y="1412875"/>
            <a:ext cx="15843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Физические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2051050" y="1412875"/>
            <a:ext cx="17272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Интеллектуальные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3962400" y="1371600"/>
            <a:ext cx="13684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Трудовые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5364163" y="1412875"/>
            <a:ext cx="151288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Социальные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7019925" y="1412875"/>
            <a:ext cx="18002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Психологические</a:t>
            </a:r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468313" y="1268413"/>
            <a:ext cx="727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539750" y="908050"/>
            <a:ext cx="309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Arial" charset="0"/>
              </a:rPr>
              <a:t>по области деятельности</a:t>
            </a:r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>
            <a:off x="395288" y="2133600"/>
            <a:ext cx="734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539750" y="1844675"/>
            <a:ext cx="460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Arial" charset="0"/>
              </a:rPr>
              <a:t>по характеру педагогического процесса</a:t>
            </a:r>
          </a:p>
        </p:txBody>
      </p:sp>
      <p:sp>
        <p:nvSpPr>
          <p:cNvPr id="9230" name="Rectangle 16"/>
          <p:cNvSpPr>
            <a:spLocks noChangeArrowheads="1"/>
          </p:cNvSpPr>
          <p:nvPr/>
        </p:nvSpPr>
        <p:spPr bwMode="auto">
          <a:xfrm>
            <a:off x="468313" y="2205038"/>
            <a:ext cx="1944687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Обучающие; Тренинговые;</a:t>
            </a:r>
          </a:p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Контролирующие; </a:t>
            </a:r>
          </a:p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Обобщающие</a:t>
            </a:r>
          </a:p>
        </p:txBody>
      </p:sp>
      <p:sp>
        <p:nvSpPr>
          <p:cNvPr id="9231" name="Rectangle 17"/>
          <p:cNvSpPr>
            <a:spLocks noChangeArrowheads="1"/>
          </p:cNvSpPr>
          <p:nvPr/>
        </p:nvSpPr>
        <p:spPr bwMode="auto">
          <a:xfrm>
            <a:off x="2700338" y="2205038"/>
            <a:ext cx="18716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Познавательные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Воспитательные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Развивающие</a:t>
            </a:r>
          </a:p>
        </p:txBody>
      </p:sp>
      <p:sp>
        <p:nvSpPr>
          <p:cNvPr id="9232" name="Rectangle 18"/>
          <p:cNvSpPr>
            <a:spLocks noChangeArrowheads="1"/>
          </p:cNvSpPr>
          <p:nvPr/>
        </p:nvSpPr>
        <p:spPr bwMode="auto">
          <a:xfrm>
            <a:off x="4932363" y="2205038"/>
            <a:ext cx="16557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Репродуктивные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Продуктивные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Творческие</a:t>
            </a:r>
          </a:p>
        </p:txBody>
      </p:sp>
      <p:sp>
        <p:nvSpPr>
          <p:cNvPr id="9233" name="Rectangle 19"/>
          <p:cNvSpPr>
            <a:spLocks noChangeArrowheads="1"/>
          </p:cNvSpPr>
          <p:nvPr/>
        </p:nvSpPr>
        <p:spPr bwMode="auto">
          <a:xfrm>
            <a:off x="6877050" y="2205038"/>
            <a:ext cx="1871663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Коммуникативные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Диагностические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Профориентационные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Психотехнические</a:t>
            </a:r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>
            <a:off x="395288" y="3213100"/>
            <a:ext cx="7345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468313" y="2924175"/>
            <a:ext cx="3960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Arial" charset="0"/>
              </a:rPr>
              <a:t>По игровой методике</a:t>
            </a:r>
          </a:p>
        </p:txBody>
      </p:sp>
      <p:sp>
        <p:nvSpPr>
          <p:cNvPr id="9236" name="Rectangle 22"/>
          <p:cNvSpPr>
            <a:spLocks noChangeArrowheads="1"/>
          </p:cNvSpPr>
          <p:nvPr/>
        </p:nvSpPr>
        <p:spPr bwMode="auto">
          <a:xfrm>
            <a:off x="323850" y="3357563"/>
            <a:ext cx="13684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предметные</a:t>
            </a:r>
          </a:p>
        </p:txBody>
      </p:sp>
      <p:sp>
        <p:nvSpPr>
          <p:cNvPr id="9237" name="Rectangle 23"/>
          <p:cNvSpPr>
            <a:spLocks noChangeArrowheads="1"/>
          </p:cNvSpPr>
          <p:nvPr/>
        </p:nvSpPr>
        <p:spPr bwMode="auto">
          <a:xfrm>
            <a:off x="1835150" y="3357563"/>
            <a:ext cx="11509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сюжетные</a:t>
            </a:r>
          </a:p>
        </p:txBody>
      </p:sp>
      <p:sp>
        <p:nvSpPr>
          <p:cNvPr id="9238" name="Rectangle 24"/>
          <p:cNvSpPr>
            <a:spLocks noChangeArrowheads="1"/>
          </p:cNvSpPr>
          <p:nvPr/>
        </p:nvSpPr>
        <p:spPr bwMode="auto">
          <a:xfrm>
            <a:off x="3200400" y="3352800"/>
            <a:ext cx="11525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ролевые</a:t>
            </a:r>
          </a:p>
        </p:txBody>
      </p:sp>
      <p:sp>
        <p:nvSpPr>
          <p:cNvPr id="9239" name="Rectangle 25"/>
          <p:cNvSpPr>
            <a:spLocks noChangeArrowheads="1"/>
          </p:cNvSpPr>
          <p:nvPr/>
        </p:nvSpPr>
        <p:spPr bwMode="auto">
          <a:xfrm>
            <a:off x="4500563" y="3357563"/>
            <a:ext cx="11525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деловые</a:t>
            </a:r>
          </a:p>
        </p:txBody>
      </p:sp>
      <p:sp>
        <p:nvSpPr>
          <p:cNvPr id="9240" name="Rectangle 26"/>
          <p:cNvSpPr>
            <a:spLocks noChangeArrowheads="1"/>
          </p:cNvSpPr>
          <p:nvPr/>
        </p:nvSpPr>
        <p:spPr bwMode="auto">
          <a:xfrm>
            <a:off x="5724525" y="3357563"/>
            <a:ext cx="16557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Имитационные</a:t>
            </a:r>
          </a:p>
        </p:txBody>
      </p:sp>
      <p:sp>
        <p:nvSpPr>
          <p:cNvPr id="9241" name="Rectangle 27"/>
          <p:cNvSpPr>
            <a:spLocks noChangeArrowheads="1"/>
          </p:cNvSpPr>
          <p:nvPr/>
        </p:nvSpPr>
        <p:spPr bwMode="auto">
          <a:xfrm>
            <a:off x="7524750" y="3357563"/>
            <a:ext cx="161925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Драматизации</a:t>
            </a:r>
          </a:p>
        </p:txBody>
      </p:sp>
      <p:sp>
        <p:nvSpPr>
          <p:cNvPr id="9242" name="Line 28"/>
          <p:cNvSpPr>
            <a:spLocks noChangeShapeType="1"/>
          </p:cNvSpPr>
          <p:nvPr/>
        </p:nvSpPr>
        <p:spPr bwMode="auto">
          <a:xfrm>
            <a:off x="323850" y="4076700"/>
            <a:ext cx="7559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3" name="Text Box 29"/>
          <p:cNvSpPr txBox="1">
            <a:spLocks noChangeArrowheads="1"/>
          </p:cNvSpPr>
          <p:nvPr/>
        </p:nvSpPr>
        <p:spPr bwMode="auto">
          <a:xfrm>
            <a:off x="323850" y="3789363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Arial" charset="0"/>
              </a:rPr>
              <a:t>По предметной области</a:t>
            </a:r>
          </a:p>
        </p:txBody>
      </p:sp>
      <p:sp>
        <p:nvSpPr>
          <p:cNvPr id="9244" name="Rectangle 30"/>
          <p:cNvSpPr>
            <a:spLocks noChangeArrowheads="1"/>
          </p:cNvSpPr>
          <p:nvPr/>
        </p:nvSpPr>
        <p:spPr bwMode="auto">
          <a:xfrm>
            <a:off x="323850" y="4149725"/>
            <a:ext cx="1728788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Математические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Химические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Биологические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Физические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экологические</a:t>
            </a:r>
          </a:p>
        </p:txBody>
      </p:sp>
      <p:sp>
        <p:nvSpPr>
          <p:cNvPr id="9245" name="Rectangle 31"/>
          <p:cNvSpPr>
            <a:spLocks noChangeArrowheads="1"/>
          </p:cNvSpPr>
          <p:nvPr/>
        </p:nvSpPr>
        <p:spPr bwMode="auto">
          <a:xfrm>
            <a:off x="2195513" y="4149725"/>
            <a:ext cx="1439862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Музыкальные</a:t>
            </a:r>
          </a:p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Театральные</a:t>
            </a:r>
          </a:p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литературные</a:t>
            </a:r>
          </a:p>
        </p:txBody>
      </p:sp>
      <p:sp>
        <p:nvSpPr>
          <p:cNvPr id="9246" name="Rectangle 32"/>
          <p:cNvSpPr>
            <a:spLocks noChangeArrowheads="1"/>
          </p:cNvSpPr>
          <p:nvPr/>
        </p:nvSpPr>
        <p:spPr bwMode="auto">
          <a:xfrm>
            <a:off x="3779838" y="4149725"/>
            <a:ext cx="1512887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Трудовые</a:t>
            </a:r>
          </a:p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Технические</a:t>
            </a:r>
          </a:p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Производст-</a:t>
            </a:r>
          </a:p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веные</a:t>
            </a:r>
          </a:p>
        </p:txBody>
      </p:sp>
      <p:sp>
        <p:nvSpPr>
          <p:cNvPr id="9247" name="Rectangle 33"/>
          <p:cNvSpPr>
            <a:spLocks noChangeArrowheads="1"/>
          </p:cNvSpPr>
          <p:nvPr/>
        </p:nvSpPr>
        <p:spPr bwMode="auto">
          <a:xfrm>
            <a:off x="5364163" y="4149725"/>
            <a:ext cx="1728787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Физкультурные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Спортивные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Военно-прикладные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Туристические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народные</a:t>
            </a:r>
          </a:p>
        </p:txBody>
      </p:sp>
      <p:sp>
        <p:nvSpPr>
          <p:cNvPr id="9248" name="Rectangle 34"/>
          <p:cNvSpPr>
            <a:spLocks noChangeArrowheads="1"/>
          </p:cNvSpPr>
          <p:nvPr/>
        </p:nvSpPr>
        <p:spPr bwMode="auto">
          <a:xfrm>
            <a:off x="7164388" y="4149725"/>
            <a:ext cx="1692275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Обществоведческие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Управленческие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Экономические</a:t>
            </a:r>
          </a:p>
          <a:p>
            <a:pPr algn="ctr"/>
            <a:r>
              <a:rPr lang="ru-RU" sz="1400">
                <a:solidFill>
                  <a:schemeClr val="bg2"/>
                </a:solidFill>
                <a:latin typeface="Arial" charset="0"/>
              </a:rPr>
              <a:t>коммерческие</a:t>
            </a:r>
          </a:p>
        </p:txBody>
      </p:sp>
      <p:sp>
        <p:nvSpPr>
          <p:cNvPr id="9249" name="Line 36"/>
          <p:cNvSpPr>
            <a:spLocks noChangeShapeType="1"/>
          </p:cNvSpPr>
          <p:nvPr/>
        </p:nvSpPr>
        <p:spPr bwMode="auto">
          <a:xfrm>
            <a:off x="395288" y="5661025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0" name="Text Box 37"/>
          <p:cNvSpPr txBox="1">
            <a:spLocks noChangeArrowheads="1"/>
          </p:cNvSpPr>
          <p:nvPr/>
        </p:nvSpPr>
        <p:spPr bwMode="auto">
          <a:xfrm>
            <a:off x="395288" y="5300663"/>
            <a:ext cx="345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Arial" charset="0"/>
              </a:rPr>
              <a:t>По игровой среде</a:t>
            </a:r>
          </a:p>
        </p:txBody>
      </p:sp>
      <p:sp>
        <p:nvSpPr>
          <p:cNvPr id="9251" name="Rectangle 38"/>
          <p:cNvSpPr>
            <a:spLocks noChangeArrowheads="1"/>
          </p:cNvSpPr>
          <p:nvPr/>
        </p:nvSpPr>
        <p:spPr bwMode="auto">
          <a:xfrm>
            <a:off x="323850" y="5876925"/>
            <a:ext cx="19446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Без предметов</a:t>
            </a:r>
          </a:p>
          <a:p>
            <a:pPr algn="ctr"/>
            <a:r>
              <a:rPr lang="ru-RU" sz="1800">
                <a:solidFill>
                  <a:schemeClr val="bg2"/>
                </a:solidFill>
                <a:latin typeface="Arial" charset="0"/>
              </a:rPr>
              <a:t>С предметами</a:t>
            </a:r>
          </a:p>
        </p:txBody>
      </p:sp>
      <p:sp>
        <p:nvSpPr>
          <p:cNvPr id="9252" name="Rectangle 39"/>
          <p:cNvSpPr>
            <a:spLocks noChangeArrowheads="1"/>
          </p:cNvSpPr>
          <p:nvPr/>
        </p:nvSpPr>
        <p:spPr bwMode="auto">
          <a:xfrm>
            <a:off x="2484438" y="5876925"/>
            <a:ext cx="19431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Настольные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Уличные, комнатные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На местности</a:t>
            </a:r>
          </a:p>
        </p:txBody>
      </p:sp>
      <p:sp>
        <p:nvSpPr>
          <p:cNvPr id="9253" name="Rectangle 40"/>
          <p:cNvSpPr>
            <a:spLocks noChangeArrowheads="1"/>
          </p:cNvSpPr>
          <p:nvPr/>
        </p:nvSpPr>
        <p:spPr bwMode="auto">
          <a:xfrm>
            <a:off x="4572000" y="5734050"/>
            <a:ext cx="1512888" cy="981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Компьютерные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Телевизионные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ТСО</a:t>
            </a:r>
          </a:p>
        </p:txBody>
      </p:sp>
      <p:sp>
        <p:nvSpPr>
          <p:cNvPr id="9254" name="Rectangle 41"/>
          <p:cNvSpPr>
            <a:spLocks noChangeArrowheads="1"/>
          </p:cNvSpPr>
          <p:nvPr/>
        </p:nvSpPr>
        <p:spPr bwMode="auto">
          <a:xfrm>
            <a:off x="6443663" y="5805488"/>
            <a:ext cx="20891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Технические,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Со средствами </a:t>
            </a:r>
          </a:p>
          <a:p>
            <a:pPr algn="ctr"/>
            <a:r>
              <a:rPr lang="ru-RU" sz="1600">
                <a:solidFill>
                  <a:schemeClr val="bg2"/>
                </a:solidFill>
                <a:latin typeface="Arial" charset="0"/>
              </a:rPr>
              <a:t>передвижения</a:t>
            </a:r>
          </a:p>
        </p:txBody>
      </p:sp>
      <p:sp>
        <p:nvSpPr>
          <p:cNvPr id="9255" name="Line 42"/>
          <p:cNvSpPr>
            <a:spLocks noChangeShapeType="1"/>
          </p:cNvSpPr>
          <p:nvPr/>
        </p:nvSpPr>
        <p:spPr bwMode="auto">
          <a:xfrm>
            <a:off x="323850" y="6165850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педагогических 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Событийная игра – активная форма учебного занятия, в ходе которой моделируется определенная ситуация.</a:t>
            </a:r>
          </a:p>
          <a:p>
            <a:r>
              <a:rPr lang="ru-RU" dirty="0" smtClean="0"/>
              <a:t>Имитационная игра – в ходе занятия имитируется деятельность какой-либо организации.</a:t>
            </a:r>
          </a:p>
          <a:p>
            <a:r>
              <a:rPr lang="ru-RU" dirty="0" err="1" smtClean="0"/>
              <a:t>Тренинговые</a:t>
            </a:r>
            <a:r>
              <a:rPr lang="ru-RU" dirty="0" smtClean="0"/>
              <a:t> игры – направлены на отработку конкретных действий с заданными внешними правилами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коллективного обучения: основные 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парная и групповая работа,</a:t>
            </a:r>
          </a:p>
          <a:p>
            <a:r>
              <a:rPr lang="ru-RU" dirty="0" smtClean="0"/>
              <a:t>активное взаимодействие учащихся друг с другом,</a:t>
            </a:r>
          </a:p>
          <a:p>
            <a:r>
              <a:rPr lang="ru-RU" dirty="0" smtClean="0"/>
              <a:t>происходит преобразование позиций личности, изменяются ценностные установки, смысловые ориентиры,</a:t>
            </a:r>
          </a:p>
          <a:p>
            <a:r>
              <a:rPr lang="ru-RU" dirty="0" smtClean="0"/>
              <a:t>удовлетворяются потребности в самореализации и самовыражении (Я знаю, Я умею),</a:t>
            </a:r>
          </a:p>
          <a:p>
            <a:r>
              <a:rPr lang="ru-RU" dirty="0" err="1" smtClean="0"/>
              <a:t>взаимообучение</a:t>
            </a:r>
            <a:r>
              <a:rPr lang="ru-RU" dirty="0" smtClean="0"/>
              <a:t>, взаимоконтроль, </a:t>
            </a:r>
            <a:r>
              <a:rPr lang="ru-RU" dirty="0" err="1" smtClean="0"/>
              <a:t>взаимоуправление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многоканальная обратная связь: учитель – ученик, ученик – </a:t>
            </a:r>
            <a:r>
              <a:rPr lang="ru-RU" dirty="0" err="1" smtClean="0"/>
              <a:t>ученик</a:t>
            </a:r>
            <a:r>
              <a:rPr lang="ru-RU" dirty="0" smtClean="0"/>
              <a:t>, учитель – коллектив учащихся, ученик – коллектив учащихся,</a:t>
            </a:r>
          </a:p>
          <a:p>
            <a:r>
              <a:rPr lang="ru-RU" dirty="0" smtClean="0"/>
              <a:t>самостоятельная работа.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технология: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технология» относится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качественной характеристике любой образовательной 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показывающей насколько решается задача сохранения здоровья учителя и учеников. </a:t>
            </a:r>
          </a:p>
          <a:p>
            <a:r>
              <a:rPr lang="ru-RU" dirty="0" smtClean="0"/>
              <a:t>Главная задача реализации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- такая организация образовательного пространства на всех уровнях, при которой качественное обучение, развитие, воспитание учащихся не сопровождается нанесением ущерба их здоровью.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Физкультурно-оздоровительные технологии (ФОТ)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Направлены на физическое развитие занимающихся: закаливание, тренировку силы, выносливости, быстроты, гибкости и других качеств, отличающих здорового, тренированного человека от физически немощного. Реализуются на уроках физической культуры и в работе спортивных секций.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технологии обучения: основные 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070605"/>
                </a:solidFill>
              </a:rPr>
              <a:t>Изменение парадигмы образования: от </a:t>
            </a:r>
            <a:r>
              <a:rPr lang="ru-RU" dirty="0" err="1" smtClean="0">
                <a:solidFill>
                  <a:srgbClr val="070605"/>
                </a:solidFill>
              </a:rPr>
              <a:t>знаниевой</a:t>
            </a:r>
            <a:r>
              <a:rPr lang="ru-RU" dirty="0" smtClean="0">
                <a:solidFill>
                  <a:srgbClr val="070605"/>
                </a:solidFill>
              </a:rPr>
              <a:t> к  </a:t>
            </a:r>
            <a:r>
              <a:rPr lang="ru-RU" dirty="0" err="1" smtClean="0">
                <a:solidFill>
                  <a:srgbClr val="070605"/>
                </a:solidFill>
              </a:rPr>
              <a:t>компетентностной</a:t>
            </a:r>
            <a:r>
              <a:rPr lang="ru-RU" dirty="0" smtClean="0">
                <a:solidFill>
                  <a:srgbClr val="070605"/>
                </a:solidFill>
              </a:rPr>
              <a:t>. </a:t>
            </a:r>
          </a:p>
          <a:p>
            <a:pPr marL="609600" indent="-609600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070605"/>
                </a:solidFill>
              </a:rPr>
              <a:t>Изменение содержания образования и форм, приемов и методов, технологий.</a:t>
            </a:r>
          </a:p>
          <a:p>
            <a:pPr marL="609600" indent="-609600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070605"/>
                </a:solidFill>
              </a:rPr>
              <a:t>Изменение педагогической позиции «педагог - обучающийся».</a:t>
            </a:r>
          </a:p>
          <a:p>
            <a:pPr marL="609600" indent="-609600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070605"/>
                </a:solidFill>
              </a:rPr>
              <a:t>Формирование внутренних мотивов деятельности ученика.</a:t>
            </a:r>
          </a:p>
          <a:p>
            <a:pPr marL="609600" indent="-609600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070605"/>
                </a:solidFill>
              </a:rPr>
              <a:t>Личностное </a:t>
            </a:r>
            <a:r>
              <a:rPr lang="ru-RU" dirty="0" err="1" smtClean="0">
                <a:solidFill>
                  <a:srgbClr val="070605"/>
                </a:solidFill>
              </a:rPr>
              <a:t>целеполагание</a:t>
            </a:r>
            <a:r>
              <a:rPr lang="ru-RU" dirty="0" smtClean="0">
                <a:solidFill>
                  <a:srgbClr val="070605"/>
                </a:solidFill>
              </a:rPr>
              <a:t> и личностное содержание материала.</a:t>
            </a:r>
          </a:p>
          <a:p>
            <a:pPr marL="609600" indent="-609600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070605"/>
                </a:solidFill>
              </a:rPr>
              <a:t>Рефлексия результатов образовательной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Человек удерживает в памяти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10% от того, что читает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26% от того, что слышит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30% от того, что видит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50% от того, что видит и слышит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70% от того, что обсуждает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80% от того, что основано на личном опыте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90% от того, говорит и делает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95% от того, чему обучает сам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Литература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Кларин М.В. Педагогическая технология в учебном процессе. М.: Танио, 1989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Беспалько В.П. Слагаемые педагогической технологии. М.: Педагогика, 1989.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Педагогические технологии./ Под ред. В.С. Кукушина. М.:ИКЦ «МарТ»: - Ростов н/Д, 2006.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Колеченко А.К. Энциклопедия педагогических технологий. СПб.: КАРО, 2005.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Обоснуйте актуальность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технологий обучения.</a:t>
            </a:r>
          </a:p>
          <a:p>
            <a:r>
              <a:rPr lang="ru-RU" dirty="0" smtClean="0"/>
              <a:t>Перечислите основные характеристики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</a:t>
            </a:r>
            <a:r>
              <a:rPr lang="ru-RU" smtClean="0"/>
              <a:t>технологий обучения.</a:t>
            </a:r>
            <a:endParaRPr lang="ru-RU" dirty="0" smtClean="0"/>
          </a:p>
          <a:p>
            <a:r>
              <a:rPr lang="ru-RU" dirty="0" smtClean="0"/>
              <a:t>Приведите примеры педагогических технологий наиболее актуальных в предметной области «Физическая культура» и дайте им характеристику.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1676400"/>
            <a:ext cx="8153400" cy="4921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75000"/>
              <a:buFontTx/>
              <a:buChar char="•"/>
            </a:pPr>
            <a:r>
              <a:rPr lang="ru-RU" b="1" dirty="0"/>
              <a:t>Технология </a:t>
            </a:r>
            <a:r>
              <a:rPr lang="ru-RU" dirty="0"/>
              <a:t>– это искусство, мастерство, умение, совокупность методов обработки, изменения состояния (В.М. </a:t>
            </a:r>
            <a:r>
              <a:rPr lang="ru-RU" dirty="0" err="1"/>
              <a:t>Шепель</a:t>
            </a:r>
            <a:r>
              <a:rPr lang="ru-RU" dirty="0"/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75000"/>
              <a:buFontTx/>
              <a:buChar char="•"/>
            </a:pPr>
            <a:r>
              <a:rPr lang="ru-RU" b="1" dirty="0"/>
              <a:t>Педагогическая технология </a:t>
            </a:r>
            <a:r>
              <a:rPr lang="ru-RU" dirty="0"/>
              <a:t>– это содержательная техника реализации учебного процесса (В.П. Беспалько)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75000"/>
              <a:buFontTx/>
              <a:buChar char="•"/>
            </a:pPr>
            <a:r>
              <a:rPr lang="ru-RU" b="1" dirty="0"/>
              <a:t>Педагогическая технология </a:t>
            </a:r>
            <a:r>
              <a:rPr lang="ru-RU" dirty="0"/>
              <a:t>– это продуманная во всех </a:t>
            </a:r>
            <a:r>
              <a:rPr lang="ru-RU" dirty="0" err="1"/>
              <a:t>детялях</a:t>
            </a:r>
            <a:r>
              <a:rPr lang="ru-RU" dirty="0"/>
              <a:t>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 (В.М. Монахов)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75000"/>
              <a:buFontTx/>
              <a:buChar char="•"/>
            </a:pPr>
            <a:r>
              <a:rPr lang="ru-RU" b="1" dirty="0"/>
              <a:t>Педагогическая технология </a:t>
            </a:r>
            <a:r>
              <a:rPr lang="ru-RU" dirty="0"/>
              <a:t>– содержательное обобщение, вбирающее в себя смысл всех определений предыдущих авторов (Г.К. </a:t>
            </a:r>
            <a:r>
              <a:rPr lang="ru-RU" dirty="0" err="1"/>
              <a:t>Селевко</a:t>
            </a:r>
            <a:r>
              <a:rPr lang="ru-RU" dirty="0"/>
              <a:t>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Педагогическая технология: определения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144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ПЕДАГОГИЧЕСКАЯ ТЕХНОЛОГИЯ комплексная интегративная система,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включающая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/>
                </a:solidFill>
                <a:latin typeface="Arial" charset="0"/>
              </a:rPr>
              <a:t>Концептуальный компонент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/>
                </a:solidFill>
                <a:latin typeface="Arial" charset="0"/>
              </a:rPr>
              <a:t>Целевой компонент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/>
                </a:solidFill>
                <a:latin typeface="Arial" charset="0"/>
              </a:rPr>
              <a:t>Содержательный компонент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/>
                </a:solidFill>
                <a:latin typeface="Arial" charset="0"/>
              </a:rPr>
              <a:t>Операционально-действенный компонент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/>
                </a:solidFill>
                <a:latin typeface="Arial" charset="0"/>
              </a:rPr>
              <a:t>Управленческий компонент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/>
                </a:solidFill>
                <a:latin typeface="Arial" charset="0"/>
              </a:rPr>
              <a:t>Результативный компонент</a:t>
            </a:r>
          </a:p>
          <a:p>
            <a:pPr>
              <a:lnSpc>
                <a:spcPct val="90000"/>
              </a:lnSpc>
            </a:pPr>
            <a:endParaRPr lang="ru-RU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15128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dirty="0" smtClean="0"/>
              <a:t>Современные педагогические технологии, основанные на </a:t>
            </a:r>
            <a:r>
              <a:rPr lang="ru-RU" sz="3200" dirty="0" err="1" smtClean="0"/>
              <a:t>компетентностном</a:t>
            </a:r>
            <a:r>
              <a:rPr lang="ru-RU" sz="3200" dirty="0" smtClean="0"/>
              <a:t> и  </a:t>
            </a:r>
            <a:r>
              <a:rPr lang="ru-RU" sz="3200" dirty="0" err="1" smtClean="0"/>
              <a:t>деятельностном</a:t>
            </a:r>
            <a:r>
              <a:rPr lang="ru-RU" sz="3200" dirty="0" smtClean="0"/>
              <a:t> подходе.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113"/>
            <a:ext cx="8640763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70605"/>
                </a:solidFill>
              </a:rPr>
              <a:t>технология  проблемного, проектного и исследовательского обучения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err="1" smtClean="0">
                <a:solidFill>
                  <a:srgbClr val="070605"/>
                </a:solidFill>
              </a:rPr>
              <a:t>развиваюшие</a:t>
            </a:r>
            <a:r>
              <a:rPr lang="ru-RU" sz="2400" dirty="0" smtClean="0">
                <a:solidFill>
                  <a:srgbClr val="070605"/>
                </a:solidFill>
              </a:rPr>
              <a:t> технологии  </a:t>
            </a:r>
            <a:r>
              <a:rPr lang="ru-RU" sz="2000" dirty="0" smtClean="0">
                <a:solidFill>
                  <a:srgbClr val="070605"/>
                </a:solidFill>
              </a:rPr>
              <a:t>(</a:t>
            </a:r>
            <a:r>
              <a:rPr lang="ru-RU" sz="2000" dirty="0" err="1" smtClean="0">
                <a:solidFill>
                  <a:srgbClr val="070605"/>
                </a:solidFill>
              </a:rPr>
              <a:t>Л.В.Занков</a:t>
            </a:r>
            <a:r>
              <a:rPr lang="ru-RU" sz="2000" dirty="0" smtClean="0">
                <a:solidFill>
                  <a:srgbClr val="070605"/>
                </a:solidFill>
              </a:rPr>
              <a:t>, </a:t>
            </a:r>
            <a:r>
              <a:rPr lang="ru-RU" sz="2000" dirty="0" err="1" smtClean="0">
                <a:solidFill>
                  <a:srgbClr val="070605"/>
                </a:solidFill>
              </a:rPr>
              <a:t>Д.Б.Эльконин-В.В.Давыдов</a:t>
            </a:r>
            <a:r>
              <a:rPr lang="ru-RU" sz="2000" dirty="0" smtClean="0">
                <a:solidFill>
                  <a:srgbClr val="070605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70605"/>
                </a:solidFill>
              </a:rPr>
              <a:t>коллективные способы обучения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70605"/>
                </a:solidFill>
              </a:rPr>
              <a:t>технология развития критического мышления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70605"/>
                </a:solidFill>
              </a:rPr>
              <a:t>технология эвристического обучения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70605"/>
                </a:solidFill>
              </a:rPr>
              <a:t>педагогические мастерские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70605"/>
                </a:solidFill>
              </a:rPr>
              <a:t>ТРИЗ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70605"/>
                </a:solidFill>
              </a:rPr>
              <a:t>игровые технологии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70605"/>
                </a:solidFill>
              </a:rPr>
              <a:t>кейс-метод (метод анализа ситуаций)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err="1" smtClean="0">
                <a:solidFill>
                  <a:srgbClr val="070605"/>
                </a:solidFill>
              </a:rPr>
              <a:t>тренинговые</a:t>
            </a:r>
            <a:r>
              <a:rPr lang="ru-RU" sz="2400" dirty="0" smtClean="0">
                <a:solidFill>
                  <a:srgbClr val="070605"/>
                </a:solidFill>
              </a:rPr>
              <a:t> технологии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70605"/>
                </a:solidFill>
              </a:rPr>
              <a:t>социальное проектирование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8064500" cy="720725"/>
          </a:xfrm>
        </p:spPr>
        <p:txBody>
          <a:bodyPr anchor="b">
            <a:normAutofit/>
          </a:bodyPr>
          <a:lstStyle/>
          <a:p>
            <a:r>
              <a:rPr lang="ru-RU" sz="3600" dirty="0" smtClean="0"/>
              <a:t>Проблемное обучение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7338"/>
            <a:ext cx="8534400" cy="5030787"/>
          </a:xfrm>
        </p:spPr>
        <p:txBody>
          <a:bodyPr/>
          <a:lstStyle/>
          <a:p>
            <a:pPr marL="457200" indent="-457200" eaLnBrk="1" hangingPunct="1"/>
            <a:r>
              <a:rPr lang="ru-RU" sz="2800" dirty="0" smtClean="0"/>
              <a:t>это такая организация учебных занятий, которая предполагает создание под руководством преподавателя проблемных ситуаций и активную самостоятельную деятельность учащихся по их разрешению, в результате чего и происходит творческое овладение профессиональными знаниями, навыками и умениями и развитие мыслительных способностей (Г. К. </a:t>
            </a:r>
            <a:r>
              <a:rPr lang="ru-RU" sz="2800" dirty="0" err="1" smtClean="0"/>
              <a:t>Селевко</a:t>
            </a:r>
            <a:r>
              <a:rPr lang="ru-RU" sz="2800" dirty="0" smtClean="0"/>
              <a:t>, 1998).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441</TotalTime>
  <Words>2509</Words>
  <Application>Microsoft Office PowerPoint</Application>
  <PresentationFormat>Экран (4:3)</PresentationFormat>
  <Paragraphs>394</Paragraphs>
  <Slides>52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Городская</vt:lpstr>
      <vt:lpstr>Современные технологии обучения</vt:lpstr>
      <vt:lpstr>ХАРАКТИРИСТИКИ ТРАДИЦИОННОЙ И ИННОВАЦИОННОЙ ПАРАДИГМЫ ОБРАЗОВАНИЯ</vt:lpstr>
      <vt:lpstr>Технология традиционного обучения</vt:lpstr>
      <vt:lpstr>Технология традиционного обучения</vt:lpstr>
      <vt:lpstr>Современные технологии обучения: основные характеристики</vt:lpstr>
      <vt:lpstr>Педагогическая технология: определения</vt:lpstr>
      <vt:lpstr>ПЕДАГОГИЧЕСКАЯ ТЕХНОЛОГИЯ комплексная интегративная система, включающая</vt:lpstr>
      <vt:lpstr>Современные педагогические технологии, основанные на компетентностном и  деятельностном подходе.</vt:lpstr>
      <vt:lpstr>Проблемное обучение</vt:lpstr>
      <vt:lpstr>Выделены четыре главных условия успешности проблемного обучения:</vt:lpstr>
      <vt:lpstr>Полный цикл умственных действий от возникновения проблемной ситуации до решения проблемы имеет несколько этапов  (технологическая схема)</vt:lpstr>
      <vt:lpstr>Основные приемы проблематизации работы</vt:lpstr>
      <vt:lpstr>Какие компетентности формируются?</vt:lpstr>
      <vt:lpstr>Достоинства проблемного обучения: </vt:lpstr>
      <vt:lpstr>Недостатки проблемного обучения:</vt:lpstr>
      <vt:lpstr>Литература</vt:lpstr>
      <vt:lpstr>Содержание проблемного обучения на уроках физической культуры (примеры)</vt:lpstr>
      <vt:lpstr>Содержание проблемного обучения на уроках физической культуры (примеры)</vt:lpstr>
      <vt:lpstr>Содержание проблемного обучения на уроках физической культуры (примеры)</vt:lpstr>
      <vt:lpstr>Практическая работа 1</vt:lpstr>
      <vt:lpstr>Проектная технология: основные характеристики</vt:lpstr>
      <vt:lpstr>Типология проектов</vt:lpstr>
      <vt:lpstr>Проектная деятельность: основные понятия </vt:lpstr>
      <vt:lpstr>Понятия, описывающие проектную деятельность</vt:lpstr>
      <vt:lpstr>Этапы реализации проекта</vt:lpstr>
      <vt:lpstr> Этапы работы над проектом ПОИСКОВЫЙ    </vt:lpstr>
      <vt:lpstr>Этапы работы над проектом  АНАЛИТИЧЕСКИЙ</vt:lpstr>
      <vt:lpstr>Этапы работы над проектом ПРАКТИЧЕСКИЙ</vt:lpstr>
      <vt:lpstr>Этапы работы над проектом ПРЕЗЕНТАЦИОННЫЙ</vt:lpstr>
      <vt:lpstr>Этапы работы над проектом КОНТРОЛЬНЫЙ</vt:lpstr>
      <vt:lpstr>Практическая работа 1</vt:lpstr>
      <vt:lpstr>Слайд 32</vt:lpstr>
      <vt:lpstr>Слайд 33</vt:lpstr>
      <vt:lpstr>Слайд 34</vt:lpstr>
      <vt:lpstr>Слайд 35</vt:lpstr>
      <vt:lpstr>Какие компетентности формируются?</vt:lpstr>
      <vt:lpstr>Какие компетентности формируются?</vt:lpstr>
      <vt:lpstr>Отличительные особенности проектной технологии</vt:lpstr>
      <vt:lpstr>Практическая работа 2</vt:lpstr>
      <vt:lpstr>Слайд 40</vt:lpstr>
      <vt:lpstr>Технология исследовательского обучения</vt:lpstr>
      <vt:lpstr>Практическая работа 3</vt:lpstr>
      <vt:lpstr>ОСНОВНЫЕ ТРЕБОВАНИЯ К ИГРОВЫМ ПЕДАГОГИЧЕСКИМ ТЕХНОЛОГИЯМ</vt:lpstr>
      <vt:lpstr>Технологическая схема обучающей игры</vt:lpstr>
      <vt:lpstr>Классификация педагогических игр</vt:lpstr>
      <vt:lpstr>Классификация педагогических игр</vt:lpstr>
      <vt:lpstr>Технология коллективного обучения: основные характеристики</vt:lpstr>
      <vt:lpstr>Здоровьесберегающая технология: определение</vt:lpstr>
      <vt:lpstr>Физкультурно-оздоровительные технологии (ФОТ)</vt:lpstr>
      <vt:lpstr>Человек удерживает в памяти</vt:lpstr>
      <vt:lpstr>Литература</vt:lpstr>
      <vt:lpstr>Зачет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технология</dc:title>
  <dc:creator>А.В. Малышева</dc:creator>
  <cp:lastModifiedBy>west1</cp:lastModifiedBy>
  <cp:revision>24</cp:revision>
  <dcterms:created xsi:type="dcterms:W3CDTF">2014-02-03T06:21:45Z</dcterms:created>
  <dcterms:modified xsi:type="dcterms:W3CDTF">2014-02-06T08:36:04Z</dcterms:modified>
</cp:coreProperties>
</file>