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61" r:id="rId5"/>
    <p:sldId id="262" r:id="rId6"/>
    <p:sldId id="263" r:id="rId7"/>
    <p:sldId id="258" r:id="rId8"/>
    <p:sldId id="257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88913"/>
            <a:ext cx="7772400" cy="936625"/>
          </a:xfrm>
        </p:spPr>
        <p:txBody>
          <a:bodyPr/>
          <a:lstStyle/>
          <a:p>
            <a:r>
              <a:rPr lang="ru-RU" b="1" dirty="0" smtClean="0"/>
              <a:t>Художник и ученый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	</a:t>
            </a:r>
            <a:r>
              <a:rPr lang="ru-RU" sz="2800" dirty="0" smtClean="0"/>
              <a:t>Эмоциональный подъем в художественной деятельности подготовил и подтолкнул учёных</a:t>
            </a:r>
          </a:p>
          <a:p>
            <a:pPr algn="ctr"/>
            <a:r>
              <a:rPr lang="ru-RU" sz="2800" dirty="0" smtClean="0"/>
              <a:t> к творческому прорыву в науке.</a:t>
            </a:r>
            <a:endParaRPr lang="ru-RU" sz="2800" dirty="0"/>
          </a:p>
        </p:txBody>
      </p:sp>
      <p:pic>
        <p:nvPicPr>
          <p:cNvPr id="8194" name="Picture 2" descr="C:\Users\Acer\Desktop\0_137b5_3d83333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727325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cer\Desktop\einstein-violin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700" y="3140968"/>
            <a:ext cx="2908300" cy="390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Acer\Desktop\EinsteinAtPiano,1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80928"/>
            <a:ext cx="28289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Найдите понятия «синергетика», «фрактал», «фрактальная геометрия». Подумайте, как эти новые науки соотносятся с искусством.</a:t>
            </a:r>
          </a:p>
          <a:p>
            <a:endParaRPr lang="ru-RU" sz="3200" dirty="0" smtClean="0"/>
          </a:p>
          <a:p>
            <a:r>
              <a:rPr lang="ru-RU" sz="3200" dirty="0" smtClean="0"/>
              <a:t>Как вы понимаете смысл высказывания А. Эйнштейна: «Подлинной ценностью является, в сущности, только интуиция».</a:t>
            </a:r>
          </a:p>
          <a:p>
            <a:endParaRPr lang="ru-RU" sz="3200" dirty="0" smtClean="0"/>
          </a:p>
          <a:p>
            <a:r>
              <a:rPr lang="ru-RU" sz="3200" dirty="0" smtClean="0"/>
              <a:t>Назовите литературные произведения с антисимметричными названиями (пример «Принц и нищий»).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032" y="98072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Многие открытия ученых оказали неоценимую услугу искусству.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2"/>
            <a:ext cx="5652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Фр. физик XIX в. Пьер Кюри провел исследования по симметрии кристаллов.</a:t>
            </a:r>
            <a:endParaRPr lang="ru-RU" sz="2800" dirty="0"/>
          </a:p>
        </p:txBody>
      </p:sp>
      <p:pic>
        <p:nvPicPr>
          <p:cNvPr id="2051" name="Picture 3" descr="C:\Users\Acer\Desktop\storage.canoe.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20688"/>
            <a:ext cx="3514087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284984"/>
            <a:ext cx="68042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Он обнаружил интересную </a:t>
            </a:r>
            <a:endParaRPr lang="ru-RU" sz="2800" dirty="0" smtClean="0"/>
          </a:p>
          <a:p>
            <a:pPr algn="just"/>
            <a:r>
              <a:rPr lang="ru-RU" sz="2800" dirty="0" smtClean="0"/>
              <a:t>и </a:t>
            </a:r>
            <a:r>
              <a:rPr lang="ru-RU" sz="2800" dirty="0" smtClean="0"/>
              <a:t>важную для науки и искусства вещь: </a:t>
            </a:r>
            <a:endParaRPr lang="ru-RU" sz="2800" dirty="0" smtClean="0"/>
          </a:p>
          <a:p>
            <a:pPr algn="ctr"/>
            <a:r>
              <a:rPr lang="ru-RU" sz="2800" dirty="0" smtClean="0"/>
              <a:t>частичное </a:t>
            </a:r>
            <a:r>
              <a:rPr lang="ru-RU" sz="2800" dirty="0" smtClean="0"/>
              <a:t>отсутствие симметрии порождает развитие предмета. </a:t>
            </a:r>
          </a:p>
          <a:p>
            <a:pPr algn="just"/>
            <a:endParaRPr lang="ru-RU" sz="2400" dirty="0" smtClean="0"/>
          </a:p>
          <a:p>
            <a:pPr algn="ctr"/>
            <a:r>
              <a:rPr lang="ru-RU" sz="2400" i="1" dirty="0" err="1" smtClean="0"/>
              <a:t>Диссимметрия</a:t>
            </a:r>
            <a:r>
              <a:rPr lang="ru-RU" sz="2400" i="1" dirty="0" smtClean="0"/>
              <a:t>(не симметрия). </a:t>
            </a:r>
          </a:p>
          <a:p>
            <a:pPr algn="ctr"/>
            <a:endParaRPr lang="ru-RU" sz="2400" i="1" dirty="0" smtClean="0"/>
          </a:p>
          <a:p>
            <a:pPr algn="just"/>
            <a:r>
              <a:rPr lang="ru-RU" sz="2400" i="1" dirty="0" smtClean="0"/>
              <a:t>	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Кюри гласит: </a:t>
            </a:r>
          </a:p>
          <a:p>
            <a:pPr algn="just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симметрия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творит явление.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27_f0542bbbd9078f57250764c0c6a490b8_akuf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041" y="3789041"/>
            <a:ext cx="3068959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764704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В середине ХХ в. в науке - </a:t>
            </a:r>
            <a:r>
              <a:rPr lang="ru-RU" sz="2800" i="1" dirty="0" smtClean="0"/>
              <a:t>«</a:t>
            </a:r>
            <a:r>
              <a:rPr lang="ru-RU" sz="2800" i="1" dirty="0" err="1" smtClean="0"/>
              <a:t>антисимметрия</a:t>
            </a:r>
            <a:r>
              <a:rPr lang="ru-RU" sz="2800" i="1" dirty="0" smtClean="0"/>
              <a:t>», </a:t>
            </a:r>
            <a:r>
              <a:rPr lang="ru-RU" sz="2800" dirty="0" smtClean="0"/>
              <a:t>т. е. против (противоположно) симметрии. </a:t>
            </a:r>
          </a:p>
          <a:p>
            <a:r>
              <a:rPr lang="ru-RU" sz="2800" dirty="0" smtClean="0"/>
              <a:t>	</a:t>
            </a:r>
          </a:p>
          <a:p>
            <a:pPr algn="ctr"/>
            <a:r>
              <a:rPr lang="ru-RU" sz="2800" dirty="0" smtClean="0"/>
              <a:t> В жизни и в искусстве — это извечные противоположности: </a:t>
            </a:r>
          </a:p>
          <a:p>
            <a:pPr algn="ctr"/>
            <a:r>
              <a:rPr lang="ru-RU" sz="2800" dirty="0" smtClean="0"/>
              <a:t>добро — зло, жизнь — смерть, </a:t>
            </a:r>
          </a:p>
          <a:p>
            <a:pPr algn="ctr"/>
            <a:r>
              <a:rPr lang="ru-RU" sz="2800" dirty="0" smtClean="0"/>
              <a:t>лево — право, верх — низ.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21088"/>
            <a:ext cx="6732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 научных и художественных знаний приводит к появлению новых наук (*синергетика, *фрактальная геометрия), формирует новый художественный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 искусства.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260648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Голландский художник и геометр </a:t>
            </a:r>
            <a:r>
              <a:rPr lang="ru-RU" sz="3200" i="1" dirty="0" err="1" smtClean="0"/>
              <a:t>Мауриц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Эшер</a:t>
            </a:r>
            <a:endParaRPr lang="ru-RU" sz="3200" dirty="0"/>
          </a:p>
        </p:txBody>
      </p:sp>
      <p:pic>
        <p:nvPicPr>
          <p:cNvPr id="7" name="Picture 2" descr="C:\Users\Acer\Desktop\76-cascade-196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1"/>
            <a:ext cx="4788024" cy="6858000"/>
          </a:xfrm>
          <a:prstGeom prst="rect">
            <a:avLst/>
          </a:prstGeom>
          <a:noFill/>
        </p:spPr>
      </p:pic>
      <p:pic>
        <p:nvPicPr>
          <p:cNvPr id="3075" name="Picture 3" descr="C:\Users\Acer\Desktop\Escher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012160" y="1886611"/>
            <a:ext cx="2880320" cy="38752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68144" y="6021288"/>
            <a:ext cx="3022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- 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антисимметрии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1258069030_l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6883797" cy="6883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a03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95535" y="0"/>
            <a:ext cx="8329641" cy="6875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5210" y="2132856"/>
            <a:ext cx="1668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М. </a:t>
            </a:r>
            <a:r>
              <a:rPr lang="ru-RU" b="1" i="1" dirty="0" err="1" smtClean="0"/>
              <a:t>Эшер</a:t>
            </a:r>
            <a:r>
              <a:rPr lang="ru-RU" b="1" i="1" dirty="0" smtClean="0"/>
              <a:t>.</a:t>
            </a:r>
          </a:p>
          <a:p>
            <a:pPr algn="ctr"/>
            <a:r>
              <a:rPr lang="ru-RU" b="1" i="1" dirty="0" smtClean="0"/>
              <a:t> Луна и солнце</a:t>
            </a:r>
            <a:endParaRPr lang="ru-RU" dirty="0"/>
          </a:p>
        </p:txBody>
      </p:sp>
      <p:pic>
        <p:nvPicPr>
          <p:cNvPr id="5" name="Picture 2" descr="C:\Users\Acer\Desktop\pavageEscher5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4654" r="2258" b="5360"/>
          <a:stretch>
            <a:fillRect/>
          </a:stretch>
        </p:blipFill>
        <p:spPr bwMode="auto">
          <a:xfrm>
            <a:off x="0" y="0"/>
            <a:ext cx="74492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1435180"/>
            <a:ext cx="9089356" cy="501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77647" y="188640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М. </a:t>
            </a:r>
            <a:r>
              <a:rPr lang="ru-RU" b="1" i="1" dirty="0" err="1" smtClean="0"/>
              <a:t>Эшер</a:t>
            </a:r>
            <a:r>
              <a:rPr lang="ru-RU" b="1" i="1" dirty="0" smtClean="0"/>
              <a:t>. День и ночь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cer\Desktop\0_1de32_d242cd9a_XL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403648" y="0"/>
            <a:ext cx="6782652" cy="684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Художник и ученый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 и ученый</dc:title>
  <dc:creator>Acer</dc:creator>
  <cp:lastModifiedBy>Acer</cp:lastModifiedBy>
  <cp:revision>2</cp:revision>
  <dcterms:created xsi:type="dcterms:W3CDTF">2012-02-20T16:45:23Z</dcterms:created>
  <dcterms:modified xsi:type="dcterms:W3CDTF">2013-02-24T15:01:18Z</dcterms:modified>
</cp:coreProperties>
</file>