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DD5BA6-DBC0-4C2D-9CD7-DC4C009E0669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6A578-FE19-4AF1-8563-B8CB6698CF7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11760" y="3429000"/>
            <a:ext cx="6400800" cy="247268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Учебно-методический семинар «Что </a:t>
            </a:r>
            <a:r>
              <a:rPr lang="ru-RU" smtClean="0"/>
              <a:t>должен </a:t>
            </a:r>
            <a:r>
              <a:rPr lang="ru-RU" smtClean="0"/>
              <a:t>знать, </a:t>
            </a:r>
            <a:r>
              <a:rPr lang="ru-RU" dirty="0" smtClean="0"/>
              <a:t>уметь и понимать учитель о стандартах второго поколения»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Выступление учителя истории и обществознания МБОУ «Кадетская школа» Романовой Э.В.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ФГОС  </a:t>
            </a:r>
            <a:r>
              <a:rPr lang="ru-RU" sz="2800" b="1" dirty="0"/>
              <a:t>основного общего образования по предмету «Обществознание</a:t>
            </a:r>
            <a:r>
              <a:rPr lang="ru-RU" sz="2800" b="1" dirty="0" smtClean="0"/>
              <a:t>» как основа получения нового образовательного результата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751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Структура  примерной программы по обществознанию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Примерная </a:t>
            </a:r>
            <a:r>
              <a:rPr lang="ru-RU" dirty="0"/>
              <a:t>программа основного общего образования по обществознанию содержит следующие разделы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пояснительную</a:t>
            </a:r>
            <a:r>
              <a:rPr lang="ru-RU" dirty="0" smtClean="0"/>
              <a:t> </a:t>
            </a:r>
            <a:r>
              <a:rPr lang="ru-RU" b="1" dirty="0"/>
              <a:t>записку</a:t>
            </a:r>
            <a:r>
              <a:rPr lang="ru-RU" dirty="0"/>
              <a:t>, в которой определяются цели обучения по данному предмету в основной школе, раскрываются особенности содержания курса по обществознанию на этой ступени, описывается структура курса по обществознанию и последовательность изложения материала, требования к результатам обучения и освоения курса, оснащенность учебной деятельности, место предмета в Базисном учебном (образовательном) плане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содержание </a:t>
            </a:r>
            <a:r>
              <a:rPr lang="ru-RU" b="1" dirty="0"/>
              <a:t>курса</a:t>
            </a:r>
            <a:r>
              <a:rPr lang="ru-RU" dirty="0"/>
              <a:t>, включающее перечень основного изучаемого материала, распределенного по содержательным разделам с указанием примерного числа часов на его изучение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примерное </a:t>
            </a:r>
            <a:r>
              <a:rPr lang="ru-RU" b="1" dirty="0"/>
              <a:t>тематическое планирование</a:t>
            </a:r>
            <a:r>
              <a:rPr lang="ru-RU" dirty="0"/>
              <a:t> с описанием видов учебной деятельности учащихся 5—9 классов и указанием примерного числа часов на изучение соответствующего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8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ru-RU" sz="2600" b="1" dirty="0"/>
              <a:t>Место учебного предмета «Обществознание» </a:t>
            </a:r>
            <a:r>
              <a:rPr lang="ru-RU" sz="2600" b="1" dirty="0" smtClean="0"/>
              <a:t>в </a:t>
            </a:r>
            <a:r>
              <a:rPr lang="ru-RU" sz="2600" b="1" dirty="0"/>
              <a:t>Базисном учебном (образовательном) плане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Обществознание» в основной школе изучается с 5 по 9 класс. Общее количество времени на пять лет обучения составляет 175 часов. Общая недельная нагрузка в каждом году обучения составляет 1 час. При этом на долю инвариантной части предмета отводится 75% учебного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57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pPr algn="l"/>
            <a:r>
              <a:rPr lang="ru-RU" sz="2200" b="1" dirty="0"/>
              <a:t>Цели обществоведческого образования в основной школе состоят в том, чтобы средствами учебного предмета активно содействовать: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445224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 </a:t>
            </a:r>
            <a:r>
              <a:rPr lang="ru-RU" sz="2900" dirty="0"/>
              <a:t>воспитанию общероссийской идентичности, патриотизма, гражданственности, социальной ответственности, правового самосознания, толерантности, приверженности ценностям, закрепленным в Конституции Российской Федерации</a:t>
            </a:r>
            <a:r>
              <a:rPr lang="ru-RU" sz="2900" dirty="0" smtClean="0"/>
              <a:t>;</a:t>
            </a:r>
          </a:p>
          <a:p>
            <a:r>
              <a:rPr lang="ru-RU" sz="2900" dirty="0" smtClean="0"/>
              <a:t> </a:t>
            </a:r>
            <a:r>
              <a:rPr lang="ru-RU" sz="2900" dirty="0"/>
              <a:t>развитию личности на исключительно важном этапе ее социализации — в подростковом возрасте, повышению уровня ее духовно-нравственной, политической и правовой культуры,  становлению социального поведения, основанного на уважении закона и правопорядка; углублению интереса к изучению социальных и гуманитарных дисциплин; формированию способности к личному самоопределению, самореализации, самоконтроля; повышению мотивации к высокопроизводительной, наукоемкой трудовой деятельности</a:t>
            </a:r>
            <a:r>
              <a:rPr lang="ru-RU" sz="2900" dirty="0" smtClean="0"/>
              <a:t>;</a:t>
            </a:r>
          </a:p>
          <a:p>
            <a:r>
              <a:rPr lang="ru-RU" sz="2900" dirty="0" smtClean="0"/>
              <a:t>формированию </a:t>
            </a:r>
            <a:r>
              <a:rPr lang="ru-RU" sz="2900" dirty="0"/>
              <a:t>у учащихся целостной картины общества, адекватной современному уровню знаний о нем и доступной по содержанию для школьников младшего и среднего подросткового возраста; освоению учащимися тех знаний об основных сферах человеческой деятельности и о социальных институтах, о формах регулирования общественных отношений, которые необходимы для взаимодействия с социальной средой и выполнения типичных социальных ролей человека и гражданина</a:t>
            </a:r>
            <a:r>
              <a:rPr lang="ru-RU" sz="2900" dirty="0" smtClean="0"/>
              <a:t>;</a:t>
            </a:r>
          </a:p>
          <a:p>
            <a:r>
              <a:rPr lang="ru-RU" sz="2900" dirty="0" smtClean="0"/>
              <a:t>овладению </a:t>
            </a:r>
            <a:r>
              <a:rPr lang="ru-RU" sz="2900" dirty="0"/>
              <a:t>учащимися умениями получать из разнообразных источников и критически осмысливать социальную информацию, систематизировать, анализировать полученные данные; освоению ими способов познавательной, коммуникативной, практической деятельности, необходимых для участия в жизни гражданского общества и правового государства</a:t>
            </a:r>
            <a:r>
              <a:rPr lang="ru-RU" sz="2900" dirty="0" smtClean="0"/>
              <a:t>;</a:t>
            </a:r>
          </a:p>
          <a:p>
            <a:r>
              <a:rPr lang="ru-RU" sz="2900" dirty="0" smtClean="0"/>
              <a:t>формированию </a:t>
            </a:r>
            <a:r>
              <a:rPr lang="ru-RU" sz="2900" dirty="0"/>
              <a:t>у учащихся опыта применения полученных знаний и умений для определения собственной позиции в общественной жизни; для решения типичных задач в области социальных отношений; для осуществления гражданской и общественной деятельности, развития межличностных отношений, включая отношения между людьми различных национальностей и вероисповеданий, а также в семейно-бытовой сфере; для соотнесения собственного поведения и поступков других людей с нравственными ценностями и нормами поведения, установленными законом; для содействия правовыми способами и средствами защите правопорядка в обществе.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78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Требования к результатам обучения и освоения содержания курса по обществознанию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ru-RU" dirty="0" smtClean="0"/>
              <a:t>Личностные результаты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</a:p>
          <a:p>
            <a:r>
              <a:rPr lang="ru-RU" dirty="0" smtClean="0"/>
              <a:t>Предметные результаты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78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/>
              <a:t>Личностными результатами выпускников основной школы, формируемыми при изучении содержания курса по обществознанию, являются: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мотивированность</a:t>
            </a:r>
            <a:r>
              <a:rPr lang="ru-RU" dirty="0" smtClean="0"/>
              <a:t> </a:t>
            </a:r>
            <a:r>
              <a:rPr lang="ru-RU" dirty="0"/>
              <a:t>и направленность на активное и созидательное участие в будущем в общественной и государственной жизни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заинтересованность </a:t>
            </a:r>
            <a:r>
              <a:rPr lang="ru-RU" dirty="0"/>
              <a:t>не только в личном успехе, но и в развитии различных сторон жизни общества, в благополучии и процветании своей страны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ценностные </a:t>
            </a:r>
            <a:r>
              <a:rPr lang="ru-RU" dirty="0"/>
              <a:t>ориентиры, основанные на идеях патриотизма, любви и уважения к Отечеству; на отношении к человеку, его правам и свободам как высшей ценности; на стремлении к укреплению исторически сложившегося государственного единства; на признании равноправия народов, единства разнообразных культур; на убежденности в важности для общества семьи и семейных традиций; на осознании необходимости поддержания гражданского мира и согласия и своей ответственности за судьбу страны перед нынешними и грядущими поколениями.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88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200" b="1" dirty="0" err="1"/>
              <a:t>Метапредметные</a:t>
            </a:r>
            <a:r>
              <a:rPr lang="ru-RU" sz="2200" b="1" dirty="0"/>
              <a:t> результаты изучения обществознания выпускниками основной школы проявляются в: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умении </a:t>
            </a:r>
            <a:r>
              <a:rPr lang="ru-RU" dirty="0"/>
              <a:t>сознательно организовывать свою познавательную деятельность (от постановки цели до получения и оценки результата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умении </a:t>
            </a:r>
            <a:r>
              <a:rPr lang="ru-RU" dirty="0"/>
              <a:t>объяснять явления и процессы социальной </a:t>
            </a:r>
            <a:r>
              <a:rPr lang="ru-RU" dirty="0" smtClean="0"/>
              <a:t>действительности </a:t>
            </a:r>
            <a:r>
              <a:rPr lang="ru-RU" dirty="0"/>
              <a:t>с научных, социально-философских позиций; рассматривать их комплексно в контексте сложившихся реалий </a:t>
            </a:r>
            <a:br>
              <a:rPr lang="ru-RU" dirty="0"/>
            </a:br>
            <a:r>
              <a:rPr lang="ru-RU" dirty="0"/>
              <a:t>и возможных перспектив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способности </a:t>
            </a:r>
            <a:r>
              <a:rPr lang="ru-RU" dirty="0"/>
              <a:t>анализировать реальные социальные ситуации, выбирать адекватные способы деятельности и модели поведения в рамках реализуемых основных социальных ролей (производитель, потребитель и др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овладении </a:t>
            </a:r>
            <a:r>
              <a:rPr lang="ru-RU" dirty="0"/>
              <a:t>различными видами публичных выступлений (высказывания, монолог, дискуссия) и следовании этическим нормам и правилам ведения диалога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умении </a:t>
            </a:r>
            <a:r>
              <a:rPr lang="ru-RU" dirty="0"/>
              <a:t>выполнять познавательные и практические задания, в том числе с использованием проектной деятельности на уроках и в доступной социальной </a:t>
            </a:r>
            <a:r>
              <a:rPr lang="ru-RU" dirty="0" smtClean="0"/>
              <a:t>практике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187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/>
              <a:t>Предметными результатами освоения выпускниками основной школы содержания программы по обществознанию являются в сфере: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ru-RU" dirty="0" smtClean="0"/>
              <a:t>Познавательной</a:t>
            </a:r>
          </a:p>
          <a:p>
            <a:r>
              <a:rPr lang="ru-RU" dirty="0" smtClean="0"/>
              <a:t>Ценностно-мотивационной  </a:t>
            </a:r>
            <a:endParaRPr lang="ru-RU" dirty="0"/>
          </a:p>
          <a:p>
            <a:r>
              <a:rPr lang="ru-RU" dirty="0" smtClean="0"/>
              <a:t>Трудовой</a:t>
            </a:r>
          </a:p>
          <a:p>
            <a:r>
              <a:rPr lang="ru-RU" dirty="0" smtClean="0"/>
              <a:t>Коммуникативной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043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ru-RU" sz="2800" b="1" dirty="0"/>
              <a:t>Характеристика содержания основного общего образования по обществознанию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Структура курса и последовательность предъявления материала.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школьном курсе по обществознанию нет принципа «неодолимой силы», такого, как принцип хронологии в истории, который диктовал бы лишь одну последовательность построения курса. </a:t>
            </a:r>
            <a:endParaRPr lang="ru-RU" dirty="0" smtClean="0"/>
          </a:p>
          <a:p>
            <a:r>
              <a:rPr lang="ru-RU" dirty="0" smtClean="0"/>
              <a:t>Образовательно-воспитательные </a:t>
            </a:r>
            <a:r>
              <a:rPr lang="ru-RU" dirty="0"/>
              <a:t>цели данного учебного предмета могут быть достигнуты с использованием различных моделей построения содержания курса для основной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81653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 класс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Начинать изучение содержания примерной программы по обществознанию как самостоятельного учебного предмета целесообразно, как показывает опыт, с того, что наиболее близко </a:t>
            </a:r>
            <a:r>
              <a:rPr lang="ru-RU" dirty="0" smtClean="0"/>
              <a:t>и </a:t>
            </a:r>
            <a:r>
              <a:rPr lang="ru-RU" dirty="0"/>
              <a:t>понятно младшим подросткам: собственного их «социального лица» и ближайшего социального окружения (семья, друзья). При этом особое внимание следует уделять нравственным основам межличностных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38263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Изучение содержания курса по обществознанию в основной школе должно осуществляться во взаимосвязи с содержанием программ дополнительного образования, деятельностью детских общественных организаций, реальной жизнью школьного коллектива. Одной из задач этой работы выступает создание иммунитета и формирование нетерпимости к правонарушениям, наркомании, другим негативным явлениям.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3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53816"/>
          </a:xfrm>
        </p:spPr>
        <p:txBody>
          <a:bodyPr>
            <a:noAutofit/>
          </a:bodyPr>
          <a:lstStyle/>
          <a:p>
            <a:r>
              <a:rPr lang="ru-RU" sz="2000" dirty="0"/>
              <a:t>Утвержден</a:t>
            </a:r>
          </a:p>
          <a:p>
            <a:r>
              <a:rPr lang="ru-RU" sz="2000" dirty="0"/>
              <a:t>приказом Министерства образования</a:t>
            </a:r>
          </a:p>
          <a:p>
            <a:r>
              <a:rPr lang="ru-RU" sz="2000" dirty="0"/>
              <a:t>и науки Российской Федерации</a:t>
            </a:r>
          </a:p>
          <a:p>
            <a:r>
              <a:rPr lang="ru-RU" sz="2000" dirty="0"/>
              <a:t>от «17»  </a:t>
            </a:r>
            <a:r>
              <a:rPr lang="ru-RU" sz="2000" u="sng" dirty="0"/>
              <a:t>декабря</a:t>
            </a:r>
            <a:r>
              <a:rPr lang="ru-RU" sz="2000" dirty="0"/>
              <a:t>  2010 г. № </a:t>
            </a:r>
            <a:r>
              <a:rPr lang="ru-RU" sz="2000" u="sng" dirty="0"/>
              <a:t>1897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00200"/>
          </a:xfrm>
        </p:spPr>
        <p:txBody>
          <a:bodyPr>
            <a:noAutofit/>
          </a:bodyPr>
          <a:lstStyle/>
          <a:p>
            <a:r>
              <a:rPr lang="ru-RU" sz="2800" b="1" dirty="0"/>
              <a:t>ФЕДЕРАЛЬНЫЙ ГОСУДАРСТВЕННЫЙ ОБРАЗОВАТЕЛЬНЫЙ СТАНДАРТ</a:t>
            </a:r>
            <a:br>
              <a:rPr lang="ru-RU" sz="2800" b="1" dirty="0"/>
            </a:br>
            <a:r>
              <a:rPr lang="ru-RU" sz="2800" b="1" dirty="0"/>
              <a:t>ОСНОВНОГО ОБЩЕГО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834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534400" cy="75895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6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108012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В </a:t>
            </a:r>
            <a:r>
              <a:rPr lang="ru-RU" sz="3100" dirty="0"/>
              <a:t>основе Стандарта лежит системно-</a:t>
            </a:r>
            <a:r>
              <a:rPr lang="ru-RU" sz="3100" dirty="0" err="1"/>
              <a:t>деятельностный</a:t>
            </a:r>
            <a:r>
              <a:rPr lang="ru-RU" sz="3100" dirty="0"/>
              <a:t> подход, который обеспечивает: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формирование готовности к саморазвитию и непрерывному образованию; </a:t>
            </a:r>
            <a:endParaRPr lang="ru-RU" sz="2800" dirty="0" smtClean="0"/>
          </a:p>
          <a:p>
            <a:r>
              <a:rPr lang="ru-RU" sz="2800" dirty="0" smtClean="0"/>
              <a:t>проектирование </a:t>
            </a:r>
            <a:r>
              <a:rPr lang="ru-RU" sz="2800" dirty="0"/>
              <a:t>и конструирование социальной среды развития обучающихся в системе образования; </a:t>
            </a:r>
            <a:endParaRPr lang="ru-RU" sz="2800" dirty="0" smtClean="0"/>
          </a:p>
          <a:p>
            <a:r>
              <a:rPr lang="ru-RU" sz="2800" dirty="0" smtClean="0"/>
              <a:t>активную </a:t>
            </a:r>
            <a:r>
              <a:rPr lang="ru-RU" sz="2800" dirty="0"/>
              <a:t>учебно-познавательную деятельность обучающихся; </a:t>
            </a:r>
            <a:endParaRPr lang="ru-RU" sz="2800" dirty="0" smtClean="0"/>
          </a:p>
          <a:p>
            <a:r>
              <a:rPr lang="ru-RU" sz="2800" dirty="0" smtClean="0"/>
              <a:t>построение </a:t>
            </a:r>
            <a:r>
              <a:rPr lang="ru-RU" sz="2800" dirty="0"/>
              <a:t>образовательного процесса с учётом индивидуальных возрастных, психологических и физиологических особенностей обучающихся. </a:t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29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Стандарт </a:t>
            </a:r>
            <a:r>
              <a:rPr lang="ru-RU" sz="2200" b="1" dirty="0"/>
              <a:t>ориентирован на становление личностных характеристик</a:t>
            </a:r>
            <a:r>
              <a:rPr lang="ru-RU" sz="2200" b="1" i="1" dirty="0"/>
              <a:t> </a:t>
            </a:r>
            <a:r>
              <a:rPr lang="ru-RU" sz="2200" b="1" dirty="0" smtClean="0"/>
              <a:t>выпускника</a:t>
            </a:r>
            <a:br>
              <a:rPr lang="ru-RU" sz="2200" b="1" dirty="0" smtClean="0"/>
            </a:br>
            <a:r>
              <a:rPr lang="ru-RU" sz="2200" b="1" dirty="0" smtClean="0"/>
              <a:t> </a:t>
            </a:r>
            <a:r>
              <a:rPr lang="ru-RU" sz="2200" b="1" dirty="0"/>
              <a:t>(«портрет выпускника основной школы»):</a:t>
            </a:r>
            <a:r>
              <a:rPr lang="ru-RU" sz="2200" b="1" i="1" dirty="0"/>
              <a:t> </a:t>
            </a:r>
            <a:r>
              <a:rPr lang="ru-RU" sz="2200" b="1" dirty="0"/>
              <a:t/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любящий </a:t>
            </a:r>
            <a:r>
              <a:rPr lang="ru-RU" sz="2800" dirty="0"/>
              <a:t>свой край и своё Отечество, знающий русский и родной язык, уважающий свой народ, его культуру и духовные традиции;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активно и заинтересованно познающий мир, осознающий ценность труда, науки и творчества;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семьёй, обществом, Отечеством;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осознанно выполняющий правила здорового и экологически целесообразного образа жизни, безопасного для человека и окружающей его среды;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33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368152"/>
          </a:xfrm>
        </p:spPr>
        <p:txBody>
          <a:bodyPr>
            <a:normAutofit/>
          </a:bodyPr>
          <a:lstStyle/>
          <a:p>
            <a:r>
              <a:rPr lang="ru-RU" sz="2200" b="1" dirty="0"/>
              <a:t>Требования к структуре основной образовательной программы основного общего образования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Основная </a:t>
            </a:r>
            <a:r>
              <a:rPr lang="ru-RU" dirty="0"/>
              <a:t>образовательная программа основного общего образования реализуется образовательным учреждением через урочную и внеурочную деятельность с соблюдением требований государственных санитарно-эпидемиологических правил и нормативов.</a:t>
            </a:r>
          </a:p>
          <a:p>
            <a:r>
              <a:rPr lang="ru-RU" dirty="0"/>
              <a:t>Внеурочная деятельность</a:t>
            </a:r>
            <a:r>
              <a:rPr lang="ru-RU" i="1" dirty="0"/>
              <a:t> </a:t>
            </a:r>
            <a:r>
              <a:rPr lang="ru-RU" dirty="0"/>
              <a:t>организуется по направлениям развития личности (духовно-нравственное, физкультурно-спортивное и оздоровительное, социальное, </a:t>
            </a:r>
            <a:r>
              <a:rPr lang="ru-RU" dirty="0" err="1"/>
              <a:t>общеинтеллектуальное</a:t>
            </a:r>
            <a:r>
              <a:rPr lang="ru-RU" dirty="0"/>
              <a:t>, общекультурное) в таких формах, как кружки, художественные студии, спортивные клубы и секции, юношеские организации, краеведческая работа, научно-практические конференции,  школьные научные общества, олимпиады, поисковые и научные исследования, общественно полезные  практики, военно-патриотические объединения и т. д. </a:t>
            </a:r>
          </a:p>
          <a:p>
            <a:r>
              <a:rPr lang="ru-RU" dirty="0"/>
              <a:t>Формы организации образовательного процесса, чередование урочной и внеурочной деятельности в рамках реализации основной образовательной программы основного общего образования определяет образовательное учреждение.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00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Основная образовательная программа основного общего образования должна содержать три раздела: </a:t>
            </a:r>
            <a:endParaRPr lang="ru-RU" dirty="0" smtClean="0"/>
          </a:p>
          <a:p>
            <a:r>
              <a:rPr lang="ru-RU" b="1" dirty="0" smtClean="0"/>
              <a:t>Целевой</a:t>
            </a:r>
          </a:p>
          <a:p>
            <a:r>
              <a:rPr lang="ru-RU" b="1" dirty="0" smtClean="0"/>
              <a:t>Содержательный </a:t>
            </a:r>
          </a:p>
          <a:p>
            <a:r>
              <a:rPr lang="ru-RU" b="1" dirty="0" smtClean="0"/>
              <a:t>Организационный 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0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864096"/>
          </a:xfrm>
        </p:spPr>
        <p:txBody>
          <a:bodyPr>
            <a:noAutofit/>
          </a:bodyPr>
          <a:lstStyle/>
          <a:p>
            <a:r>
              <a:rPr lang="ru-RU" sz="2200" b="1" dirty="0"/>
              <a:t>Требования к разделам основной образовательной программы основного общего образования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Включает в себя требования по следующим критериям:</a:t>
            </a:r>
          </a:p>
          <a:p>
            <a:r>
              <a:rPr lang="ru-RU" dirty="0" smtClean="0"/>
              <a:t>Пояснительная </a:t>
            </a:r>
            <a:r>
              <a:rPr lang="ru-RU" dirty="0"/>
              <a:t>записка</a:t>
            </a:r>
            <a:r>
              <a:rPr lang="ru-RU" i="1" dirty="0"/>
              <a:t> </a:t>
            </a:r>
            <a:endParaRPr lang="ru-RU" dirty="0" smtClean="0"/>
          </a:p>
          <a:p>
            <a:r>
              <a:rPr lang="ru-RU" dirty="0"/>
              <a:t>Планируемые </a:t>
            </a:r>
            <a:r>
              <a:rPr lang="ru-RU" dirty="0" smtClean="0"/>
              <a:t>результаты</a:t>
            </a:r>
          </a:p>
          <a:p>
            <a:r>
              <a:rPr lang="ru-RU" dirty="0"/>
              <a:t>Система оценки достижения планируемых результатов </a:t>
            </a:r>
            <a:endParaRPr lang="ru-RU" dirty="0" smtClean="0"/>
          </a:p>
          <a:p>
            <a:r>
              <a:rPr lang="ru-RU" dirty="0"/>
              <a:t>Программа развития универсальных учебных действий </a:t>
            </a:r>
            <a:endParaRPr lang="ru-RU" dirty="0" smtClean="0"/>
          </a:p>
          <a:p>
            <a:r>
              <a:rPr lang="ru-RU" dirty="0"/>
              <a:t>Программы отдельных учебных предметов, </a:t>
            </a:r>
            <a:r>
              <a:rPr lang="ru-RU" dirty="0" smtClean="0"/>
              <a:t>курсов</a:t>
            </a:r>
          </a:p>
          <a:p>
            <a:r>
              <a:rPr lang="ru-RU" dirty="0"/>
              <a:t>Программа воспитания и социализации </a:t>
            </a:r>
            <a:endParaRPr lang="ru-RU" dirty="0" smtClean="0"/>
          </a:p>
          <a:p>
            <a:r>
              <a:rPr lang="ru-RU" dirty="0"/>
              <a:t>Учебный план основного общего образования </a:t>
            </a:r>
            <a:endParaRPr lang="ru-RU" dirty="0" smtClean="0"/>
          </a:p>
          <a:p>
            <a:r>
              <a:rPr lang="ru-RU" dirty="0"/>
              <a:t>Система условий реализации </a:t>
            </a:r>
          </a:p>
        </p:txBody>
      </p:sp>
    </p:spTree>
    <p:extLst>
      <p:ext uri="{BB962C8B-B14F-4D97-AF65-F5344CB8AC3E}">
        <p14:creationId xmlns:p14="http://schemas.microsoft.com/office/powerpoint/2010/main" val="316351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Кроме этого включает такие разделы как: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Требования к условиям реализации основной образовательной программы основного общего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Требования к кадровым условиям реализации основной образовательной программы основного общего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Финансово-экономические условия реализации основной образовательной программы основного общего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. Материально-технические условия реализации основной образовательной программы основного общего образования </a:t>
            </a:r>
            <a:endParaRPr lang="ru-RU" dirty="0" smtClean="0"/>
          </a:p>
          <a:p>
            <a:r>
              <a:rPr lang="ru-RU" dirty="0"/>
              <a:t>Психолого-педагогические условия реализации основной образовательной программы основного общего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Информационно-методические условия реализации основной образовательной программы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09707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ФГОС  основного общего образования по предмету «Обществознание»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91880" y="1556792"/>
            <a:ext cx="540060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Примерная учебная программа по предмету определяет инвариантную (обязательную) часть учебного курса и наряду с требованиями стандарта, относящимися к результатам образования, является ориентиром для составления рабочих программ для всех общеобразовательных учреждений, обеспечивающих получение основного общего образования. </a:t>
            </a:r>
            <a:endParaRPr lang="ru-RU" dirty="0" smtClean="0"/>
          </a:p>
          <a:p>
            <a:r>
              <a:rPr lang="ru-RU" b="1" dirty="0" smtClean="0"/>
              <a:t>Примерная </a:t>
            </a:r>
            <a:r>
              <a:rPr lang="ru-RU" b="1" dirty="0"/>
              <a:t>программа не задает последовательности изучения материала и распределения его по классам. </a:t>
            </a:r>
            <a:endParaRPr lang="ru-RU" b="1" dirty="0" smtClean="0"/>
          </a:p>
          <a:p>
            <a:r>
              <a:rPr lang="ru-RU" b="1" dirty="0" smtClean="0"/>
              <a:t>Авторы </a:t>
            </a:r>
            <a:r>
              <a:rPr lang="ru-RU" b="1" dirty="0"/>
              <a:t>рабочих программ и учебников могут предложить собственный подход к структурированию учебного материала и определению последовательности его изучения.</a:t>
            </a:r>
          </a:p>
          <a:p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99" y="1556792"/>
            <a:ext cx="297475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17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7B6B4D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1130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ФГОС  основного общего образования по предмету «Обществознание» как основа получения нового образовательного результата</vt:lpstr>
      <vt:lpstr>ФЕДЕРАЛЬНЫЙ ГОСУДАРСТВЕННЫЙ ОБРАЗОВАТЕЛЬНЫЙ СТАНДАРТ ОСНОВНОГО ОБЩЕГО ОБРАЗОВАНИЯ</vt:lpstr>
      <vt:lpstr>    В основе Стандарта лежит системно-деятельностный подход, который обеспечивает: </vt:lpstr>
      <vt:lpstr>Стандарт ориентирован на становление личностных характеристик выпускника  («портрет выпускника основной школы»):  </vt:lpstr>
      <vt:lpstr>Требования к структуре основной образовательной программы основного общего образования </vt:lpstr>
      <vt:lpstr>Презентация PowerPoint</vt:lpstr>
      <vt:lpstr>Требования к разделам основной образовательной программы основного общего образования</vt:lpstr>
      <vt:lpstr>Кроме этого включает такие разделы как:</vt:lpstr>
      <vt:lpstr>ФГОС  основного общего образования по предмету «Обществознание»</vt:lpstr>
      <vt:lpstr>Структура  примерной программы по обществознанию </vt:lpstr>
      <vt:lpstr>Место учебного предмета «Обществознание» в Базисном учебном (образовательном) плане</vt:lpstr>
      <vt:lpstr>Цели обществоведческого образования в основной школе состоят в том, чтобы средствами учебного предмета активно содействовать:</vt:lpstr>
      <vt:lpstr>Требования к результатам обучения и освоения содержания курса по обществознанию </vt:lpstr>
      <vt:lpstr>Личностными результатами выпускников основной школы, формируемыми при изучении содержания курса по обществознанию, являются:</vt:lpstr>
      <vt:lpstr>Метапредметные результаты изучения обществознания выпускниками основной школы проявляются в:</vt:lpstr>
      <vt:lpstr>Предметными результатами освоения выпускниками основной школы содержания программы по обществознанию являются в сфере:</vt:lpstr>
      <vt:lpstr>Характеристика содержания основного общего образования по обществознанию</vt:lpstr>
      <vt:lpstr>5 класс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ОСНОВНОГО ОБЩЕГО ОБРАЗОВАНИЯ</dc:title>
  <dc:creator>романова</dc:creator>
  <cp:lastModifiedBy>анна</cp:lastModifiedBy>
  <cp:revision>10</cp:revision>
  <dcterms:created xsi:type="dcterms:W3CDTF">2011-12-02T20:03:08Z</dcterms:created>
  <dcterms:modified xsi:type="dcterms:W3CDTF">2012-01-22T11:47:33Z</dcterms:modified>
</cp:coreProperties>
</file>