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8" r:id="rId2"/>
    <p:sldId id="256" r:id="rId3"/>
    <p:sldId id="264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1747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48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49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50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1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52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53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56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7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8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9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0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1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2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3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4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5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6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7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8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9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70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72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73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74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75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76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77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78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779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80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781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782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78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2DD9AE-EFCB-49B9-B5AD-31DE0A689E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138F1-57A9-4A5D-8C19-A64F175A08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97EC1-19A6-42BA-87D1-BD980394AA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AA9AB-0FB4-4FB6-A85F-365AD02D89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F51EA-2D95-4225-B509-8296C04B83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D6DD8-4A06-4312-9A80-C26838F42D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70999-1D56-434C-BD62-05E18E7805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86407-4A4A-4ABA-AA1E-2B24903F7B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1F351-4CFB-4B04-A1B9-F56219F56E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D2606-27EE-4515-B6DC-F9AC6C7274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6A4CA-6D40-479E-95F2-8B6989582E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tx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072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2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2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2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2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2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3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3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3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4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4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5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5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5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5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5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5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5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6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3076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219E6E-D4CF-4ACC-B6CB-DB4469815AC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circl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1000"/>
              <a:t>МОУ СОШ №4 г. Еманжелинска Челябинской области</a:t>
            </a:r>
            <a:br>
              <a:rPr lang="ru-RU" sz="1000"/>
            </a:br>
            <a:r>
              <a:rPr lang="ru-RU" sz="1800"/>
              <a:t>Обществознание 9 класс.</a:t>
            </a:r>
            <a:br>
              <a:rPr lang="ru-RU" sz="1800"/>
            </a:br>
            <a:endParaRPr lang="ru-RU" sz="1800"/>
          </a:p>
          <a:p>
            <a:pPr algn="ctr">
              <a:buFont typeface="Wingdings" pitchFamily="2" charset="2"/>
              <a:buNone/>
            </a:pPr>
            <a:endParaRPr lang="ru-RU" sz="1800"/>
          </a:p>
          <a:p>
            <a:pPr algn="ctr">
              <a:buFont typeface="Wingdings" pitchFamily="2" charset="2"/>
              <a:buNone/>
            </a:pPr>
            <a:r>
              <a:rPr lang="ru-RU" sz="5400">
                <a:latin typeface="Arial Black" pitchFamily="34" charset="0"/>
              </a:rPr>
              <a:t>Правовое государство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76375" y="5589588"/>
            <a:ext cx="66246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В.М. Прокудина</a:t>
            </a:r>
          </a:p>
          <a:p>
            <a:pPr algn="ctr"/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2006</a:t>
            </a:r>
          </a:p>
          <a:p>
            <a:pPr algn="ctr"/>
            <a:r>
              <a:rPr lang="ru-RU" sz="1400" b="1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По учебнику</a:t>
            </a:r>
            <a:r>
              <a:rPr lang="ru-RU" sz="1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А.И. Кравченко, А.Л. Певцова. Обществознание 8-9 класс, М., «Русское слово», 2005г</a:t>
            </a:r>
            <a:r>
              <a:rPr lang="ru-RU" sz="1400"/>
              <a:t>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04475" cy="700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908050"/>
          </a:xfrm>
        </p:spPr>
        <p:txBody>
          <a:bodyPr/>
          <a:lstStyle/>
          <a:p>
            <a:r>
              <a:rPr lang="ru-RU" b="1"/>
              <a:t>Правовое государство</a:t>
            </a:r>
            <a:r>
              <a:rPr lang="ru-RU"/>
              <a:t> -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8964613" cy="1295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/>
              <a:t>Это справедливое государство, для которого характерны ряд устойчивых признаков.</a:t>
            </a:r>
          </a:p>
        </p:txBody>
      </p:sp>
      <p:grpSp>
        <p:nvGrpSpPr>
          <p:cNvPr id="45081" name="Group 25"/>
          <p:cNvGrpSpPr>
            <a:grpSpLocks/>
          </p:cNvGrpSpPr>
          <p:nvPr/>
        </p:nvGrpSpPr>
        <p:grpSpPr bwMode="auto">
          <a:xfrm>
            <a:off x="323850" y="1773238"/>
            <a:ext cx="8496300" cy="4824412"/>
            <a:chOff x="204" y="210"/>
            <a:chExt cx="5352" cy="3039"/>
          </a:xfrm>
        </p:grpSpPr>
        <p:sp>
          <p:nvSpPr>
            <p:cNvPr id="45060" name="AutoShape 4"/>
            <p:cNvSpPr>
              <a:spLocks noChangeArrowheads="1"/>
            </p:cNvSpPr>
            <p:nvPr/>
          </p:nvSpPr>
          <p:spPr bwMode="auto">
            <a:xfrm>
              <a:off x="748" y="210"/>
              <a:ext cx="4491" cy="861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ru-RU" sz="3600" b="1" i="1"/>
                <a:t>Правовое государство</a:t>
              </a:r>
            </a:p>
            <a:p>
              <a:pPr algn="ctr"/>
              <a:endParaRPr lang="ru-RU" sz="2400"/>
            </a:p>
          </p:txBody>
        </p:sp>
        <p:sp>
          <p:nvSpPr>
            <p:cNvPr id="45061" name="Line 5"/>
            <p:cNvSpPr>
              <a:spLocks noChangeShapeType="1"/>
            </p:cNvSpPr>
            <p:nvPr/>
          </p:nvSpPr>
          <p:spPr bwMode="auto">
            <a:xfrm flipV="1">
              <a:off x="884" y="981"/>
              <a:ext cx="953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62" name="Line 6"/>
            <p:cNvSpPr>
              <a:spLocks noChangeShapeType="1"/>
            </p:cNvSpPr>
            <p:nvPr/>
          </p:nvSpPr>
          <p:spPr bwMode="auto">
            <a:xfrm flipV="1">
              <a:off x="3016" y="981"/>
              <a:ext cx="0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63" name="Line 7"/>
            <p:cNvSpPr>
              <a:spLocks noChangeShapeType="1"/>
            </p:cNvSpPr>
            <p:nvPr/>
          </p:nvSpPr>
          <p:spPr bwMode="auto">
            <a:xfrm flipH="1" flipV="1">
              <a:off x="4059" y="981"/>
              <a:ext cx="817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5064" name="Group 8"/>
            <p:cNvGrpSpPr>
              <a:grpSpLocks/>
            </p:cNvGrpSpPr>
            <p:nvPr/>
          </p:nvGrpSpPr>
          <p:grpSpPr bwMode="auto">
            <a:xfrm>
              <a:off x="204" y="1480"/>
              <a:ext cx="1587" cy="1043"/>
              <a:chOff x="204" y="1480"/>
              <a:chExt cx="1497" cy="1043"/>
            </a:xfrm>
          </p:grpSpPr>
          <p:sp>
            <p:nvSpPr>
              <p:cNvPr id="45065" name="AutoShape 9"/>
              <p:cNvSpPr>
                <a:spLocks noChangeArrowheads="1"/>
              </p:cNvSpPr>
              <p:nvPr/>
            </p:nvSpPr>
            <p:spPr bwMode="auto">
              <a:xfrm>
                <a:off x="295" y="1480"/>
                <a:ext cx="1406" cy="1043"/>
              </a:xfrm>
              <a:prstGeom prst="flowChartMulti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5066" name="Text Box 10"/>
              <p:cNvSpPr txBox="1">
                <a:spLocks noChangeArrowheads="1"/>
              </p:cNvSpPr>
              <p:nvPr/>
            </p:nvSpPr>
            <p:spPr bwMode="auto">
              <a:xfrm>
                <a:off x="204" y="1752"/>
                <a:ext cx="1361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2000" b="1"/>
                  <a:t>Верховенство закона</a:t>
                </a:r>
              </a:p>
            </p:txBody>
          </p:sp>
        </p:grpSp>
        <p:grpSp>
          <p:nvGrpSpPr>
            <p:cNvPr id="45067" name="Group 11"/>
            <p:cNvGrpSpPr>
              <a:grpSpLocks/>
            </p:cNvGrpSpPr>
            <p:nvPr/>
          </p:nvGrpSpPr>
          <p:grpSpPr bwMode="auto">
            <a:xfrm>
              <a:off x="2154" y="1480"/>
              <a:ext cx="1679" cy="1088"/>
              <a:chOff x="2154" y="1480"/>
              <a:chExt cx="1679" cy="1088"/>
            </a:xfrm>
          </p:grpSpPr>
          <p:sp>
            <p:nvSpPr>
              <p:cNvPr id="45068" name="AutoShape 12"/>
              <p:cNvSpPr>
                <a:spLocks noChangeArrowheads="1"/>
              </p:cNvSpPr>
              <p:nvPr/>
            </p:nvSpPr>
            <p:spPr bwMode="auto">
              <a:xfrm>
                <a:off x="2154" y="1480"/>
                <a:ext cx="1679" cy="1088"/>
              </a:xfrm>
              <a:prstGeom prst="flowChartMulti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5069" name="Text Box 13"/>
              <p:cNvSpPr txBox="1">
                <a:spLocks noChangeArrowheads="1"/>
              </p:cNvSpPr>
              <p:nvPr/>
            </p:nvSpPr>
            <p:spPr bwMode="auto">
              <a:xfrm>
                <a:off x="2200" y="1706"/>
                <a:ext cx="1406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2000" b="1"/>
                  <a:t>Незыблемость прав и свобод граждан</a:t>
                </a:r>
              </a:p>
            </p:txBody>
          </p:sp>
        </p:grpSp>
        <p:grpSp>
          <p:nvGrpSpPr>
            <p:cNvPr id="45070" name="Group 14"/>
            <p:cNvGrpSpPr>
              <a:grpSpLocks/>
            </p:cNvGrpSpPr>
            <p:nvPr/>
          </p:nvGrpSpPr>
          <p:grpSpPr bwMode="auto">
            <a:xfrm>
              <a:off x="4150" y="1480"/>
              <a:ext cx="1406" cy="952"/>
              <a:chOff x="4150" y="1480"/>
              <a:chExt cx="1406" cy="952"/>
            </a:xfrm>
          </p:grpSpPr>
          <p:sp>
            <p:nvSpPr>
              <p:cNvPr id="45071" name="AutoShape 15"/>
              <p:cNvSpPr>
                <a:spLocks noChangeArrowheads="1"/>
              </p:cNvSpPr>
              <p:nvPr/>
            </p:nvSpPr>
            <p:spPr bwMode="auto">
              <a:xfrm>
                <a:off x="4150" y="1480"/>
                <a:ext cx="1406" cy="952"/>
              </a:xfrm>
              <a:prstGeom prst="flowChartMulti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5072" name="Text Box 16"/>
              <p:cNvSpPr txBox="1">
                <a:spLocks noChangeArrowheads="1"/>
              </p:cNvSpPr>
              <p:nvPr/>
            </p:nvSpPr>
            <p:spPr bwMode="auto">
              <a:xfrm>
                <a:off x="4150" y="1752"/>
                <a:ext cx="1179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2000" b="1"/>
                  <a:t>Разделение властей</a:t>
                </a:r>
              </a:p>
            </p:txBody>
          </p:sp>
        </p:grpSp>
        <p:sp>
          <p:nvSpPr>
            <p:cNvPr id="45073" name="Line 17"/>
            <p:cNvSpPr>
              <a:spLocks noChangeShapeType="1"/>
            </p:cNvSpPr>
            <p:nvPr/>
          </p:nvSpPr>
          <p:spPr bwMode="auto">
            <a:xfrm>
              <a:off x="793" y="2523"/>
              <a:ext cx="0" cy="7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74" name="Line 18"/>
            <p:cNvSpPr>
              <a:spLocks noChangeShapeType="1"/>
            </p:cNvSpPr>
            <p:nvPr/>
          </p:nvSpPr>
          <p:spPr bwMode="auto">
            <a:xfrm>
              <a:off x="793" y="3249"/>
              <a:ext cx="40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75" name="Line 19"/>
            <p:cNvSpPr>
              <a:spLocks noChangeShapeType="1"/>
            </p:cNvSpPr>
            <p:nvPr/>
          </p:nvSpPr>
          <p:spPr bwMode="auto">
            <a:xfrm flipV="1">
              <a:off x="4830" y="2387"/>
              <a:ext cx="0" cy="8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76" name="Line 20"/>
            <p:cNvSpPr>
              <a:spLocks noChangeShapeType="1"/>
            </p:cNvSpPr>
            <p:nvPr/>
          </p:nvSpPr>
          <p:spPr bwMode="auto">
            <a:xfrm>
              <a:off x="4604" y="2432"/>
              <a:ext cx="0" cy="6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77" name="Line 21"/>
            <p:cNvSpPr>
              <a:spLocks noChangeShapeType="1"/>
            </p:cNvSpPr>
            <p:nvPr/>
          </p:nvSpPr>
          <p:spPr bwMode="auto">
            <a:xfrm flipH="1">
              <a:off x="975" y="3067"/>
              <a:ext cx="36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78" name="Line 22"/>
            <p:cNvSpPr>
              <a:spLocks noChangeShapeType="1"/>
            </p:cNvSpPr>
            <p:nvPr/>
          </p:nvSpPr>
          <p:spPr bwMode="auto">
            <a:xfrm flipV="1">
              <a:off x="975" y="2478"/>
              <a:ext cx="0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79" name="Line 23"/>
            <p:cNvSpPr>
              <a:spLocks noChangeShapeType="1"/>
            </p:cNvSpPr>
            <p:nvPr/>
          </p:nvSpPr>
          <p:spPr bwMode="auto">
            <a:xfrm>
              <a:off x="1791" y="1933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80" name="Line 24"/>
            <p:cNvSpPr>
              <a:spLocks noChangeShapeType="1"/>
            </p:cNvSpPr>
            <p:nvPr/>
          </p:nvSpPr>
          <p:spPr bwMode="auto">
            <a:xfrm>
              <a:off x="3833" y="1888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785225" cy="1143000"/>
          </a:xfrm>
        </p:spPr>
        <p:txBody>
          <a:bodyPr/>
          <a:lstStyle/>
          <a:p>
            <a:r>
              <a:rPr lang="ru-RU" sz="4000" b="1"/>
              <a:t>Признаки правового государства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2333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>
                <a:hlinkClick r:id="rId2" action="ppaction://hlinksldjump"/>
              </a:rPr>
              <a:t>Верховенство права</a:t>
            </a:r>
            <a:endParaRPr lang="ru-RU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/>
          </a:p>
          <a:p>
            <a:pPr>
              <a:lnSpc>
                <a:spcPct val="80000"/>
              </a:lnSpc>
            </a:pPr>
            <a:r>
              <a:rPr lang="ru-RU" sz="2800">
                <a:hlinkClick r:id="rId3" action="ppaction://hlinksldjump"/>
              </a:rPr>
              <a:t>Незыблемость прав и свобод человека</a:t>
            </a:r>
            <a:endParaRPr lang="ru-RU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/>
          </a:p>
          <a:p>
            <a:pPr>
              <a:lnSpc>
                <a:spcPct val="80000"/>
              </a:lnSpc>
            </a:pPr>
            <a:r>
              <a:rPr lang="ru-RU" sz="2800">
                <a:hlinkClick r:id="rId4" action="ppaction://hlinksldjump"/>
              </a:rPr>
              <a:t>Разделение властей</a:t>
            </a:r>
            <a:endParaRPr lang="ru-RU" sz="2800"/>
          </a:p>
          <a:p>
            <a:pPr>
              <a:lnSpc>
                <a:spcPct val="80000"/>
              </a:lnSpc>
            </a:pPr>
            <a:endParaRPr lang="ru-RU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Верховенство права - </a:t>
            </a:r>
          </a:p>
        </p:txBody>
      </p:sp>
      <p:sp>
        <p:nvSpPr>
          <p:cNvPr id="33799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172450" y="6237288"/>
            <a:ext cx="720725" cy="4318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39750" y="1628775"/>
            <a:ext cx="8208963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latin typeface="Times New Roman" pitchFamily="18" charset="0"/>
              </a:rPr>
              <a:t>Это значит, что ни один государственный орган или должностное лицо, ни одна организация не могут быть освобождены от обязанностей подчиняться закону.</a:t>
            </a:r>
          </a:p>
          <a:p>
            <a:pPr>
              <a:spcBef>
                <a:spcPct val="50000"/>
              </a:spcBef>
            </a:pPr>
            <a:r>
              <a:rPr lang="ru-RU" sz="3200" b="1" i="1">
                <a:solidFill>
                  <a:schemeClr val="bg2"/>
                </a:solidFill>
                <a:latin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Незыблемость прав и свобод человека</a:t>
            </a:r>
          </a:p>
        </p:txBody>
      </p:sp>
      <p:sp>
        <p:nvSpPr>
          <p:cNvPr id="35845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740650" y="6308725"/>
            <a:ext cx="431800" cy="36036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900113" y="1916113"/>
            <a:ext cx="71278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Власть признает, гарантирует и надежно защищает основные неотчуждаемые права и свободы человека.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b="1"/>
              <a:t>Разделение властей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9388" y="5303838"/>
            <a:ext cx="856932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Каждая ветвь самостоятельна, независима от других, имеет чёткие полномочия и обязанности.</a:t>
            </a:r>
          </a:p>
        </p:txBody>
      </p:sp>
      <p:grpSp>
        <p:nvGrpSpPr>
          <p:cNvPr id="34845" name="Group 29"/>
          <p:cNvGrpSpPr>
            <a:grpSpLocks/>
          </p:cNvGrpSpPr>
          <p:nvPr/>
        </p:nvGrpSpPr>
        <p:grpSpPr bwMode="auto">
          <a:xfrm>
            <a:off x="2987675" y="1341438"/>
            <a:ext cx="3529013" cy="935037"/>
            <a:chOff x="1882" y="845"/>
            <a:chExt cx="2223" cy="589"/>
          </a:xfrm>
        </p:grpSpPr>
        <p:sp>
          <p:nvSpPr>
            <p:cNvPr id="34825" name="Rectangle 9"/>
            <p:cNvSpPr>
              <a:spLocks noChangeArrowheads="1"/>
            </p:cNvSpPr>
            <p:nvPr/>
          </p:nvSpPr>
          <p:spPr bwMode="auto">
            <a:xfrm>
              <a:off x="1882" y="845"/>
              <a:ext cx="2223" cy="5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6" name="Text Box 10"/>
            <p:cNvSpPr txBox="1">
              <a:spLocks noChangeArrowheads="1"/>
            </p:cNvSpPr>
            <p:nvPr/>
          </p:nvSpPr>
          <p:spPr bwMode="auto">
            <a:xfrm>
              <a:off x="1927" y="890"/>
              <a:ext cx="213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i="1"/>
                <a:t>Государственная власть</a:t>
              </a:r>
            </a:p>
          </p:txBody>
        </p:sp>
      </p:grpSp>
      <p:sp>
        <p:nvSpPr>
          <p:cNvPr id="34827" name="Line 11"/>
          <p:cNvSpPr>
            <a:spLocks noChangeShapeType="1"/>
          </p:cNvSpPr>
          <p:nvPr/>
        </p:nvSpPr>
        <p:spPr bwMode="auto">
          <a:xfrm flipH="1">
            <a:off x="1979613" y="2276475"/>
            <a:ext cx="1512887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4643438" y="2276475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5795963" y="2276475"/>
            <a:ext cx="108108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4846" name="Group 30"/>
          <p:cNvGrpSpPr>
            <a:grpSpLocks/>
          </p:cNvGrpSpPr>
          <p:nvPr/>
        </p:nvGrpSpPr>
        <p:grpSpPr bwMode="auto">
          <a:xfrm>
            <a:off x="250825" y="2997200"/>
            <a:ext cx="2808288" cy="792163"/>
            <a:chOff x="158" y="1888"/>
            <a:chExt cx="1769" cy="499"/>
          </a:xfrm>
        </p:grpSpPr>
        <p:sp>
          <p:nvSpPr>
            <p:cNvPr id="34830" name="Rectangle 14"/>
            <p:cNvSpPr>
              <a:spLocks noChangeArrowheads="1"/>
            </p:cNvSpPr>
            <p:nvPr/>
          </p:nvSpPr>
          <p:spPr bwMode="auto">
            <a:xfrm>
              <a:off x="158" y="1888"/>
              <a:ext cx="1769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1" name="Text Box 15"/>
            <p:cNvSpPr txBox="1">
              <a:spLocks noChangeArrowheads="1"/>
            </p:cNvSpPr>
            <p:nvPr/>
          </p:nvSpPr>
          <p:spPr bwMode="auto">
            <a:xfrm>
              <a:off x="249" y="2024"/>
              <a:ext cx="15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i="1"/>
                <a:t>законодательная</a:t>
              </a:r>
            </a:p>
          </p:txBody>
        </p:sp>
      </p:grpSp>
      <p:grpSp>
        <p:nvGrpSpPr>
          <p:cNvPr id="34847" name="Group 31"/>
          <p:cNvGrpSpPr>
            <a:grpSpLocks/>
          </p:cNvGrpSpPr>
          <p:nvPr/>
        </p:nvGrpSpPr>
        <p:grpSpPr bwMode="auto">
          <a:xfrm>
            <a:off x="3419475" y="2997200"/>
            <a:ext cx="2663825" cy="719138"/>
            <a:chOff x="2154" y="1888"/>
            <a:chExt cx="1678" cy="453"/>
          </a:xfrm>
        </p:grpSpPr>
        <p:sp>
          <p:nvSpPr>
            <p:cNvPr id="34832" name="Rectangle 16"/>
            <p:cNvSpPr>
              <a:spLocks noChangeArrowheads="1"/>
            </p:cNvSpPr>
            <p:nvPr/>
          </p:nvSpPr>
          <p:spPr bwMode="auto">
            <a:xfrm>
              <a:off x="2154" y="1888"/>
              <a:ext cx="1678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3" name="Text Box 17"/>
            <p:cNvSpPr txBox="1">
              <a:spLocks noChangeArrowheads="1"/>
            </p:cNvSpPr>
            <p:nvPr/>
          </p:nvSpPr>
          <p:spPr bwMode="auto">
            <a:xfrm>
              <a:off x="2200" y="1979"/>
              <a:ext cx="15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i="1"/>
                <a:t>исполнительная</a:t>
              </a:r>
            </a:p>
          </p:txBody>
        </p:sp>
      </p:grpSp>
      <p:grpSp>
        <p:nvGrpSpPr>
          <p:cNvPr id="34848" name="Group 32"/>
          <p:cNvGrpSpPr>
            <a:grpSpLocks/>
          </p:cNvGrpSpPr>
          <p:nvPr/>
        </p:nvGrpSpPr>
        <p:grpSpPr bwMode="auto">
          <a:xfrm>
            <a:off x="6372225" y="2997200"/>
            <a:ext cx="2447925" cy="719138"/>
            <a:chOff x="4014" y="1888"/>
            <a:chExt cx="1542" cy="453"/>
          </a:xfrm>
        </p:grpSpPr>
        <p:sp>
          <p:nvSpPr>
            <p:cNvPr id="34834" name="Rectangle 18"/>
            <p:cNvSpPr>
              <a:spLocks noChangeArrowheads="1"/>
            </p:cNvSpPr>
            <p:nvPr/>
          </p:nvSpPr>
          <p:spPr bwMode="auto">
            <a:xfrm>
              <a:off x="4014" y="1888"/>
              <a:ext cx="1542" cy="45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5" name="Text Box 19"/>
            <p:cNvSpPr txBox="1">
              <a:spLocks noChangeArrowheads="1"/>
            </p:cNvSpPr>
            <p:nvPr/>
          </p:nvSpPr>
          <p:spPr bwMode="auto">
            <a:xfrm>
              <a:off x="4014" y="1979"/>
              <a:ext cx="14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i="1"/>
                <a:t>судебная</a:t>
              </a:r>
            </a:p>
          </p:txBody>
        </p:sp>
      </p:grp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1547813" y="3789363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4716463" y="3789363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7667625" y="3716338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4849" name="Group 33"/>
          <p:cNvGrpSpPr>
            <a:grpSpLocks/>
          </p:cNvGrpSpPr>
          <p:nvPr/>
        </p:nvGrpSpPr>
        <p:grpSpPr bwMode="auto">
          <a:xfrm>
            <a:off x="250825" y="4292600"/>
            <a:ext cx="2808288" cy="792163"/>
            <a:chOff x="158" y="2704"/>
            <a:chExt cx="1769" cy="499"/>
          </a:xfrm>
        </p:grpSpPr>
        <p:sp>
          <p:nvSpPr>
            <p:cNvPr id="34839" name="Rectangle 23"/>
            <p:cNvSpPr>
              <a:spLocks noChangeArrowheads="1"/>
            </p:cNvSpPr>
            <p:nvPr/>
          </p:nvSpPr>
          <p:spPr bwMode="auto">
            <a:xfrm>
              <a:off x="158" y="2704"/>
              <a:ext cx="1769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40" name="Text Box 24"/>
            <p:cNvSpPr txBox="1">
              <a:spLocks noChangeArrowheads="1"/>
            </p:cNvSpPr>
            <p:nvPr/>
          </p:nvSpPr>
          <p:spPr bwMode="auto">
            <a:xfrm>
              <a:off x="204" y="2750"/>
              <a:ext cx="16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i="1"/>
                <a:t>Федеральное собрание</a:t>
              </a:r>
            </a:p>
          </p:txBody>
        </p:sp>
      </p:grpSp>
      <p:grpSp>
        <p:nvGrpSpPr>
          <p:cNvPr id="34850" name="Group 34"/>
          <p:cNvGrpSpPr>
            <a:grpSpLocks/>
          </p:cNvGrpSpPr>
          <p:nvPr/>
        </p:nvGrpSpPr>
        <p:grpSpPr bwMode="auto">
          <a:xfrm>
            <a:off x="3492500" y="4292600"/>
            <a:ext cx="2592388" cy="792163"/>
            <a:chOff x="2200" y="2704"/>
            <a:chExt cx="1633" cy="499"/>
          </a:xfrm>
        </p:grpSpPr>
        <p:sp>
          <p:nvSpPr>
            <p:cNvPr id="34841" name="Rectangle 25"/>
            <p:cNvSpPr>
              <a:spLocks noChangeArrowheads="1"/>
            </p:cNvSpPr>
            <p:nvPr/>
          </p:nvSpPr>
          <p:spPr bwMode="auto">
            <a:xfrm>
              <a:off x="2200" y="2704"/>
              <a:ext cx="1633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42" name="Text Box 26"/>
            <p:cNvSpPr txBox="1">
              <a:spLocks noChangeArrowheads="1"/>
            </p:cNvSpPr>
            <p:nvPr/>
          </p:nvSpPr>
          <p:spPr bwMode="auto">
            <a:xfrm>
              <a:off x="2245" y="2704"/>
              <a:ext cx="15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i="1"/>
                <a:t>Правительство РФ</a:t>
              </a:r>
            </a:p>
          </p:txBody>
        </p:sp>
      </p:grpSp>
      <p:grpSp>
        <p:nvGrpSpPr>
          <p:cNvPr id="34851" name="Group 35"/>
          <p:cNvGrpSpPr>
            <a:grpSpLocks/>
          </p:cNvGrpSpPr>
          <p:nvPr/>
        </p:nvGrpSpPr>
        <p:grpSpPr bwMode="auto">
          <a:xfrm>
            <a:off x="6443663" y="4292600"/>
            <a:ext cx="2376487" cy="792163"/>
            <a:chOff x="4059" y="2704"/>
            <a:chExt cx="1497" cy="499"/>
          </a:xfrm>
        </p:grpSpPr>
        <p:sp>
          <p:nvSpPr>
            <p:cNvPr id="34843" name="Rectangle 27"/>
            <p:cNvSpPr>
              <a:spLocks noChangeArrowheads="1"/>
            </p:cNvSpPr>
            <p:nvPr/>
          </p:nvSpPr>
          <p:spPr bwMode="auto">
            <a:xfrm>
              <a:off x="4059" y="2704"/>
              <a:ext cx="1497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44" name="Text Box 28"/>
            <p:cNvSpPr txBox="1">
              <a:spLocks noChangeArrowheads="1"/>
            </p:cNvSpPr>
            <p:nvPr/>
          </p:nvSpPr>
          <p:spPr bwMode="auto">
            <a:xfrm>
              <a:off x="4150" y="2795"/>
              <a:ext cx="13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i="1"/>
                <a:t>Высшие суды</a:t>
              </a:r>
            </a:p>
          </p:txBody>
        </p:sp>
      </p:grpSp>
      <p:sp>
        <p:nvSpPr>
          <p:cNvPr id="34852" name="AutoShape 3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308725"/>
            <a:ext cx="576263" cy="360363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20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0"/>
                            </p:stCondLst>
                            <p:childTnLst>
                              <p:par>
                                <p:cTn id="5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000"/>
                            </p:stCondLst>
                            <p:childTnLst>
                              <p:par>
                                <p:cTn id="5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20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6000"/>
                            </p:stCondLst>
                            <p:childTnLst>
                              <p:par>
                                <p:cTn id="7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2000"/>
                                        <p:tgtEl>
                                          <p:spTgt spid="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8000"/>
                            </p:stCondLst>
                            <p:childTnLst>
                              <p:par>
                                <p:cTn id="7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4" grpId="0"/>
      <p:bldP spid="34827" grpId="0" animBg="1"/>
      <p:bldP spid="34828" grpId="0" animBg="1"/>
      <p:bldP spid="34829" grpId="0" animBg="1"/>
      <p:bldP spid="34836" grpId="0" animBg="1"/>
      <p:bldP spid="34837" grpId="0" animBg="1"/>
      <p:bldP spid="34838" grpId="0" animBg="1"/>
    </p:bldLst>
  </p:timing>
</p:sld>
</file>

<file path=ppt/theme/theme1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102</TotalTime>
  <Words>145</Words>
  <Application>Microsoft Office PowerPoint</Application>
  <PresentationFormat>Экран (4:3)</PresentationFormat>
  <Paragraphs>32</Paragraphs>
  <Slides>7</Slides>
  <Notes>0</Notes>
  <HiddenSlides>3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Tahoma</vt:lpstr>
      <vt:lpstr>Wingdings</vt:lpstr>
      <vt:lpstr>Arial Black</vt:lpstr>
      <vt:lpstr>Times New Roman</vt:lpstr>
      <vt:lpstr>Равновесие</vt:lpstr>
      <vt:lpstr>Слайд 1</vt:lpstr>
      <vt:lpstr>Слайд 2</vt:lpstr>
      <vt:lpstr>Правовое государство - </vt:lpstr>
      <vt:lpstr>Признаки правового государства</vt:lpstr>
      <vt:lpstr>Верховенство права - </vt:lpstr>
      <vt:lpstr>Незыблемость прав и свобод человека</vt:lpstr>
      <vt:lpstr>Разделение властей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Мама</cp:lastModifiedBy>
  <cp:revision>8</cp:revision>
  <dcterms:created xsi:type="dcterms:W3CDTF">2006-09-24T16:11:02Z</dcterms:created>
  <dcterms:modified xsi:type="dcterms:W3CDTF">2008-01-07T17:15:24Z</dcterms:modified>
</cp:coreProperties>
</file>