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58" r:id="rId5"/>
    <p:sldId id="264" r:id="rId6"/>
    <p:sldId id="261" r:id="rId7"/>
    <p:sldId id="268" r:id="rId8"/>
    <p:sldId id="267" r:id="rId9"/>
    <p:sldId id="27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-za-dnem.ru/page.php?article=166" TargetMode="External"/><Relationship Id="rId2" Type="http://schemas.openxmlformats.org/officeDocument/2006/relationships/hyperlink" Target="http://revolution.allbest.ru/programming/00060052_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acherdo.ru/index.php?option=com_wrapper&amp;view=wrapper&amp;Itemid=53" TargetMode="External"/><Relationship Id="rId5" Type="http://schemas.openxmlformats.org/officeDocument/2006/relationships/hyperlink" Target="http://www.rusedu.info/Article13.html" TargetMode="External"/><Relationship Id="rId4" Type="http://schemas.openxmlformats.org/officeDocument/2006/relationships/hyperlink" Target="http://www.websib.ru/ites/2003/06-01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7450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Использование электронных учеников  по физике для повышения качества  образования при введении ФГОС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79912" y="4725144"/>
            <a:ext cx="5364088" cy="165618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Учитель ГБОУ гимназии № 1272 Гриднева Е.В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Москва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6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920880" cy="1179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9672" y="2263705"/>
            <a:ext cx="5855166" cy="2101399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Кому нужен электронный учебник</a:t>
            </a:r>
            <a:r>
              <a:rPr lang="en-US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	</a:t>
            </a:r>
            <a:r>
              <a:rPr lang="ru-RU" sz="3800" dirty="0" smtClean="0"/>
              <a:t>всем учащимся  при любой форме обучения</a:t>
            </a:r>
            <a:endParaRPr lang="ru-RU" sz="3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800" dirty="0" smtClean="0"/>
              <a:t>облегчает понимание изучаемого материала за счет иных, нежели в печатной учебной литературе, способов подачи материала: индуктивный подход, воздействие на слуховую и эмоциональную память и т.п.;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800" dirty="0" smtClean="0"/>
              <a:t>допускает адаптацию в соответствии с потребностями учащегося, уровнем его подготовки, интеллектуальными возможностями и амбициями;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800" dirty="0" smtClean="0"/>
              <a:t>освобождает от громоздких вычислений и преобразований, позволяя сосредоточиться на сути предмета, рассмотреть большее количество примеров и решить больше задач;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800" dirty="0" smtClean="0"/>
              <a:t>предоставляет широчайшие возможности для самопроверки на всех этапах работы;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800" dirty="0" smtClean="0"/>
              <a:t>выполняет </a:t>
            </a:r>
            <a:r>
              <a:rPr lang="ru-RU" sz="3800" dirty="0" smtClean="0"/>
              <a:t>роль бесконечно терпеливого наставника, предоставляя практически неограниченное количество разъяснений, повторений, подсказок и проч.</a:t>
            </a:r>
            <a:endParaRPr lang="ru-RU" sz="3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электроных</a:t>
            </a:r>
            <a:r>
              <a:rPr lang="ru-RU" dirty="0" smtClean="0"/>
              <a:t> учебников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   </a:t>
            </a:r>
            <a:r>
              <a:rPr lang="ru-RU" sz="2400" dirty="0" smtClean="0">
                <a:latin typeface="Calibri" pitchFamily="34" charset="0"/>
              </a:rPr>
              <a:t>Энциклопедии </a:t>
            </a:r>
            <a:r>
              <a:rPr lang="ru-RU" sz="2400" dirty="0" smtClean="0">
                <a:latin typeface="Calibri" pitchFamily="34" charset="0"/>
              </a:rPr>
              <a:t>или </a:t>
            </a:r>
            <a:r>
              <a:rPr lang="en-US" sz="2400" dirty="0" smtClean="0">
                <a:latin typeface="Calibri" pitchFamily="34" charset="0"/>
              </a:rPr>
              <a:t>CD</a:t>
            </a:r>
            <a:r>
              <a:rPr lang="ru-RU" sz="2400" dirty="0" smtClean="0">
                <a:latin typeface="Calibri" pitchFamily="34" charset="0"/>
              </a:rPr>
              <a:t> дисков-сборников электронных наглядных пособий по физике (фирмы «КИРИЛЛ И МЕФОДИЙ», совместный диск «Образование» фирм 1С и «Дрофа», фирмы «</a:t>
            </a:r>
            <a:r>
              <a:rPr lang="ru-RU" sz="2400" dirty="0" err="1" smtClean="0">
                <a:latin typeface="Calibri" pitchFamily="34" charset="0"/>
              </a:rPr>
              <a:t>Физикон</a:t>
            </a:r>
            <a:r>
              <a:rPr lang="ru-RU" sz="2400" dirty="0" smtClean="0">
                <a:latin typeface="Calibri" pitchFamily="34" charset="0"/>
              </a:rPr>
              <a:t>»);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   Материалы  </a:t>
            </a:r>
            <a:r>
              <a:rPr lang="ru-RU" sz="2400" dirty="0" smtClean="0">
                <a:latin typeface="Calibri" pitchFamily="34" charset="0"/>
              </a:rPr>
              <a:t>для тестов и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smtClean="0">
                <a:latin typeface="Calibri" pitchFamily="34" charset="0"/>
              </a:rPr>
              <a:t>Виртуальнные </a:t>
            </a:r>
            <a:r>
              <a:rPr lang="ru-RU" sz="2400" dirty="0" smtClean="0">
                <a:latin typeface="Calibri" pitchFamily="34" charset="0"/>
              </a:rPr>
              <a:t>лабораторные работы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Электронные </a:t>
            </a:r>
            <a:r>
              <a:rPr lang="ru-RU" sz="2400" dirty="0" smtClean="0">
                <a:latin typeface="Calibri" pitchFamily="34" charset="0"/>
              </a:rPr>
              <a:t>учебники </a:t>
            </a:r>
            <a:r>
              <a:rPr lang="ru-RU" sz="2400" dirty="0" smtClean="0">
                <a:latin typeface="Calibri" pitchFamily="34" charset="0"/>
              </a:rPr>
              <a:t> на дисках</a:t>
            </a: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07249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 своей работе на уроках физики применяю следующие программные продукты</a:t>
            </a:r>
          </a:p>
        </p:txBody>
      </p:sp>
      <p:pic>
        <p:nvPicPr>
          <p:cNvPr id="8195" name="Рисунок 2" descr="f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5875"/>
            <a:ext cx="20796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f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1285875"/>
            <a:ext cx="21431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f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4143375"/>
            <a:ext cx="21304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 descr="f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143375"/>
            <a:ext cx="2124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6" descr="f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1285875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8" descr="f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63" y="4143375"/>
            <a:ext cx="221456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Я применяю </a:t>
            </a:r>
            <a:r>
              <a:rPr lang="ru-RU" dirty="0" err="1" smtClean="0"/>
              <a:t>эл</a:t>
            </a:r>
            <a:r>
              <a:rPr lang="ru-RU" dirty="0" smtClean="0"/>
              <a:t>. учебник для: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повышения </a:t>
            </a:r>
            <a:r>
              <a:rPr lang="ru-RU" dirty="0" smtClean="0"/>
              <a:t>интереса </a:t>
            </a:r>
            <a:r>
              <a:rPr lang="ru-RU" dirty="0" smtClean="0"/>
              <a:t>изучения физики детьми</a:t>
            </a:r>
            <a:r>
              <a:rPr lang="ru-RU" dirty="0" smtClean="0"/>
              <a:t>;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с</a:t>
            </a:r>
            <a:r>
              <a:rPr lang="ru-RU" dirty="0" smtClean="0"/>
              <a:t>оздания другой информационной среды</a:t>
            </a:r>
            <a:endParaRPr lang="ru-R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повышения </a:t>
            </a:r>
            <a:r>
              <a:rPr lang="ru-RU" dirty="0" smtClean="0"/>
              <a:t>качества </a:t>
            </a:r>
            <a:r>
              <a:rPr lang="ru-RU" dirty="0" smtClean="0"/>
              <a:t>знаний;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решения  множества дидактических, организационных и методических  </a:t>
            </a:r>
            <a:r>
              <a:rPr lang="ru-RU" dirty="0" smtClean="0"/>
              <a:t>задач.</a:t>
            </a:r>
            <a:endParaRPr lang="ru-R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организации работы со способными детьми, по самообразованию </a:t>
            </a:r>
            <a:r>
              <a:rPr lang="ru-RU" dirty="0" smtClean="0"/>
              <a:t> заинтересованного ученика 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д</a:t>
            </a:r>
            <a:r>
              <a:rPr lang="ru-RU" dirty="0" smtClean="0"/>
              <a:t>ополнительной работы со слабыми детьми</a:t>
            </a:r>
            <a:endParaRPr lang="ru-R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индивидуализации и дифференциации обучения.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 </a:t>
            </a:r>
            <a:r>
              <a:rPr lang="ru-RU" dirty="0" smtClean="0"/>
              <a:t>для развития способностей и навыков  </a:t>
            </a:r>
            <a:r>
              <a:rPr lang="ru-RU" dirty="0" smtClean="0"/>
              <a:t>самообучения</a:t>
            </a:r>
            <a:r>
              <a:rPr lang="ru-RU" dirty="0" smtClean="0"/>
              <a:t>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Конструктивные элементы для создания </a:t>
            </a:r>
            <a:r>
              <a:rPr lang="ru-RU" dirty="0" err="1" smtClean="0"/>
              <a:t>эл</a:t>
            </a:r>
            <a:r>
              <a:rPr lang="ru-RU" dirty="0" smtClean="0"/>
              <a:t>. учебника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Авторская среда</a:t>
            </a:r>
            <a:r>
              <a:rPr lang="ru-RU" b="1" dirty="0" smtClean="0"/>
              <a:t> </a:t>
            </a:r>
            <a:r>
              <a:rPr lang="ru-RU" b="1" dirty="0" smtClean="0"/>
              <a:t>- </a:t>
            </a:r>
            <a:r>
              <a:rPr lang="ru-RU" dirty="0" smtClean="0"/>
              <a:t>позволяет учителю  самому </a:t>
            </a:r>
            <a:r>
              <a:rPr lang="ru-RU" dirty="0" smtClean="0"/>
              <a:t>формировать учебные материалы электронного </a:t>
            </a:r>
            <a:r>
              <a:rPr lang="ru-RU" dirty="0" smtClean="0"/>
              <a:t>учебника.</a:t>
            </a:r>
          </a:p>
          <a:p>
            <a:r>
              <a:rPr lang="ru-RU" dirty="0" smtClean="0"/>
              <a:t>Тесты</a:t>
            </a:r>
            <a:r>
              <a:rPr lang="ru-RU" b="1" dirty="0" smtClean="0"/>
              <a:t> </a:t>
            </a:r>
            <a:r>
              <a:rPr lang="ru-RU" dirty="0" smtClean="0"/>
              <a:t>позволяет получить объективную картину знаний, умений и навыков, которыми владеет </a:t>
            </a:r>
            <a:r>
              <a:rPr lang="ru-RU" dirty="0" smtClean="0"/>
              <a:t>учащийся. </a:t>
            </a:r>
          </a:p>
          <a:p>
            <a:r>
              <a:rPr lang="ru-RU" dirty="0" smtClean="0"/>
              <a:t>Энциклопедия</a:t>
            </a:r>
            <a:r>
              <a:rPr lang="ru-RU" b="1" dirty="0" smtClean="0"/>
              <a:t>  </a:t>
            </a:r>
            <a:r>
              <a:rPr lang="ru-RU" dirty="0" smtClean="0"/>
              <a:t>дает  полную информацию по теме  </a:t>
            </a:r>
            <a:r>
              <a:rPr lang="ru-RU" dirty="0" smtClean="0"/>
              <a:t> </a:t>
            </a:r>
            <a:r>
              <a:rPr lang="ru-RU" dirty="0" smtClean="0"/>
              <a:t>в соответствии со стандартом образования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Креативная</a:t>
            </a:r>
            <a:r>
              <a:rPr lang="ru-RU" dirty="0" smtClean="0"/>
              <a:t> </a:t>
            </a:r>
            <a:r>
              <a:rPr lang="ru-RU" dirty="0" smtClean="0"/>
              <a:t> среда -позволяет </a:t>
            </a:r>
            <a:r>
              <a:rPr lang="ru-RU" dirty="0" smtClean="0"/>
              <a:t>организовать коллективную работу учащихся над </a:t>
            </a:r>
            <a:r>
              <a:rPr lang="ru-RU" dirty="0" smtClean="0"/>
              <a:t>проектом</a:t>
            </a:r>
          </a:p>
          <a:p>
            <a:r>
              <a:rPr lang="ru-RU" dirty="0" smtClean="0"/>
              <a:t>Задачник- позволяет показать решение  </a:t>
            </a:r>
            <a:r>
              <a:rPr lang="ru-RU" dirty="0" err="1" smtClean="0"/>
              <a:t>разноуровневых</a:t>
            </a:r>
            <a:r>
              <a:rPr lang="ru-RU" dirty="0" smtClean="0"/>
              <a:t>  задач по физике.</a:t>
            </a:r>
          </a:p>
          <a:p>
            <a:r>
              <a:rPr lang="ru-RU" dirty="0" smtClean="0"/>
              <a:t>Невербальная среда-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наделяет электронный учебник чертами живого </a:t>
            </a:r>
            <a:r>
              <a:rPr lang="ru-RU" dirty="0" smtClean="0"/>
              <a:t>учителя, т. е.создает иллюзию живого общения учителем.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Общие этапы создания </a:t>
            </a:r>
            <a:r>
              <a:rPr lang="ru-RU" dirty="0" smtClean="0"/>
              <a:t>электронных учебников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. 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Определение целей и задач </a:t>
            </a:r>
            <a:r>
              <a:rPr lang="ru-RU" dirty="0" smtClean="0"/>
              <a:t>учебника. 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Разработка структуры электронного учебника.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Разработка содержания по разделам и темам учебника.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Подготовка сценариев отдельных структур электронного учебника.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Программирование.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Апробация.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Корректировка содержания ЭУ по результатам апробации.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Подготовка методического пособия для пользователя.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 dirty="0" smtClean="0">
                <a:hlinkClick r:id="rId2"/>
              </a:rPr>
              <a:t>http://revolution.allbest.ru/programming/00060052_0.html</a:t>
            </a:r>
            <a:endParaRPr lang="ru-RU" dirty="0" smtClean="0"/>
          </a:p>
          <a:p>
            <a:pPr eaLnBrk="1" hangingPunct="1"/>
            <a:r>
              <a:rPr lang="ru-RU" u="sng" dirty="0" smtClean="0">
                <a:hlinkClick r:id="rId3"/>
              </a:rPr>
              <a:t>http://www.den-za-dnem.ru/page.php?article=166</a:t>
            </a:r>
            <a:endParaRPr lang="ru-RU" dirty="0" smtClean="0"/>
          </a:p>
          <a:p>
            <a:pPr eaLnBrk="1" hangingPunct="1"/>
            <a:r>
              <a:rPr lang="ru-RU" u="sng" dirty="0" smtClean="0">
                <a:hlinkClick r:id="rId4"/>
              </a:rPr>
              <a:t>http://www.websib.ru/ites/2003/06-01.htm</a:t>
            </a:r>
            <a:r>
              <a:rPr lang="ru-RU" dirty="0" smtClean="0"/>
              <a:t> </a:t>
            </a:r>
          </a:p>
          <a:p>
            <a:pPr eaLnBrk="1" hangingPunct="1"/>
            <a:r>
              <a:rPr lang="ru-RU" u="sng" dirty="0" smtClean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www.rusedu.info/Article13.html</a:t>
            </a:r>
            <a:endParaRPr lang="ru-RU" u="sng" dirty="0" smtClean="0"/>
          </a:p>
          <a:p>
            <a:r>
              <a:rPr lang="en-US" dirty="0" smtClean="0">
                <a:hlinkClick r:id="rId6"/>
              </a:rPr>
              <a:t>http://teacherdo.ru/index.php?option=com_wrapper&amp;view=wrapper&amp;Itemid=53</a:t>
            </a:r>
            <a:r>
              <a:rPr lang="ru-RU" dirty="0" smtClean="0"/>
              <a:t> </a:t>
            </a:r>
          </a:p>
          <a:p>
            <a:pPr eaLnBrk="1" hangingPunct="1"/>
            <a:endParaRPr lang="ru-RU" u="sng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294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Использование электронных учеников  по физике для повышения качества  образования при введении ФГОС</vt:lpstr>
      <vt:lpstr>Кому нужен электронный учебник?</vt:lpstr>
      <vt:lpstr>Виды электроных учебников</vt:lpstr>
      <vt:lpstr>Слайд 4</vt:lpstr>
      <vt:lpstr> Я применяю эл. учебник для:</vt:lpstr>
      <vt:lpstr>Конструктивные элементы для создания эл. учебника</vt:lpstr>
      <vt:lpstr>Общие этапы создания электронных учебников </vt:lpstr>
      <vt:lpstr>Источники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15</cp:revision>
  <dcterms:created xsi:type="dcterms:W3CDTF">2013-12-22T13:10:53Z</dcterms:created>
  <dcterms:modified xsi:type="dcterms:W3CDTF">2013-12-22T15:32:49Z</dcterms:modified>
</cp:coreProperties>
</file>