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71" r:id="rId4"/>
    <p:sldId id="258" r:id="rId5"/>
    <p:sldId id="259" r:id="rId6"/>
    <p:sldId id="272" r:id="rId7"/>
    <p:sldId id="260" r:id="rId8"/>
    <p:sldId id="263" r:id="rId9"/>
    <p:sldId id="273" r:id="rId10"/>
    <p:sldId id="270" r:id="rId11"/>
    <p:sldId id="264" r:id="rId12"/>
    <p:sldId id="265" r:id="rId13"/>
    <p:sldId id="266" r:id="rId14"/>
    <p:sldId id="261" r:id="rId15"/>
    <p:sldId id="262" r:id="rId16"/>
    <p:sldId id="267" r:id="rId17"/>
    <p:sldId id="268" r:id="rId18"/>
    <p:sldId id="26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0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0C759-8466-43BC-A1D3-DC06A9A546EE}"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AF190136-63D3-43AC-A8AE-DB48C9F9E0ED}">
      <dgm:prSet phldrT="[Текст]"/>
      <dgm:spPr>
        <a:solidFill>
          <a:srgbClr val="00B0F0"/>
        </a:solidFill>
      </dgm:spPr>
      <dgm:t>
        <a:bodyPr/>
        <a:lstStyle/>
        <a:p>
          <a:r>
            <a:rPr lang="ru-RU"/>
            <a:t>МЕЛКАЯ МОТОРИКА</a:t>
          </a:r>
        </a:p>
      </dgm:t>
    </dgm:pt>
    <dgm:pt modelId="{E43B71A3-50FE-49D7-A2AC-F88EE4A9EE98}" type="parTrans" cxnId="{F2AEE774-5F00-4253-8DBC-348BC50865EF}">
      <dgm:prSet/>
      <dgm:spPr/>
      <dgm:t>
        <a:bodyPr/>
        <a:lstStyle/>
        <a:p>
          <a:endParaRPr lang="ru-RU"/>
        </a:p>
      </dgm:t>
    </dgm:pt>
    <dgm:pt modelId="{1774004B-1D94-4F80-A997-643878A9995F}" type="sibTrans" cxnId="{F2AEE774-5F00-4253-8DBC-348BC50865EF}">
      <dgm:prSet/>
      <dgm:spPr/>
      <dgm:t>
        <a:bodyPr/>
        <a:lstStyle/>
        <a:p>
          <a:endParaRPr lang="ru-RU"/>
        </a:p>
      </dgm:t>
    </dgm:pt>
    <dgm:pt modelId="{F515028C-F4C2-4F42-809D-50B5B30F50D1}">
      <dgm:prSet phldrT="[Текст]" custT="1"/>
      <dgm:spPr>
        <a:solidFill>
          <a:srgbClr val="00B050"/>
        </a:solidFill>
      </dgm:spPr>
      <dgm:t>
        <a:bodyPr/>
        <a:lstStyle/>
        <a:p>
          <a:r>
            <a:rPr lang="ru-RU" sz="1100" dirty="0">
              <a:solidFill>
                <a:sysClr val="windowText" lastClr="000000"/>
              </a:solidFill>
            </a:rPr>
            <a:t>Игры с карандашом</a:t>
          </a:r>
        </a:p>
      </dgm:t>
    </dgm:pt>
    <dgm:pt modelId="{0B834E94-8AA1-481C-8878-AC88DA668B95}" type="parTrans" cxnId="{E67FE153-4B7A-4D2D-8C98-E2B4F42E9308}">
      <dgm:prSet/>
      <dgm:spPr/>
      <dgm:t>
        <a:bodyPr/>
        <a:lstStyle/>
        <a:p>
          <a:endParaRPr lang="ru-RU"/>
        </a:p>
      </dgm:t>
    </dgm:pt>
    <dgm:pt modelId="{1FE75A66-38A6-4EB0-BBBA-D4B24B3211AC}" type="sibTrans" cxnId="{E67FE153-4B7A-4D2D-8C98-E2B4F42E9308}">
      <dgm:prSet/>
      <dgm:spPr/>
      <dgm:t>
        <a:bodyPr/>
        <a:lstStyle/>
        <a:p>
          <a:endParaRPr lang="ru-RU"/>
        </a:p>
      </dgm:t>
    </dgm:pt>
    <dgm:pt modelId="{CE392585-7AE3-4D3F-A84D-B5DBB65176B7}">
      <dgm:prSet phldrT="[Текст]" custT="1"/>
      <dgm:spPr>
        <a:solidFill>
          <a:schemeClr val="accent6">
            <a:lumMod val="75000"/>
          </a:schemeClr>
        </a:solidFill>
      </dgm:spPr>
      <dgm:t>
        <a:bodyPr/>
        <a:lstStyle/>
        <a:p>
          <a:r>
            <a:rPr lang="ru-RU" sz="1400" dirty="0">
              <a:solidFill>
                <a:sysClr val="windowText" lastClr="000000"/>
              </a:solidFill>
            </a:rPr>
            <a:t>Игры с </a:t>
          </a:r>
          <a:r>
            <a:rPr lang="ru-RU" sz="1400" dirty="0" smtClean="0">
              <a:solidFill>
                <a:sysClr val="windowText" lastClr="000000"/>
              </a:solidFill>
            </a:rPr>
            <a:t> мячом- ежиком</a:t>
          </a:r>
          <a:endParaRPr lang="ru-RU" sz="1400" dirty="0">
            <a:solidFill>
              <a:sysClr val="windowText" lastClr="000000"/>
            </a:solidFill>
          </a:endParaRPr>
        </a:p>
      </dgm:t>
    </dgm:pt>
    <dgm:pt modelId="{C6F561B6-B125-4525-9309-61DDE8FECF03}" type="parTrans" cxnId="{08EB5C40-76E3-4655-A35D-50BDAAE8F6C4}">
      <dgm:prSet/>
      <dgm:spPr/>
      <dgm:t>
        <a:bodyPr/>
        <a:lstStyle/>
        <a:p>
          <a:endParaRPr lang="ru-RU"/>
        </a:p>
      </dgm:t>
    </dgm:pt>
    <dgm:pt modelId="{B35698F2-BE79-431D-8338-04E2C522313B}" type="sibTrans" cxnId="{08EB5C40-76E3-4655-A35D-50BDAAE8F6C4}">
      <dgm:prSet/>
      <dgm:spPr/>
      <dgm:t>
        <a:bodyPr/>
        <a:lstStyle/>
        <a:p>
          <a:endParaRPr lang="ru-RU"/>
        </a:p>
      </dgm:t>
    </dgm:pt>
    <dgm:pt modelId="{96AC4787-8B6F-451A-A0C4-46D31DA18EC9}">
      <dgm:prSet phldrT="[Текст]" custT="1"/>
      <dgm:spPr>
        <a:solidFill>
          <a:srgbClr val="7030A0"/>
        </a:solidFill>
      </dgm:spPr>
      <dgm:t>
        <a:bodyPr/>
        <a:lstStyle/>
        <a:p>
          <a:r>
            <a:rPr lang="ru-RU" sz="1100" dirty="0" smtClean="0">
              <a:solidFill>
                <a:srgbClr val="FF0000"/>
              </a:solidFill>
            </a:rPr>
            <a:t>Графические </a:t>
          </a:r>
          <a:r>
            <a:rPr lang="ru-RU" sz="1100" dirty="0">
              <a:solidFill>
                <a:srgbClr val="FF0000"/>
              </a:solidFill>
            </a:rPr>
            <a:t>упражнения</a:t>
          </a:r>
        </a:p>
      </dgm:t>
    </dgm:pt>
    <dgm:pt modelId="{5CFFFF82-C21F-4F0D-B4E0-D81A783E9B7C}" type="parTrans" cxnId="{813CD7D8-A37E-4538-8923-4CA28DB4678C}">
      <dgm:prSet/>
      <dgm:spPr/>
      <dgm:t>
        <a:bodyPr/>
        <a:lstStyle/>
        <a:p>
          <a:endParaRPr lang="ru-RU"/>
        </a:p>
      </dgm:t>
    </dgm:pt>
    <dgm:pt modelId="{EFA9AA15-6B00-4C55-AE49-38AACDC5D303}" type="sibTrans" cxnId="{813CD7D8-A37E-4538-8923-4CA28DB4678C}">
      <dgm:prSet/>
      <dgm:spPr/>
      <dgm:t>
        <a:bodyPr/>
        <a:lstStyle/>
        <a:p>
          <a:endParaRPr lang="ru-RU"/>
        </a:p>
      </dgm:t>
    </dgm:pt>
    <dgm:pt modelId="{921C0FB4-2FE1-4318-8715-12307021732C}">
      <dgm:prSet phldrT="[Текст]" custT="1"/>
      <dgm:spPr>
        <a:solidFill>
          <a:srgbClr val="FF0000"/>
        </a:solidFill>
      </dgm:spPr>
      <dgm:t>
        <a:bodyPr/>
        <a:lstStyle/>
        <a:p>
          <a:r>
            <a:rPr lang="ru-RU" sz="1100" dirty="0">
              <a:solidFill>
                <a:sysClr val="windowText" lastClr="000000"/>
              </a:solidFill>
            </a:rPr>
            <a:t>Упражнения с прищепками</a:t>
          </a:r>
        </a:p>
      </dgm:t>
    </dgm:pt>
    <dgm:pt modelId="{5F5549B9-7406-4D60-ADCB-788A99118036}" type="parTrans" cxnId="{D0A8A070-3293-4A5C-B30D-34A433C9890C}">
      <dgm:prSet/>
      <dgm:spPr/>
      <dgm:t>
        <a:bodyPr/>
        <a:lstStyle/>
        <a:p>
          <a:endParaRPr lang="ru-RU"/>
        </a:p>
      </dgm:t>
    </dgm:pt>
    <dgm:pt modelId="{F4771983-762E-4CCC-9857-08EAE91F4FB6}" type="sibTrans" cxnId="{D0A8A070-3293-4A5C-B30D-34A433C9890C}">
      <dgm:prSet/>
      <dgm:spPr/>
      <dgm:t>
        <a:bodyPr/>
        <a:lstStyle/>
        <a:p>
          <a:endParaRPr lang="ru-RU"/>
        </a:p>
      </dgm:t>
    </dgm:pt>
    <dgm:pt modelId="{883751DA-ED5B-4DE6-B612-B4FDD09F21AA}">
      <dgm:prSet phldrT="[Текст]" custT="1"/>
      <dgm:spPr>
        <a:solidFill>
          <a:srgbClr val="FFFF00"/>
        </a:solidFill>
      </dgm:spPr>
      <dgm:t>
        <a:bodyPr/>
        <a:lstStyle/>
        <a:p>
          <a:r>
            <a:rPr lang="ru-RU" sz="1400" dirty="0">
              <a:solidFill>
                <a:sysClr val="windowText" lastClr="000000"/>
              </a:solidFill>
            </a:rPr>
            <a:t>Пальчиковые игры</a:t>
          </a:r>
        </a:p>
      </dgm:t>
    </dgm:pt>
    <dgm:pt modelId="{810B43F9-45F9-41C3-B0C9-EC16ACAADE79}" type="parTrans" cxnId="{A5E257A9-FAD9-463B-87A7-627BE40EAB59}">
      <dgm:prSet/>
      <dgm:spPr/>
      <dgm:t>
        <a:bodyPr/>
        <a:lstStyle/>
        <a:p>
          <a:endParaRPr lang="ru-RU"/>
        </a:p>
      </dgm:t>
    </dgm:pt>
    <dgm:pt modelId="{A14C1095-E362-4F77-847A-34B852B9BC82}" type="sibTrans" cxnId="{A5E257A9-FAD9-463B-87A7-627BE40EAB59}">
      <dgm:prSet/>
      <dgm:spPr/>
      <dgm:t>
        <a:bodyPr/>
        <a:lstStyle/>
        <a:p>
          <a:endParaRPr lang="ru-RU"/>
        </a:p>
      </dgm:t>
    </dgm:pt>
    <dgm:pt modelId="{09E373B6-82DB-4546-81E7-8D5D592070F0}">
      <dgm:prSet phldrT="[Текст]" custT="1"/>
      <dgm:spPr>
        <a:solidFill>
          <a:schemeClr val="tx2">
            <a:lumMod val="60000"/>
            <a:lumOff val="40000"/>
          </a:schemeClr>
        </a:solidFill>
      </dgm:spPr>
      <dgm:t>
        <a:bodyPr/>
        <a:lstStyle/>
        <a:p>
          <a:r>
            <a:rPr lang="ru-RU" sz="1400" dirty="0">
              <a:solidFill>
                <a:sysClr val="windowText" lastClr="000000"/>
              </a:solidFill>
            </a:rPr>
            <a:t>Игры с мелкими предметами</a:t>
          </a:r>
        </a:p>
      </dgm:t>
    </dgm:pt>
    <dgm:pt modelId="{C18A34D5-BFAD-43C4-B7D5-2497E6974655}" type="parTrans" cxnId="{0254A19A-B3D0-47B1-A7C4-D68466002B60}">
      <dgm:prSet/>
      <dgm:spPr/>
      <dgm:t>
        <a:bodyPr/>
        <a:lstStyle/>
        <a:p>
          <a:endParaRPr lang="ru-RU"/>
        </a:p>
      </dgm:t>
    </dgm:pt>
    <dgm:pt modelId="{114E674A-C50F-4743-8D55-7AF8DD3FC1B3}" type="sibTrans" cxnId="{0254A19A-B3D0-47B1-A7C4-D68466002B60}">
      <dgm:prSet/>
      <dgm:spPr/>
      <dgm:t>
        <a:bodyPr/>
        <a:lstStyle/>
        <a:p>
          <a:endParaRPr lang="ru-RU"/>
        </a:p>
      </dgm:t>
    </dgm:pt>
    <dgm:pt modelId="{F6070A77-6B06-40EF-A134-2F869F1D3116}">
      <dgm:prSet phldrT="[Текст]" custT="1"/>
      <dgm:spPr>
        <a:solidFill>
          <a:srgbClr val="6EF03A"/>
        </a:solidFill>
      </dgm:spPr>
      <dgm:t>
        <a:bodyPr/>
        <a:lstStyle/>
        <a:p>
          <a:r>
            <a:rPr lang="ru-RU" sz="1200" dirty="0">
              <a:solidFill>
                <a:sysClr val="windowText" lastClr="000000"/>
              </a:solidFill>
            </a:rPr>
            <a:t>Шнуровки, </a:t>
          </a:r>
          <a:r>
            <a:rPr lang="ru-RU" sz="1200" dirty="0" smtClean="0">
              <a:solidFill>
                <a:sysClr val="windowText" lastClr="000000"/>
              </a:solidFill>
            </a:rPr>
            <a:t>трафареты</a:t>
          </a:r>
          <a:endParaRPr lang="ru-RU" sz="1200" dirty="0">
            <a:solidFill>
              <a:sysClr val="windowText" lastClr="000000"/>
            </a:solidFill>
          </a:endParaRPr>
        </a:p>
      </dgm:t>
    </dgm:pt>
    <dgm:pt modelId="{598D4FB5-04C4-440C-8D34-3D68B469FEDE}" type="parTrans" cxnId="{ED0697B7-F4EB-47F9-A8FA-1F07143E62E1}">
      <dgm:prSet/>
      <dgm:spPr/>
      <dgm:t>
        <a:bodyPr/>
        <a:lstStyle/>
        <a:p>
          <a:endParaRPr lang="ru-RU"/>
        </a:p>
      </dgm:t>
    </dgm:pt>
    <dgm:pt modelId="{E2B1472D-EACC-4307-868F-C75FCD699C10}" type="sibTrans" cxnId="{ED0697B7-F4EB-47F9-A8FA-1F07143E62E1}">
      <dgm:prSet/>
      <dgm:spPr/>
      <dgm:t>
        <a:bodyPr/>
        <a:lstStyle/>
        <a:p>
          <a:endParaRPr lang="ru-RU"/>
        </a:p>
      </dgm:t>
    </dgm:pt>
    <dgm:pt modelId="{FE5D0ABC-56EE-4EA0-8447-629390545882}">
      <dgm:prSet phldrT="[Текст]" custT="1"/>
      <dgm:spPr>
        <a:solidFill>
          <a:schemeClr val="tx2">
            <a:lumMod val="60000"/>
            <a:lumOff val="40000"/>
          </a:schemeClr>
        </a:solidFill>
      </dgm:spPr>
      <dgm:t>
        <a:bodyPr/>
        <a:lstStyle/>
        <a:p>
          <a:endParaRPr lang="ru-RU" sz="1400">
            <a:solidFill>
              <a:srgbClr val="00B050"/>
            </a:solidFill>
          </a:endParaRPr>
        </a:p>
      </dgm:t>
    </dgm:pt>
    <dgm:pt modelId="{97B67964-AD04-4D24-9CDB-B61085F5E29E}" type="parTrans" cxnId="{C4422D73-2722-40ED-99D1-E9B996824F27}">
      <dgm:prSet/>
      <dgm:spPr/>
      <dgm:t>
        <a:bodyPr/>
        <a:lstStyle/>
        <a:p>
          <a:endParaRPr lang="ru-RU"/>
        </a:p>
      </dgm:t>
    </dgm:pt>
    <dgm:pt modelId="{237F5A50-E5F8-48A8-8EDE-EBE9EC55AFF7}" type="sibTrans" cxnId="{C4422D73-2722-40ED-99D1-E9B996824F27}">
      <dgm:prSet/>
      <dgm:spPr/>
      <dgm:t>
        <a:bodyPr/>
        <a:lstStyle/>
        <a:p>
          <a:endParaRPr lang="ru-RU"/>
        </a:p>
      </dgm:t>
    </dgm:pt>
    <dgm:pt modelId="{F2AB9013-FF86-405F-AF6C-FF919C6747C8}" type="pres">
      <dgm:prSet presAssocID="{CB50C759-8466-43BC-A1D3-DC06A9A546EE}" presName="cycle" presStyleCnt="0">
        <dgm:presLayoutVars>
          <dgm:chMax val="1"/>
          <dgm:dir/>
          <dgm:animLvl val="ctr"/>
          <dgm:resizeHandles val="exact"/>
        </dgm:presLayoutVars>
      </dgm:prSet>
      <dgm:spPr/>
      <dgm:t>
        <a:bodyPr/>
        <a:lstStyle/>
        <a:p>
          <a:endParaRPr lang="ru-RU"/>
        </a:p>
      </dgm:t>
    </dgm:pt>
    <dgm:pt modelId="{D703EEA5-537C-4C8C-A5FA-2BD4BB53BF71}" type="pres">
      <dgm:prSet presAssocID="{AF190136-63D3-43AC-A8AE-DB48C9F9E0ED}" presName="centerShape" presStyleLbl="node0" presStyleIdx="0" presStyleCnt="1" custScaleX="192350" custScaleY="135861"/>
      <dgm:spPr/>
      <dgm:t>
        <a:bodyPr/>
        <a:lstStyle/>
        <a:p>
          <a:endParaRPr lang="ru-RU"/>
        </a:p>
      </dgm:t>
    </dgm:pt>
    <dgm:pt modelId="{CF38887B-8FC9-4C29-B853-1F01910C123F}" type="pres">
      <dgm:prSet presAssocID="{0B834E94-8AA1-481C-8878-AC88DA668B95}" presName="Name9" presStyleLbl="parChTrans1D2" presStyleIdx="0" presStyleCnt="7"/>
      <dgm:spPr/>
      <dgm:t>
        <a:bodyPr/>
        <a:lstStyle/>
        <a:p>
          <a:endParaRPr lang="ru-RU"/>
        </a:p>
      </dgm:t>
    </dgm:pt>
    <dgm:pt modelId="{75C5E458-AA85-4F34-B201-F9D981F99160}" type="pres">
      <dgm:prSet presAssocID="{0B834E94-8AA1-481C-8878-AC88DA668B95}" presName="connTx" presStyleLbl="parChTrans1D2" presStyleIdx="0" presStyleCnt="7"/>
      <dgm:spPr/>
      <dgm:t>
        <a:bodyPr/>
        <a:lstStyle/>
        <a:p>
          <a:endParaRPr lang="ru-RU"/>
        </a:p>
      </dgm:t>
    </dgm:pt>
    <dgm:pt modelId="{F62459DC-3CC3-4608-9B3A-25742E6B0A78}" type="pres">
      <dgm:prSet presAssocID="{F515028C-F4C2-4F42-809D-50B5B30F50D1}" presName="node" presStyleLbl="node1" presStyleIdx="0" presStyleCnt="7" custScaleX="121079" custScaleY="114693" custRadScaleRad="95155" custRadScaleInc="24975">
        <dgm:presLayoutVars>
          <dgm:bulletEnabled val="1"/>
        </dgm:presLayoutVars>
      </dgm:prSet>
      <dgm:spPr/>
      <dgm:t>
        <a:bodyPr/>
        <a:lstStyle/>
        <a:p>
          <a:endParaRPr lang="ru-RU"/>
        </a:p>
      </dgm:t>
    </dgm:pt>
    <dgm:pt modelId="{B4B18385-2407-4B2D-A118-74C22F7BFAB2}" type="pres">
      <dgm:prSet presAssocID="{C6F561B6-B125-4525-9309-61DDE8FECF03}" presName="Name9" presStyleLbl="parChTrans1D2" presStyleIdx="1" presStyleCnt="7"/>
      <dgm:spPr/>
      <dgm:t>
        <a:bodyPr/>
        <a:lstStyle/>
        <a:p>
          <a:endParaRPr lang="ru-RU"/>
        </a:p>
      </dgm:t>
    </dgm:pt>
    <dgm:pt modelId="{7103B884-497F-407E-8318-C53562BAF8B0}" type="pres">
      <dgm:prSet presAssocID="{C6F561B6-B125-4525-9309-61DDE8FECF03}" presName="connTx" presStyleLbl="parChTrans1D2" presStyleIdx="1" presStyleCnt="7"/>
      <dgm:spPr/>
      <dgm:t>
        <a:bodyPr/>
        <a:lstStyle/>
        <a:p>
          <a:endParaRPr lang="ru-RU"/>
        </a:p>
      </dgm:t>
    </dgm:pt>
    <dgm:pt modelId="{BE02A5DC-8B14-4BC6-9982-24EE230AA8B9}" type="pres">
      <dgm:prSet presAssocID="{CE392585-7AE3-4D3F-A84D-B5DBB65176B7}" presName="node" presStyleLbl="node1" presStyleIdx="1" presStyleCnt="7" custScaleX="113123" custScaleY="112217" custRadScaleRad="106953" custRadScaleInc="51988">
        <dgm:presLayoutVars>
          <dgm:bulletEnabled val="1"/>
        </dgm:presLayoutVars>
      </dgm:prSet>
      <dgm:spPr/>
      <dgm:t>
        <a:bodyPr/>
        <a:lstStyle/>
        <a:p>
          <a:endParaRPr lang="ru-RU"/>
        </a:p>
      </dgm:t>
    </dgm:pt>
    <dgm:pt modelId="{EE0A7D74-8A4C-47CA-A372-644227D1EEDC}" type="pres">
      <dgm:prSet presAssocID="{5CFFFF82-C21F-4F0D-B4E0-D81A783E9B7C}" presName="Name9" presStyleLbl="parChTrans1D2" presStyleIdx="2" presStyleCnt="7"/>
      <dgm:spPr/>
      <dgm:t>
        <a:bodyPr/>
        <a:lstStyle/>
        <a:p>
          <a:endParaRPr lang="ru-RU"/>
        </a:p>
      </dgm:t>
    </dgm:pt>
    <dgm:pt modelId="{8A9B8370-B5A4-48C3-9763-A26483BCC7BF}" type="pres">
      <dgm:prSet presAssocID="{5CFFFF82-C21F-4F0D-B4E0-D81A783E9B7C}" presName="connTx" presStyleLbl="parChTrans1D2" presStyleIdx="2" presStyleCnt="7"/>
      <dgm:spPr/>
      <dgm:t>
        <a:bodyPr/>
        <a:lstStyle/>
        <a:p>
          <a:endParaRPr lang="ru-RU"/>
        </a:p>
      </dgm:t>
    </dgm:pt>
    <dgm:pt modelId="{F8E87A71-C2EC-4433-8917-97E637E342F2}" type="pres">
      <dgm:prSet presAssocID="{96AC4787-8B6F-451A-A0C4-46D31DA18EC9}" presName="node" presStyleLbl="node1" presStyleIdx="2" presStyleCnt="7" custScaleX="117891" custScaleY="115372" custRadScaleRad="110918" custRadScaleInc="30291">
        <dgm:presLayoutVars>
          <dgm:bulletEnabled val="1"/>
        </dgm:presLayoutVars>
      </dgm:prSet>
      <dgm:spPr/>
      <dgm:t>
        <a:bodyPr/>
        <a:lstStyle/>
        <a:p>
          <a:endParaRPr lang="ru-RU"/>
        </a:p>
      </dgm:t>
    </dgm:pt>
    <dgm:pt modelId="{FE809AFD-53C6-4FE4-A274-E0EFE6CF4927}" type="pres">
      <dgm:prSet presAssocID="{5F5549B9-7406-4D60-ADCB-788A99118036}" presName="Name9" presStyleLbl="parChTrans1D2" presStyleIdx="3" presStyleCnt="7"/>
      <dgm:spPr/>
      <dgm:t>
        <a:bodyPr/>
        <a:lstStyle/>
        <a:p>
          <a:endParaRPr lang="ru-RU"/>
        </a:p>
      </dgm:t>
    </dgm:pt>
    <dgm:pt modelId="{536F2DD0-2DCA-4D24-A11B-525EC3F5B30E}" type="pres">
      <dgm:prSet presAssocID="{5F5549B9-7406-4D60-ADCB-788A99118036}" presName="connTx" presStyleLbl="parChTrans1D2" presStyleIdx="3" presStyleCnt="7"/>
      <dgm:spPr/>
      <dgm:t>
        <a:bodyPr/>
        <a:lstStyle/>
        <a:p>
          <a:endParaRPr lang="ru-RU"/>
        </a:p>
      </dgm:t>
    </dgm:pt>
    <dgm:pt modelId="{D86ED4C7-274D-46D6-B0BE-A21B926C9992}" type="pres">
      <dgm:prSet presAssocID="{921C0FB4-2FE1-4318-8715-12307021732C}" presName="node" presStyleLbl="node1" presStyleIdx="3" presStyleCnt="7" custScaleX="113072" custScaleY="111928" custRadScaleRad="92916" custRadScaleInc="13789">
        <dgm:presLayoutVars>
          <dgm:bulletEnabled val="1"/>
        </dgm:presLayoutVars>
      </dgm:prSet>
      <dgm:spPr/>
      <dgm:t>
        <a:bodyPr/>
        <a:lstStyle/>
        <a:p>
          <a:endParaRPr lang="ru-RU"/>
        </a:p>
      </dgm:t>
    </dgm:pt>
    <dgm:pt modelId="{1B94CFB0-3DC9-48E6-9921-FE671D47803B}" type="pres">
      <dgm:prSet presAssocID="{810B43F9-45F9-41C3-B0C9-EC16ACAADE79}" presName="Name9" presStyleLbl="parChTrans1D2" presStyleIdx="4" presStyleCnt="7"/>
      <dgm:spPr/>
      <dgm:t>
        <a:bodyPr/>
        <a:lstStyle/>
        <a:p>
          <a:endParaRPr lang="ru-RU"/>
        </a:p>
      </dgm:t>
    </dgm:pt>
    <dgm:pt modelId="{A362C584-D865-456C-ADB1-DB0F43C57782}" type="pres">
      <dgm:prSet presAssocID="{810B43F9-45F9-41C3-B0C9-EC16ACAADE79}" presName="connTx" presStyleLbl="parChTrans1D2" presStyleIdx="4" presStyleCnt="7"/>
      <dgm:spPr/>
      <dgm:t>
        <a:bodyPr/>
        <a:lstStyle/>
        <a:p>
          <a:endParaRPr lang="ru-RU"/>
        </a:p>
      </dgm:t>
    </dgm:pt>
    <dgm:pt modelId="{ACF0EC3D-2687-4797-9F50-3D60663AC046}" type="pres">
      <dgm:prSet presAssocID="{883751DA-ED5B-4DE6-B612-B4FDD09F21AA}" presName="node" presStyleLbl="node1" presStyleIdx="4" presStyleCnt="7" custScaleX="126194" custScaleY="116640" custRadScaleRad="96834" custRadScaleInc="15181">
        <dgm:presLayoutVars>
          <dgm:bulletEnabled val="1"/>
        </dgm:presLayoutVars>
      </dgm:prSet>
      <dgm:spPr/>
      <dgm:t>
        <a:bodyPr/>
        <a:lstStyle/>
        <a:p>
          <a:endParaRPr lang="ru-RU"/>
        </a:p>
      </dgm:t>
    </dgm:pt>
    <dgm:pt modelId="{42862B9D-6FE0-42C0-A4EF-7F8EE2EA8097}" type="pres">
      <dgm:prSet presAssocID="{C18A34D5-BFAD-43C4-B7D5-2497E6974655}" presName="Name9" presStyleLbl="parChTrans1D2" presStyleIdx="5" presStyleCnt="7"/>
      <dgm:spPr/>
      <dgm:t>
        <a:bodyPr/>
        <a:lstStyle/>
        <a:p>
          <a:endParaRPr lang="ru-RU"/>
        </a:p>
      </dgm:t>
    </dgm:pt>
    <dgm:pt modelId="{5DDBF9D4-2443-4E58-A750-73C329CAFAB7}" type="pres">
      <dgm:prSet presAssocID="{C18A34D5-BFAD-43C4-B7D5-2497E6974655}" presName="connTx" presStyleLbl="parChTrans1D2" presStyleIdx="5" presStyleCnt="7"/>
      <dgm:spPr/>
      <dgm:t>
        <a:bodyPr/>
        <a:lstStyle/>
        <a:p>
          <a:endParaRPr lang="ru-RU"/>
        </a:p>
      </dgm:t>
    </dgm:pt>
    <dgm:pt modelId="{2D8EA669-9740-4DA0-9A7E-05908AFA7673}" type="pres">
      <dgm:prSet presAssocID="{09E373B6-82DB-4546-81E7-8D5D592070F0}" presName="node" presStyleLbl="node1" presStyleIdx="5" presStyleCnt="7" custScaleX="125900" custScaleY="115930" custRadScaleRad="115048" custRadScaleInc="10385">
        <dgm:presLayoutVars>
          <dgm:bulletEnabled val="1"/>
        </dgm:presLayoutVars>
      </dgm:prSet>
      <dgm:spPr/>
      <dgm:t>
        <a:bodyPr/>
        <a:lstStyle/>
        <a:p>
          <a:endParaRPr lang="ru-RU"/>
        </a:p>
      </dgm:t>
    </dgm:pt>
    <dgm:pt modelId="{1E1020F2-3DC4-4D0D-B630-B2C8BE17DB85}" type="pres">
      <dgm:prSet presAssocID="{598D4FB5-04C4-440C-8D34-3D68B469FEDE}" presName="Name9" presStyleLbl="parChTrans1D2" presStyleIdx="6" presStyleCnt="7"/>
      <dgm:spPr/>
      <dgm:t>
        <a:bodyPr/>
        <a:lstStyle/>
        <a:p>
          <a:endParaRPr lang="ru-RU"/>
        </a:p>
      </dgm:t>
    </dgm:pt>
    <dgm:pt modelId="{D4CC5FA3-5086-4C4F-9BAD-56B1DD349D5A}" type="pres">
      <dgm:prSet presAssocID="{598D4FB5-04C4-440C-8D34-3D68B469FEDE}" presName="connTx" presStyleLbl="parChTrans1D2" presStyleIdx="6" presStyleCnt="7"/>
      <dgm:spPr/>
      <dgm:t>
        <a:bodyPr/>
        <a:lstStyle/>
        <a:p>
          <a:endParaRPr lang="ru-RU"/>
        </a:p>
      </dgm:t>
    </dgm:pt>
    <dgm:pt modelId="{EA87FB9E-DF07-4320-8B98-7E667F762FC7}" type="pres">
      <dgm:prSet presAssocID="{F6070A77-6B06-40EF-A134-2F869F1D3116}" presName="node" presStyleLbl="node1" presStyleIdx="6" presStyleCnt="7" custScaleX="117976" custScaleY="107334" custRadScaleRad="107172" custRadScaleInc="-2497">
        <dgm:presLayoutVars>
          <dgm:bulletEnabled val="1"/>
        </dgm:presLayoutVars>
      </dgm:prSet>
      <dgm:spPr/>
      <dgm:t>
        <a:bodyPr/>
        <a:lstStyle/>
        <a:p>
          <a:endParaRPr lang="ru-RU"/>
        </a:p>
      </dgm:t>
    </dgm:pt>
  </dgm:ptLst>
  <dgm:cxnLst>
    <dgm:cxn modelId="{22FB7047-7B6E-48C9-8573-F7BEE4F358B4}" type="presOf" srcId="{5CFFFF82-C21F-4F0D-B4E0-D81A783E9B7C}" destId="{EE0A7D74-8A4C-47CA-A372-644227D1EEDC}" srcOrd="0" destOrd="0" presId="urn:microsoft.com/office/officeart/2005/8/layout/radial1"/>
    <dgm:cxn modelId="{85D5D486-4D69-4DA7-9674-D0FF6AF2727E}" type="presOf" srcId="{C18A34D5-BFAD-43C4-B7D5-2497E6974655}" destId="{42862B9D-6FE0-42C0-A4EF-7F8EE2EA8097}" srcOrd="0" destOrd="0" presId="urn:microsoft.com/office/officeart/2005/8/layout/radial1"/>
    <dgm:cxn modelId="{B23D9606-D0FB-4DF1-9CB1-CB80F52E1258}" type="presOf" srcId="{CE392585-7AE3-4D3F-A84D-B5DBB65176B7}" destId="{BE02A5DC-8B14-4BC6-9982-24EE230AA8B9}" srcOrd="0" destOrd="0" presId="urn:microsoft.com/office/officeart/2005/8/layout/radial1"/>
    <dgm:cxn modelId="{E67FE153-4B7A-4D2D-8C98-E2B4F42E9308}" srcId="{AF190136-63D3-43AC-A8AE-DB48C9F9E0ED}" destId="{F515028C-F4C2-4F42-809D-50B5B30F50D1}" srcOrd="0" destOrd="0" parTransId="{0B834E94-8AA1-481C-8878-AC88DA668B95}" sibTransId="{1FE75A66-38A6-4EB0-BBBA-D4B24B3211AC}"/>
    <dgm:cxn modelId="{57D30ADA-522E-4150-A4DE-963535F29D55}" type="presOf" srcId="{883751DA-ED5B-4DE6-B612-B4FDD09F21AA}" destId="{ACF0EC3D-2687-4797-9F50-3D60663AC046}" srcOrd="0" destOrd="0" presId="urn:microsoft.com/office/officeart/2005/8/layout/radial1"/>
    <dgm:cxn modelId="{AC232762-1B91-44DF-B143-777E296E4017}" type="presOf" srcId="{0B834E94-8AA1-481C-8878-AC88DA668B95}" destId="{CF38887B-8FC9-4C29-B853-1F01910C123F}" srcOrd="0" destOrd="0" presId="urn:microsoft.com/office/officeart/2005/8/layout/radial1"/>
    <dgm:cxn modelId="{08EB5C40-76E3-4655-A35D-50BDAAE8F6C4}" srcId="{AF190136-63D3-43AC-A8AE-DB48C9F9E0ED}" destId="{CE392585-7AE3-4D3F-A84D-B5DBB65176B7}" srcOrd="1" destOrd="0" parTransId="{C6F561B6-B125-4525-9309-61DDE8FECF03}" sibTransId="{B35698F2-BE79-431D-8338-04E2C522313B}"/>
    <dgm:cxn modelId="{C2C98CB0-B619-4E10-ADF0-EA40C2B44A20}" type="presOf" srcId="{F6070A77-6B06-40EF-A134-2F869F1D3116}" destId="{EA87FB9E-DF07-4320-8B98-7E667F762FC7}" srcOrd="0" destOrd="0" presId="urn:microsoft.com/office/officeart/2005/8/layout/radial1"/>
    <dgm:cxn modelId="{DFC369C6-F781-4DEC-A337-1F4FF9892449}" type="presOf" srcId="{09E373B6-82DB-4546-81E7-8D5D592070F0}" destId="{2D8EA669-9740-4DA0-9A7E-05908AFA7673}" srcOrd="0" destOrd="0" presId="urn:microsoft.com/office/officeart/2005/8/layout/radial1"/>
    <dgm:cxn modelId="{4DF086B9-CECE-43B1-A87E-DABF5AE971BA}" type="presOf" srcId="{921C0FB4-2FE1-4318-8715-12307021732C}" destId="{D86ED4C7-274D-46D6-B0BE-A21B926C9992}" srcOrd="0" destOrd="0" presId="urn:microsoft.com/office/officeart/2005/8/layout/radial1"/>
    <dgm:cxn modelId="{79E1C7DB-1120-4F9D-B253-F7F366FE3EBD}" type="presOf" srcId="{5CFFFF82-C21F-4F0D-B4E0-D81A783E9B7C}" destId="{8A9B8370-B5A4-48C3-9763-A26483BCC7BF}" srcOrd="1" destOrd="0" presId="urn:microsoft.com/office/officeart/2005/8/layout/radial1"/>
    <dgm:cxn modelId="{01A83B33-71F3-43A3-BC8D-3BC7642CB814}" type="presOf" srcId="{CB50C759-8466-43BC-A1D3-DC06A9A546EE}" destId="{F2AB9013-FF86-405F-AF6C-FF919C6747C8}" srcOrd="0" destOrd="0" presId="urn:microsoft.com/office/officeart/2005/8/layout/radial1"/>
    <dgm:cxn modelId="{A5E257A9-FAD9-463B-87A7-627BE40EAB59}" srcId="{AF190136-63D3-43AC-A8AE-DB48C9F9E0ED}" destId="{883751DA-ED5B-4DE6-B612-B4FDD09F21AA}" srcOrd="4" destOrd="0" parTransId="{810B43F9-45F9-41C3-B0C9-EC16ACAADE79}" sibTransId="{A14C1095-E362-4F77-847A-34B852B9BC82}"/>
    <dgm:cxn modelId="{48725E75-50AD-4F0E-975D-CFD0E92A61FB}" type="presOf" srcId="{C6F561B6-B125-4525-9309-61DDE8FECF03}" destId="{B4B18385-2407-4B2D-A118-74C22F7BFAB2}" srcOrd="0" destOrd="0" presId="urn:microsoft.com/office/officeart/2005/8/layout/radial1"/>
    <dgm:cxn modelId="{F2AEE774-5F00-4253-8DBC-348BC50865EF}" srcId="{CB50C759-8466-43BC-A1D3-DC06A9A546EE}" destId="{AF190136-63D3-43AC-A8AE-DB48C9F9E0ED}" srcOrd="0" destOrd="0" parTransId="{E43B71A3-50FE-49D7-A2AC-F88EE4A9EE98}" sibTransId="{1774004B-1D94-4F80-A997-643878A9995F}"/>
    <dgm:cxn modelId="{A10ED35B-204C-4E82-A96D-9E04B08AB69B}" type="presOf" srcId="{5F5549B9-7406-4D60-ADCB-788A99118036}" destId="{536F2DD0-2DCA-4D24-A11B-525EC3F5B30E}" srcOrd="1" destOrd="0" presId="urn:microsoft.com/office/officeart/2005/8/layout/radial1"/>
    <dgm:cxn modelId="{D0A8A070-3293-4A5C-B30D-34A433C9890C}" srcId="{AF190136-63D3-43AC-A8AE-DB48C9F9E0ED}" destId="{921C0FB4-2FE1-4318-8715-12307021732C}" srcOrd="3" destOrd="0" parTransId="{5F5549B9-7406-4D60-ADCB-788A99118036}" sibTransId="{F4771983-762E-4CCC-9857-08EAE91F4FB6}"/>
    <dgm:cxn modelId="{BDD56F67-DB99-4880-B271-CD62FD5059F9}" type="presOf" srcId="{810B43F9-45F9-41C3-B0C9-EC16ACAADE79}" destId="{1B94CFB0-3DC9-48E6-9921-FE671D47803B}" srcOrd="0" destOrd="0" presId="urn:microsoft.com/office/officeart/2005/8/layout/radial1"/>
    <dgm:cxn modelId="{ED0697B7-F4EB-47F9-A8FA-1F07143E62E1}" srcId="{AF190136-63D3-43AC-A8AE-DB48C9F9E0ED}" destId="{F6070A77-6B06-40EF-A134-2F869F1D3116}" srcOrd="6" destOrd="0" parTransId="{598D4FB5-04C4-440C-8D34-3D68B469FEDE}" sibTransId="{E2B1472D-EACC-4307-868F-C75FCD699C10}"/>
    <dgm:cxn modelId="{3939E564-0F1E-4F88-89EF-9B4C2F51EDBF}" type="presOf" srcId="{C18A34D5-BFAD-43C4-B7D5-2497E6974655}" destId="{5DDBF9D4-2443-4E58-A750-73C329CAFAB7}" srcOrd="1" destOrd="0" presId="urn:microsoft.com/office/officeart/2005/8/layout/radial1"/>
    <dgm:cxn modelId="{002DE44A-E2FA-4C1F-9F72-57C6B32830D8}" type="presOf" srcId="{598D4FB5-04C4-440C-8D34-3D68B469FEDE}" destId="{D4CC5FA3-5086-4C4F-9BAD-56B1DD349D5A}" srcOrd="1" destOrd="0" presId="urn:microsoft.com/office/officeart/2005/8/layout/radial1"/>
    <dgm:cxn modelId="{E968FA24-2633-4ABD-8E33-8CF465921CB4}" type="presOf" srcId="{0B834E94-8AA1-481C-8878-AC88DA668B95}" destId="{75C5E458-AA85-4F34-B201-F9D981F99160}" srcOrd="1" destOrd="0" presId="urn:microsoft.com/office/officeart/2005/8/layout/radial1"/>
    <dgm:cxn modelId="{A26D2D4F-3D51-4837-A0C9-421528131332}" type="presOf" srcId="{96AC4787-8B6F-451A-A0C4-46D31DA18EC9}" destId="{F8E87A71-C2EC-4433-8917-97E637E342F2}" srcOrd="0" destOrd="0" presId="urn:microsoft.com/office/officeart/2005/8/layout/radial1"/>
    <dgm:cxn modelId="{35C64C80-6A09-4CBE-B58A-50E042279554}" type="presOf" srcId="{C6F561B6-B125-4525-9309-61DDE8FECF03}" destId="{7103B884-497F-407E-8318-C53562BAF8B0}" srcOrd="1" destOrd="0" presId="urn:microsoft.com/office/officeart/2005/8/layout/radial1"/>
    <dgm:cxn modelId="{62B63EDC-DDCD-48CA-953D-E953E160B3D9}" type="presOf" srcId="{810B43F9-45F9-41C3-B0C9-EC16ACAADE79}" destId="{A362C584-D865-456C-ADB1-DB0F43C57782}" srcOrd="1" destOrd="0" presId="urn:microsoft.com/office/officeart/2005/8/layout/radial1"/>
    <dgm:cxn modelId="{7882E986-81BC-42BB-ADFD-27E02B0C72F2}" type="presOf" srcId="{5F5549B9-7406-4D60-ADCB-788A99118036}" destId="{FE809AFD-53C6-4FE4-A274-E0EFE6CF4927}" srcOrd="0" destOrd="0" presId="urn:microsoft.com/office/officeart/2005/8/layout/radial1"/>
    <dgm:cxn modelId="{38A68A51-83E4-4F92-BAC0-6419F84AD266}" type="presOf" srcId="{F515028C-F4C2-4F42-809D-50B5B30F50D1}" destId="{F62459DC-3CC3-4608-9B3A-25742E6B0A78}" srcOrd="0" destOrd="0" presId="urn:microsoft.com/office/officeart/2005/8/layout/radial1"/>
    <dgm:cxn modelId="{70277C37-FA5A-4F4B-84F3-B129BDF61D34}" type="presOf" srcId="{598D4FB5-04C4-440C-8D34-3D68B469FEDE}" destId="{1E1020F2-3DC4-4D0D-B630-B2C8BE17DB85}" srcOrd="0" destOrd="0" presId="urn:microsoft.com/office/officeart/2005/8/layout/radial1"/>
    <dgm:cxn modelId="{87A8FFC4-5220-4DF0-9948-5DAD8BF6FF03}" type="presOf" srcId="{AF190136-63D3-43AC-A8AE-DB48C9F9E0ED}" destId="{D703EEA5-537C-4C8C-A5FA-2BD4BB53BF71}" srcOrd="0" destOrd="0" presId="urn:microsoft.com/office/officeart/2005/8/layout/radial1"/>
    <dgm:cxn modelId="{813CD7D8-A37E-4538-8923-4CA28DB4678C}" srcId="{AF190136-63D3-43AC-A8AE-DB48C9F9E0ED}" destId="{96AC4787-8B6F-451A-A0C4-46D31DA18EC9}" srcOrd="2" destOrd="0" parTransId="{5CFFFF82-C21F-4F0D-B4E0-D81A783E9B7C}" sibTransId="{EFA9AA15-6B00-4C55-AE49-38AACDC5D303}"/>
    <dgm:cxn modelId="{0254A19A-B3D0-47B1-A7C4-D68466002B60}" srcId="{AF190136-63D3-43AC-A8AE-DB48C9F9E0ED}" destId="{09E373B6-82DB-4546-81E7-8D5D592070F0}" srcOrd="5" destOrd="0" parTransId="{C18A34D5-BFAD-43C4-B7D5-2497E6974655}" sibTransId="{114E674A-C50F-4743-8D55-7AF8DD3FC1B3}"/>
    <dgm:cxn modelId="{C4422D73-2722-40ED-99D1-E9B996824F27}" srcId="{CB50C759-8466-43BC-A1D3-DC06A9A546EE}" destId="{FE5D0ABC-56EE-4EA0-8447-629390545882}" srcOrd="1" destOrd="0" parTransId="{97B67964-AD04-4D24-9CDB-B61085F5E29E}" sibTransId="{237F5A50-E5F8-48A8-8EDE-EBE9EC55AFF7}"/>
    <dgm:cxn modelId="{CB6E69A3-498E-4535-9D40-F1450D2A4FB2}" type="presParOf" srcId="{F2AB9013-FF86-405F-AF6C-FF919C6747C8}" destId="{D703EEA5-537C-4C8C-A5FA-2BD4BB53BF71}" srcOrd="0" destOrd="0" presId="urn:microsoft.com/office/officeart/2005/8/layout/radial1"/>
    <dgm:cxn modelId="{9E12767B-640D-422E-B581-7FA7F2088549}" type="presParOf" srcId="{F2AB9013-FF86-405F-AF6C-FF919C6747C8}" destId="{CF38887B-8FC9-4C29-B853-1F01910C123F}" srcOrd="1" destOrd="0" presId="urn:microsoft.com/office/officeart/2005/8/layout/radial1"/>
    <dgm:cxn modelId="{20837D3F-E0D9-4FEB-99C4-F8374D441697}" type="presParOf" srcId="{CF38887B-8FC9-4C29-B853-1F01910C123F}" destId="{75C5E458-AA85-4F34-B201-F9D981F99160}" srcOrd="0" destOrd="0" presId="urn:microsoft.com/office/officeart/2005/8/layout/radial1"/>
    <dgm:cxn modelId="{A908F626-662B-46F5-BB3E-63A48F738C72}" type="presParOf" srcId="{F2AB9013-FF86-405F-AF6C-FF919C6747C8}" destId="{F62459DC-3CC3-4608-9B3A-25742E6B0A78}" srcOrd="2" destOrd="0" presId="urn:microsoft.com/office/officeart/2005/8/layout/radial1"/>
    <dgm:cxn modelId="{AC597A0C-388B-4612-BF51-5045058ECF52}" type="presParOf" srcId="{F2AB9013-FF86-405F-AF6C-FF919C6747C8}" destId="{B4B18385-2407-4B2D-A118-74C22F7BFAB2}" srcOrd="3" destOrd="0" presId="urn:microsoft.com/office/officeart/2005/8/layout/radial1"/>
    <dgm:cxn modelId="{62CADB53-756D-4A23-9FE1-95FD5E88C5E2}" type="presParOf" srcId="{B4B18385-2407-4B2D-A118-74C22F7BFAB2}" destId="{7103B884-497F-407E-8318-C53562BAF8B0}" srcOrd="0" destOrd="0" presId="urn:microsoft.com/office/officeart/2005/8/layout/radial1"/>
    <dgm:cxn modelId="{7F3EA879-4A20-4FC5-87EF-54A0BA698329}" type="presParOf" srcId="{F2AB9013-FF86-405F-AF6C-FF919C6747C8}" destId="{BE02A5DC-8B14-4BC6-9982-24EE230AA8B9}" srcOrd="4" destOrd="0" presId="urn:microsoft.com/office/officeart/2005/8/layout/radial1"/>
    <dgm:cxn modelId="{81CBA33F-2519-4909-BBAB-7F828043145C}" type="presParOf" srcId="{F2AB9013-FF86-405F-AF6C-FF919C6747C8}" destId="{EE0A7D74-8A4C-47CA-A372-644227D1EEDC}" srcOrd="5" destOrd="0" presId="urn:microsoft.com/office/officeart/2005/8/layout/radial1"/>
    <dgm:cxn modelId="{BBEBD007-BA88-4D20-BDBF-D811406713AA}" type="presParOf" srcId="{EE0A7D74-8A4C-47CA-A372-644227D1EEDC}" destId="{8A9B8370-B5A4-48C3-9763-A26483BCC7BF}" srcOrd="0" destOrd="0" presId="urn:microsoft.com/office/officeart/2005/8/layout/radial1"/>
    <dgm:cxn modelId="{2271AEEF-5373-4185-B5CD-B9E71DA0881E}" type="presParOf" srcId="{F2AB9013-FF86-405F-AF6C-FF919C6747C8}" destId="{F8E87A71-C2EC-4433-8917-97E637E342F2}" srcOrd="6" destOrd="0" presId="urn:microsoft.com/office/officeart/2005/8/layout/radial1"/>
    <dgm:cxn modelId="{0FA3BEBA-0779-4519-9F39-11A6EA04BE0A}" type="presParOf" srcId="{F2AB9013-FF86-405F-AF6C-FF919C6747C8}" destId="{FE809AFD-53C6-4FE4-A274-E0EFE6CF4927}" srcOrd="7" destOrd="0" presId="urn:microsoft.com/office/officeart/2005/8/layout/radial1"/>
    <dgm:cxn modelId="{37EEF687-6B0F-42B6-91FB-109E862F5823}" type="presParOf" srcId="{FE809AFD-53C6-4FE4-A274-E0EFE6CF4927}" destId="{536F2DD0-2DCA-4D24-A11B-525EC3F5B30E}" srcOrd="0" destOrd="0" presId="urn:microsoft.com/office/officeart/2005/8/layout/radial1"/>
    <dgm:cxn modelId="{61873AB6-ACBC-4260-B977-3800D8186031}" type="presParOf" srcId="{F2AB9013-FF86-405F-AF6C-FF919C6747C8}" destId="{D86ED4C7-274D-46D6-B0BE-A21B926C9992}" srcOrd="8" destOrd="0" presId="urn:microsoft.com/office/officeart/2005/8/layout/radial1"/>
    <dgm:cxn modelId="{25D077C4-D9E0-4389-AA14-2C7A0231F31D}" type="presParOf" srcId="{F2AB9013-FF86-405F-AF6C-FF919C6747C8}" destId="{1B94CFB0-3DC9-48E6-9921-FE671D47803B}" srcOrd="9" destOrd="0" presId="urn:microsoft.com/office/officeart/2005/8/layout/radial1"/>
    <dgm:cxn modelId="{564250C0-DE36-4FC7-B786-FA468B0F50E2}" type="presParOf" srcId="{1B94CFB0-3DC9-48E6-9921-FE671D47803B}" destId="{A362C584-D865-456C-ADB1-DB0F43C57782}" srcOrd="0" destOrd="0" presId="urn:microsoft.com/office/officeart/2005/8/layout/radial1"/>
    <dgm:cxn modelId="{E89F1960-FFC1-4CCD-8A73-D2C48E98DC91}" type="presParOf" srcId="{F2AB9013-FF86-405F-AF6C-FF919C6747C8}" destId="{ACF0EC3D-2687-4797-9F50-3D60663AC046}" srcOrd="10" destOrd="0" presId="urn:microsoft.com/office/officeart/2005/8/layout/radial1"/>
    <dgm:cxn modelId="{45CE484A-1DE1-4D27-8683-323BAD5A3FB3}" type="presParOf" srcId="{F2AB9013-FF86-405F-AF6C-FF919C6747C8}" destId="{42862B9D-6FE0-42C0-A4EF-7F8EE2EA8097}" srcOrd="11" destOrd="0" presId="urn:microsoft.com/office/officeart/2005/8/layout/radial1"/>
    <dgm:cxn modelId="{131441EB-21D2-44F4-8C3B-B9C5D690B0BD}" type="presParOf" srcId="{42862B9D-6FE0-42C0-A4EF-7F8EE2EA8097}" destId="{5DDBF9D4-2443-4E58-A750-73C329CAFAB7}" srcOrd="0" destOrd="0" presId="urn:microsoft.com/office/officeart/2005/8/layout/radial1"/>
    <dgm:cxn modelId="{9EEEC043-7353-432D-8C6C-309C4359DE5C}" type="presParOf" srcId="{F2AB9013-FF86-405F-AF6C-FF919C6747C8}" destId="{2D8EA669-9740-4DA0-9A7E-05908AFA7673}" srcOrd="12" destOrd="0" presId="urn:microsoft.com/office/officeart/2005/8/layout/radial1"/>
    <dgm:cxn modelId="{142648D1-DB17-48F1-937F-33E830B79619}" type="presParOf" srcId="{F2AB9013-FF86-405F-AF6C-FF919C6747C8}" destId="{1E1020F2-3DC4-4D0D-B630-B2C8BE17DB85}" srcOrd="13" destOrd="0" presId="urn:microsoft.com/office/officeart/2005/8/layout/radial1"/>
    <dgm:cxn modelId="{B92897DF-02E9-4A74-A4B3-B05822E5A5B3}" type="presParOf" srcId="{1E1020F2-3DC4-4D0D-B630-B2C8BE17DB85}" destId="{D4CC5FA3-5086-4C4F-9BAD-56B1DD349D5A}" srcOrd="0" destOrd="0" presId="urn:microsoft.com/office/officeart/2005/8/layout/radial1"/>
    <dgm:cxn modelId="{C932BDB0-2BC1-48D6-B0D6-4480A7E65693}" type="presParOf" srcId="{F2AB9013-FF86-405F-AF6C-FF919C6747C8}" destId="{EA87FB9E-DF07-4320-8B98-7E667F762FC7}" srcOrd="14"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03EEA5-537C-4C8C-A5FA-2BD4BB53BF71}">
      <dsp:nvSpPr>
        <dsp:cNvPr id="0" name=""/>
        <dsp:cNvSpPr/>
      </dsp:nvSpPr>
      <dsp:spPr>
        <a:xfrm>
          <a:off x="3065379" y="1482535"/>
          <a:ext cx="2143465" cy="1513976"/>
        </a:xfrm>
        <a:prstGeom prst="ellipse">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ru-RU" sz="1900" kern="1200"/>
            <a:t>МЕЛКАЯ МОТОРИКА</a:t>
          </a:r>
        </a:p>
      </dsp:txBody>
      <dsp:txXfrm>
        <a:off x="3065379" y="1482535"/>
        <a:ext cx="2143465" cy="1513976"/>
      </dsp:txXfrm>
    </dsp:sp>
    <dsp:sp modelId="{CF38887B-8FC9-4C29-B853-1F01910C123F}">
      <dsp:nvSpPr>
        <dsp:cNvPr id="0" name=""/>
        <dsp:cNvSpPr/>
      </dsp:nvSpPr>
      <dsp:spPr>
        <a:xfrm rot="16585329">
          <a:off x="4136857" y="1377410"/>
          <a:ext cx="191843" cy="24373"/>
        </a:xfrm>
        <a:custGeom>
          <a:avLst/>
          <a:gdLst/>
          <a:ahLst/>
          <a:cxnLst/>
          <a:rect l="0" t="0" r="0" b="0"/>
          <a:pathLst>
            <a:path>
              <a:moveTo>
                <a:pt x="0" y="12186"/>
              </a:moveTo>
              <a:lnTo>
                <a:pt x="191843" y="1218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6585329">
        <a:off x="4227983" y="1384801"/>
        <a:ext cx="9592" cy="9592"/>
      </dsp:txXfrm>
    </dsp:sp>
    <dsp:sp modelId="{F62459DC-3CC3-4608-9B3A-25742E6B0A78}">
      <dsp:nvSpPr>
        <dsp:cNvPr id="0" name=""/>
        <dsp:cNvSpPr/>
      </dsp:nvSpPr>
      <dsp:spPr>
        <a:xfrm>
          <a:off x="3640407" y="19789"/>
          <a:ext cx="1349252" cy="1278089"/>
        </a:xfrm>
        <a:prstGeom prst="ellipse">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a:solidFill>
                <a:sysClr val="windowText" lastClr="000000"/>
              </a:solidFill>
            </a:rPr>
            <a:t>Игры с карандашом</a:t>
          </a:r>
        </a:p>
      </dsp:txBody>
      <dsp:txXfrm>
        <a:off x="3640407" y="19789"/>
        <a:ext cx="1349252" cy="1278089"/>
      </dsp:txXfrm>
    </dsp:sp>
    <dsp:sp modelId="{B4B18385-2407-4B2D-A118-74C22F7BFAB2}">
      <dsp:nvSpPr>
        <dsp:cNvPr id="0" name=""/>
        <dsp:cNvSpPr/>
      </dsp:nvSpPr>
      <dsp:spPr>
        <a:xfrm rot="20087815">
          <a:off x="5020769" y="1770798"/>
          <a:ext cx="172803" cy="24373"/>
        </a:xfrm>
        <a:custGeom>
          <a:avLst/>
          <a:gdLst/>
          <a:ahLst/>
          <a:cxnLst/>
          <a:rect l="0" t="0" r="0" b="0"/>
          <a:pathLst>
            <a:path>
              <a:moveTo>
                <a:pt x="0" y="12186"/>
              </a:moveTo>
              <a:lnTo>
                <a:pt x="172803" y="1218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20087815">
        <a:off x="5102850" y="1778665"/>
        <a:ext cx="8640" cy="8640"/>
      </dsp:txXfrm>
    </dsp:sp>
    <dsp:sp modelId="{BE02A5DC-8B14-4BC6-9982-24EE230AA8B9}">
      <dsp:nvSpPr>
        <dsp:cNvPr id="0" name=""/>
        <dsp:cNvSpPr/>
      </dsp:nvSpPr>
      <dsp:spPr>
        <a:xfrm>
          <a:off x="5124509" y="852939"/>
          <a:ext cx="1260594" cy="1250497"/>
        </a:xfrm>
        <a:prstGeom prst="ellipse">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a:solidFill>
                <a:sysClr val="windowText" lastClr="000000"/>
              </a:solidFill>
            </a:rPr>
            <a:t>Игры с </a:t>
          </a:r>
          <a:r>
            <a:rPr lang="ru-RU" sz="1400" kern="1200" dirty="0" smtClean="0">
              <a:solidFill>
                <a:sysClr val="windowText" lastClr="000000"/>
              </a:solidFill>
            </a:rPr>
            <a:t> мячом- ежиком</a:t>
          </a:r>
          <a:endParaRPr lang="ru-RU" sz="1400" kern="1200" dirty="0">
            <a:solidFill>
              <a:sysClr val="windowText" lastClr="000000"/>
            </a:solidFill>
          </a:endParaRPr>
        </a:p>
      </dsp:txBody>
      <dsp:txXfrm>
        <a:off x="5124509" y="852939"/>
        <a:ext cx="1260594" cy="1250497"/>
      </dsp:txXfrm>
    </dsp:sp>
    <dsp:sp modelId="{EE0A7D74-8A4C-47CA-A372-644227D1EEDC}">
      <dsp:nvSpPr>
        <dsp:cNvPr id="0" name=""/>
        <dsp:cNvSpPr/>
      </dsp:nvSpPr>
      <dsp:spPr>
        <a:xfrm rot="1238775">
          <a:off x="5076650" y="2616887"/>
          <a:ext cx="188613" cy="24373"/>
        </a:xfrm>
        <a:custGeom>
          <a:avLst/>
          <a:gdLst/>
          <a:ahLst/>
          <a:cxnLst/>
          <a:rect l="0" t="0" r="0" b="0"/>
          <a:pathLst>
            <a:path>
              <a:moveTo>
                <a:pt x="0" y="12186"/>
              </a:moveTo>
              <a:lnTo>
                <a:pt x="188613" y="1218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238775">
        <a:off x="5166242" y="2624358"/>
        <a:ext cx="9430" cy="9430"/>
      </dsp:txXfrm>
    </dsp:sp>
    <dsp:sp modelId="{F8E87A71-C2EC-4433-8917-97E637E342F2}">
      <dsp:nvSpPr>
        <dsp:cNvPr id="0" name=""/>
        <dsp:cNvSpPr/>
      </dsp:nvSpPr>
      <dsp:spPr>
        <a:xfrm>
          <a:off x="5215340" y="2250473"/>
          <a:ext cx="1313726" cy="1285655"/>
        </a:xfrm>
        <a:prstGeom prst="ellipse">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solidFill>
                <a:srgbClr val="FF0000"/>
              </a:solidFill>
            </a:rPr>
            <a:t>Графические </a:t>
          </a:r>
          <a:r>
            <a:rPr lang="ru-RU" sz="1100" kern="1200" dirty="0">
              <a:solidFill>
                <a:srgbClr val="FF0000"/>
              </a:solidFill>
            </a:rPr>
            <a:t>упражнения</a:t>
          </a:r>
        </a:p>
      </dsp:txBody>
      <dsp:txXfrm>
        <a:off x="5215340" y="2250473"/>
        <a:ext cx="1313726" cy="1285655"/>
      </dsp:txXfrm>
    </dsp:sp>
    <dsp:sp modelId="{FE809AFD-53C6-4FE4-A274-E0EFE6CF4927}">
      <dsp:nvSpPr>
        <dsp:cNvPr id="0" name=""/>
        <dsp:cNvSpPr/>
      </dsp:nvSpPr>
      <dsp:spPr>
        <a:xfrm rot="4069887">
          <a:off x="4388941" y="3021096"/>
          <a:ext cx="143178" cy="24373"/>
        </a:xfrm>
        <a:custGeom>
          <a:avLst/>
          <a:gdLst/>
          <a:ahLst/>
          <a:cxnLst/>
          <a:rect l="0" t="0" r="0" b="0"/>
          <a:pathLst>
            <a:path>
              <a:moveTo>
                <a:pt x="0" y="12186"/>
              </a:moveTo>
              <a:lnTo>
                <a:pt x="143178" y="1218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4069887">
        <a:off x="4456951" y="3029703"/>
        <a:ext cx="7158" cy="7158"/>
      </dsp:txXfrm>
    </dsp:sp>
    <dsp:sp modelId="{D86ED4C7-274D-46D6-B0BE-A21B926C9992}">
      <dsp:nvSpPr>
        <dsp:cNvPr id="0" name=""/>
        <dsp:cNvSpPr/>
      </dsp:nvSpPr>
      <dsp:spPr>
        <a:xfrm>
          <a:off x="4093188" y="3054309"/>
          <a:ext cx="1260025" cy="1247277"/>
        </a:xfrm>
        <a:prstGeom prst="ellipse">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a:solidFill>
                <a:sysClr val="windowText" lastClr="000000"/>
              </a:solidFill>
            </a:rPr>
            <a:t>Упражнения с прищепками</a:t>
          </a:r>
        </a:p>
      </dsp:txBody>
      <dsp:txXfrm>
        <a:off x="4093188" y="3054309"/>
        <a:ext cx="1260025" cy="1247277"/>
      </dsp:txXfrm>
    </dsp:sp>
    <dsp:sp modelId="{1B94CFB0-3DC9-48E6-9921-FE671D47803B}">
      <dsp:nvSpPr>
        <dsp:cNvPr id="0" name=""/>
        <dsp:cNvSpPr/>
      </dsp:nvSpPr>
      <dsp:spPr>
        <a:xfrm rot="7177078">
          <a:off x="3626507" y="2994537"/>
          <a:ext cx="148912" cy="24373"/>
        </a:xfrm>
        <a:custGeom>
          <a:avLst/>
          <a:gdLst/>
          <a:ahLst/>
          <a:cxnLst/>
          <a:rect l="0" t="0" r="0" b="0"/>
          <a:pathLst>
            <a:path>
              <a:moveTo>
                <a:pt x="0" y="12186"/>
              </a:moveTo>
              <a:lnTo>
                <a:pt x="148912" y="1218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7177078">
        <a:off x="3697240" y="3003001"/>
        <a:ext cx="7445" cy="7445"/>
      </dsp:txXfrm>
    </dsp:sp>
    <dsp:sp modelId="{ACF0EC3D-2687-4797-9F50-3D60663AC046}">
      <dsp:nvSpPr>
        <dsp:cNvPr id="0" name=""/>
        <dsp:cNvSpPr/>
      </dsp:nvSpPr>
      <dsp:spPr>
        <a:xfrm>
          <a:off x="2633982" y="2996865"/>
          <a:ext cx="1406251" cy="1299785"/>
        </a:xfrm>
        <a:prstGeom prst="ellipse">
          <a:avLst/>
        </a:prstGeom>
        <a:solidFill>
          <a:srgbClr val="FFFF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a:solidFill>
                <a:sysClr val="windowText" lastClr="000000"/>
              </a:solidFill>
            </a:rPr>
            <a:t>Пальчиковые игры</a:t>
          </a:r>
        </a:p>
      </dsp:txBody>
      <dsp:txXfrm>
        <a:off x="2633982" y="2996865"/>
        <a:ext cx="1406251" cy="1299785"/>
      </dsp:txXfrm>
    </dsp:sp>
    <dsp:sp modelId="{42862B9D-6FE0-42C0-A4EF-7F8EE2EA8097}">
      <dsp:nvSpPr>
        <dsp:cNvPr id="0" name=""/>
        <dsp:cNvSpPr/>
      </dsp:nvSpPr>
      <dsp:spPr>
        <a:xfrm rot="10188797">
          <a:off x="2931386" y="2428862"/>
          <a:ext cx="168403" cy="24373"/>
        </a:xfrm>
        <a:custGeom>
          <a:avLst/>
          <a:gdLst/>
          <a:ahLst/>
          <a:cxnLst/>
          <a:rect l="0" t="0" r="0" b="0"/>
          <a:pathLst>
            <a:path>
              <a:moveTo>
                <a:pt x="0" y="12186"/>
              </a:moveTo>
              <a:lnTo>
                <a:pt x="168403" y="1218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188797">
        <a:off x="3011378" y="2436839"/>
        <a:ext cx="8420" cy="8420"/>
      </dsp:txXfrm>
    </dsp:sp>
    <dsp:sp modelId="{2D8EA669-9740-4DA0-9A7E-05908AFA7673}">
      <dsp:nvSpPr>
        <dsp:cNvPr id="0" name=""/>
        <dsp:cNvSpPr/>
      </dsp:nvSpPr>
      <dsp:spPr>
        <a:xfrm>
          <a:off x="1542725" y="1933720"/>
          <a:ext cx="1402975" cy="1291874"/>
        </a:xfrm>
        <a:prstGeom prst="ellipse">
          <a:avLst/>
        </a:prstGeom>
        <a:solidFill>
          <a:schemeClr val="tx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a:solidFill>
                <a:sysClr val="windowText" lastClr="000000"/>
              </a:solidFill>
            </a:rPr>
            <a:t>Игры с мелкими предметами</a:t>
          </a:r>
        </a:p>
      </dsp:txBody>
      <dsp:txXfrm>
        <a:off x="1542725" y="1933720"/>
        <a:ext cx="1402975" cy="1291874"/>
      </dsp:txXfrm>
    </dsp:sp>
    <dsp:sp modelId="{1E1020F2-3DC4-4D0D-B630-B2C8BE17DB85}">
      <dsp:nvSpPr>
        <dsp:cNvPr id="0" name=""/>
        <dsp:cNvSpPr/>
      </dsp:nvSpPr>
      <dsp:spPr>
        <a:xfrm rot="13075761">
          <a:off x="3197219" y="1590792"/>
          <a:ext cx="246156" cy="24373"/>
        </a:xfrm>
        <a:custGeom>
          <a:avLst/>
          <a:gdLst/>
          <a:ahLst/>
          <a:cxnLst/>
          <a:rect l="0" t="0" r="0" b="0"/>
          <a:pathLst>
            <a:path>
              <a:moveTo>
                <a:pt x="0" y="12186"/>
              </a:moveTo>
              <a:lnTo>
                <a:pt x="246156" y="1218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3075761">
        <a:off x="3314143" y="1596825"/>
        <a:ext cx="12307" cy="12307"/>
      </dsp:txXfrm>
    </dsp:sp>
    <dsp:sp modelId="{EA87FB9E-DF07-4320-8B98-7E667F762FC7}">
      <dsp:nvSpPr>
        <dsp:cNvPr id="0" name=""/>
        <dsp:cNvSpPr/>
      </dsp:nvSpPr>
      <dsp:spPr>
        <a:xfrm>
          <a:off x="2066651" y="540232"/>
          <a:ext cx="1314673" cy="1196083"/>
        </a:xfrm>
        <a:prstGeom prst="ellipse">
          <a:avLst/>
        </a:prstGeom>
        <a:solidFill>
          <a:srgbClr val="6EF03A"/>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a:solidFill>
                <a:sysClr val="windowText" lastClr="000000"/>
              </a:solidFill>
            </a:rPr>
            <a:t>Шнуровки, </a:t>
          </a:r>
          <a:r>
            <a:rPr lang="ru-RU" sz="1200" kern="1200" dirty="0" smtClean="0">
              <a:solidFill>
                <a:sysClr val="windowText" lastClr="000000"/>
              </a:solidFill>
            </a:rPr>
            <a:t>трафареты</a:t>
          </a:r>
          <a:endParaRPr lang="ru-RU" sz="1200" kern="1200" dirty="0">
            <a:solidFill>
              <a:sysClr val="windowText" lastClr="000000"/>
            </a:solidFill>
          </a:endParaRPr>
        </a:p>
      </dsp:txBody>
      <dsp:txXfrm>
        <a:off x="2066651" y="540232"/>
        <a:ext cx="1314673" cy="119608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04.02.2015</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04.02.2015</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04.02.2015</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04.02.2015</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908721"/>
            <a:ext cx="7772400" cy="2691730"/>
          </a:xfrm>
        </p:spPr>
        <p:txBody>
          <a:bodyPr>
            <a:normAutofit fontScale="90000"/>
          </a:bodyPr>
          <a:lstStyle/>
          <a:p>
            <a:pPr algn="ctr"/>
            <a:r>
              <a:rPr lang="ru-RU" dirty="0" smtClean="0"/>
              <a:t>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4000" dirty="0" smtClean="0"/>
              <a:t> </a:t>
            </a:r>
            <a:br>
              <a:rPr lang="ru-RU" sz="4000" dirty="0" smtClean="0"/>
            </a:br>
            <a:r>
              <a:rPr lang="ru-RU" sz="4000" dirty="0" smtClean="0"/>
              <a:t/>
            </a:r>
            <a:br>
              <a:rPr lang="ru-RU" sz="4000" dirty="0" smtClean="0"/>
            </a:br>
            <a:r>
              <a:rPr lang="ru-RU" dirty="0" smtClean="0"/>
              <a:t/>
            </a:r>
            <a:br>
              <a:rPr lang="ru-RU" dirty="0" smtClean="0"/>
            </a:br>
            <a:r>
              <a:rPr lang="ru-RU" dirty="0" smtClean="0"/>
              <a:t/>
            </a:r>
            <a:br>
              <a:rPr lang="ru-RU" dirty="0" smtClean="0"/>
            </a:br>
            <a:r>
              <a:rPr lang="ru-RU" dirty="0" smtClean="0"/>
              <a:t/>
            </a:r>
            <a:br>
              <a:rPr lang="ru-RU" dirty="0" smtClean="0"/>
            </a:br>
            <a:r>
              <a:rPr lang="ru-RU" sz="4800" dirty="0" smtClean="0"/>
              <a:t> </a:t>
            </a:r>
            <a:r>
              <a:rPr lang="ru-RU" dirty="0" smtClean="0"/>
              <a:t> </a:t>
            </a:r>
            <a:br>
              <a:rPr lang="ru-RU" dirty="0" smtClean="0"/>
            </a:br>
            <a:r>
              <a:rPr lang="ru-RU" dirty="0" smtClean="0"/>
              <a:t>  «Развитие речи ребенка через пальчиковые игры и мелкую моторику».  </a:t>
            </a:r>
            <a:br>
              <a:rPr lang="ru-RU" dirty="0" smtClean="0"/>
            </a:br>
            <a:endParaRPr lang="ru-RU" dirty="0"/>
          </a:p>
        </p:txBody>
      </p:sp>
      <p:sp>
        <p:nvSpPr>
          <p:cNvPr id="3" name="Подзаголовок 2"/>
          <p:cNvSpPr>
            <a:spLocks noGrp="1"/>
          </p:cNvSpPr>
          <p:nvPr>
            <p:ph type="subTitle" idx="1"/>
          </p:nvPr>
        </p:nvSpPr>
        <p:spPr/>
        <p:txBody>
          <a:bodyPr>
            <a:normAutofit/>
          </a:bodyPr>
          <a:lstStyle/>
          <a:p>
            <a:r>
              <a:rPr lang="ru-RU" sz="2800" dirty="0" smtClean="0"/>
              <a:t>Учитель-логопед МБДОУ «НОШ» с.Хову-Аксы </a:t>
            </a:r>
            <a:r>
              <a:rPr lang="ru-RU" sz="2800" dirty="0" err="1" smtClean="0"/>
              <a:t>Таспанчик</a:t>
            </a:r>
            <a:r>
              <a:rPr lang="ru-RU" sz="2800" dirty="0" smtClean="0"/>
              <a:t> М.К.</a:t>
            </a:r>
            <a:endParaRPr lang="ru-RU"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56792"/>
            <a:ext cx="8229600" cy="5017744"/>
          </a:xfrm>
        </p:spPr>
        <p:txBody>
          <a:bodyPr>
            <a:normAutofit lnSpcReduction="10000"/>
          </a:bodyPr>
          <a:lstStyle/>
          <a:p>
            <a:r>
              <a:rPr lang="ru-RU" dirty="0" smtClean="0"/>
              <a:t>Для детей с речевой патологией проговаривание стихов одновременно с движениями обладает рядом преимуществ: речь как бы ритмизируется движениями, делается более громкой, четкой и эмоциональной, а наличие рифмы положительно влияет на слуховое восприятие. Если ребенок усвоит какую-нибудь одну «пальчиковую игру», он обязательно будет</a:t>
            </a:r>
            <a:r>
              <a:rPr lang="ru-RU" b="1" dirty="0" smtClean="0"/>
              <a:t> </a:t>
            </a:r>
            <a:r>
              <a:rPr lang="ru-RU" dirty="0" smtClean="0"/>
              <a:t>стараться придумать новую инсценировку для других стихов и песенок.</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1224136"/>
          </a:xfrm>
        </p:spPr>
        <p:txBody>
          <a:bodyPr>
            <a:normAutofit fontScale="90000"/>
          </a:bodyPr>
          <a:lstStyle/>
          <a:p>
            <a:pPr algn="ctr"/>
            <a:r>
              <a:rPr lang="ru-RU" sz="2200" b="1" dirty="0" smtClean="0"/>
              <a:t>На сегодняшний день достаточно много практических пособий, включающих «пальчиковые игры». Для удобства я составила папки, альбомы </a:t>
            </a:r>
            <a:r>
              <a:rPr lang="ru-RU" sz="2700" b="1" dirty="0" smtClean="0"/>
              <a:t>«</a:t>
            </a:r>
            <a:r>
              <a:rPr lang="ru-RU" sz="2200" b="1" dirty="0" smtClean="0"/>
              <a:t>пальчиковых игр», куда вошел практический материал различных авторов. </a:t>
            </a:r>
            <a:endParaRPr lang="ru-RU" sz="2200" dirty="0"/>
          </a:p>
        </p:txBody>
      </p:sp>
      <p:pic>
        <p:nvPicPr>
          <p:cNvPr id="1026" name="Picture 2" descr="C:\Users\Анатолий\Searches\Documents\102MSDCF\DSC01408.JPG"/>
          <p:cNvPicPr>
            <a:picLocks noGrp="1" noChangeAspect="1" noChangeArrowheads="1"/>
          </p:cNvPicPr>
          <p:nvPr>
            <p:ph idx="1"/>
          </p:nvPr>
        </p:nvPicPr>
        <p:blipFill>
          <a:blip r:embed="rId2" cstate="print"/>
          <a:srcRect/>
          <a:stretch>
            <a:fillRect/>
          </a:stretch>
        </p:blipFill>
        <p:spPr bwMode="auto">
          <a:xfrm>
            <a:off x="395536" y="1916832"/>
            <a:ext cx="8280920" cy="460851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Пальчиковые игры разных народов</a:t>
            </a:r>
            <a:endParaRPr lang="ru-RU" sz="3600" dirty="0"/>
          </a:p>
        </p:txBody>
      </p:sp>
      <p:sp>
        <p:nvSpPr>
          <p:cNvPr id="3" name="Содержимое 2"/>
          <p:cNvSpPr>
            <a:spLocks noGrp="1"/>
          </p:cNvSpPr>
          <p:nvPr>
            <p:ph idx="1"/>
          </p:nvPr>
        </p:nvSpPr>
        <p:spPr/>
        <p:txBody>
          <a:bodyPr>
            <a:normAutofit fontScale="92500" lnSpcReduction="10000"/>
          </a:bodyPr>
          <a:lstStyle/>
          <a:p>
            <a:r>
              <a:rPr lang="ru-RU" dirty="0" smtClean="0"/>
              <a:t>В Китае распространены упражнения с каменными и металлическими шарами. </a:t>
            </a:r>
          </a:p>
          <a:p>
            <a:r>
              <a:rPr lang="ru-RU" dirty="0" smtClean="0"/>
              <a:t> А в Японии широко используются упражнения для ладоней и пальцев с грецкими орехами. </a:t>
            </a:r>
          </a:p>
          <a:p>
            <a:r>
              <a:rPr lang="ru-RU" dirty="0" smtClean="0"/>
              <a:t>В России с младенчества учили детей играть в «Ладушки», «Сорока- белобока», «Коза рогатая». </a:t>
            </a:r>
          </a:p>
          <a:p>
            <a:r>
              <a:rPr lang="ru-RU" dirty="0" smtClean="0"/>
              <a:t>У самых разных народов пальчиковые игры были распространены издавна. Так и у нас у тувинцев с малых лет играли с детьми в такие игры как: «Арбай- Хоор», «Матпаадыр» и др. </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smtClean="0"/>
              <a:t>Пальчиковая игра «Аленка»</a:t>
            </a:r>
            <a:endParaRPr lang="ru-RU" sz="3600" dirty="0"/>
          </a:p>
        </p:txBody>
      </p:sp>
      <p:pic>
        <p:nvPicPr>
          <p:cNvPr id="1026" name="Picture 2" descr="C:\Users\Анатолий\Searches\Documents\102MSDCF\DSC01387.JPG"/>
          <p:cNvPicPr>
            <a:picLocks noGrp="1" noChangeAspect="1" noChangeArrowheads="1"/>
          </p:cNvPicPr>
          <p:nvPr>
            <p:ph idx="1"/>
          </p:nvPr>
        </p:nvPicPr>
        <p:blipFill>
          <a:blip r:embed="rId2" cstate="print"/>
          <a:stretch>
            <a:fillRect/>
          </a:stretch>
        </p:blipFill>
        <p:spPr bwMode="auto">
          <a:xfrm>
            <a:off x="1113946" y="2249488"/>
            <a:ext cx="6916108" cy="43243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Так же в своей практике использую: </a:t>
            </a:r>
            <a:endParaRPr lang="ru-RU" dirty="0"/>
          </a:p>
        </p:txBody>
      </p:sp>
      <p:graphicFrame>
        <p:nvGraphicFramePr>
          <p:cNvPr id="4" name="Содержимое 3"/>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Анатолий\Desktop\Новая папка\102MSDCF\DSC01475.JPG"/>
          <p:cNvPicPr>
            <a:picLocks noGrp="1" noChangeAspect="1" noChangeArrowheads="1"/>
          </p:cNvPicPr>
          <p:nvPr>
            <p:ph idx="1"/>
          </p:nvPr>
        </p:nvPicPr>
        <p:blipFill>
          <a:blip r:embed="rId2" cstate="print"/>
          <a:srcRect/>
          <a:stretch>
            <a:fillRect/>
          </a:stretch>
        </p:blipFill>
        <p:spPr bwMode="auto">
          <a:xfrm>
            <a:off x="395536" y="764704"/>
            <a:ext cx="8352927" cy="580913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Выкладывание букв из зерен риса</a:t>
            </a:r>
            <a:endParaRPr lang="ru-RU" sz="3600" b="1" dirty="0"/>
          </a:p>
        </p:txBody>
      </p:sp>
      <p:pic>
        <p:nvPicPr>
          <p:cNvPr id="2050" name="Picture 2" descr="C:\Users\Анатолий\Searches\Documents\102MSDCF\DSC01372.JPG"/>
          <p:cNvPicPr>
            <a:picLocks noGrp="1" noChangeAspect="1" noChangeArrowheads="1"/>
          </p:cNvPicPr>
          <p:nvPr>
            <p:ph idx="1"/>
          </p:nvPr>
        </p:nvPicPr>
        <p:blipFill>
          <a:blip r:embed="rId2" cstate="print"/>
          <a:stretch>
            <a:fillRect/>
          </a:stretch>
        </p:blipFill>
        <p:spPr bwMode="auto">
          <a:xfrm>
            <a:off x="827584" y="2249488"/>
            <a:ext cx="7488832" cy="43243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1080120"/>
          </a:xfrm>
        </p:spPr>
        <p:txBody>
          <a:bodyPr>
            <a:normAutofit/>
          </a:bodyPr>
          <a:lstStyle/>
          <a:p>
            <a:pPr algn="ctr"/>
            <a:r>
              <a:rPr lang="ru-RU" sz="3600" b="1" dirty="0" smtClean="0"/>
              <a:t>Массаж рук «мячик-ежик» </a:t>
            </a:r>
            <a:endParaRPr lang="ru-RU" sz="3600" b="1" dirty="0"/>
          </a:p>
        </p:txBody>
      </p:sp>
      <p:pic>
        <p:nvPicPr>
          <p:cNvPr id="3074" name="Picture 2" descr="C:\Users\Анатолий\Searches\Documents\102MSDCF\DSC01392.JPG"/>
          <p:cNvPicPr>
            <a:picLocks noGrp="1" noChangeAspect="1" noChangeArrowheads="1"/>
          </p:cNvPicPr>
          <p:nvPr>
            <p:ph idx="1"/>
          </p:nvPr>
        </p:nvPicPr>
        <p:blipFill>
          <a:blip r:embed="rId2" cstate="print"/>
          <a:srcRect/>
          <a:stretch>
            <a:fillRect/>
          </a:stretch>
        </p:blipFill>
        <p:spPr bwMode="auto">
          <a:xfrm>
            <a:off x="539552" y="2060848"/>
            <a:ext cx="8136904" cy="439248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217443"/>
          </a:xfrm>
        </p:spPr>
        <p:txBody>
          <a:bodyPr>
            <a:normAutofit/>
          </a:bodyPr>
          <a:lstStyle/>
          <a:p>
            <a:pPr algn="ctr">
              <a:buNone/>
            </a:pPr>
            <a:endParaRPr lang="ru-RU" sz="6000" dirty="0" smtClean="0"/>
          </a:p>
          <a:p>
            <a:pPr algn="ctr">
              <a:buNone/>
            </a:pPr>
            <a:r>
              <a:rPr lang="ru-RU" sz="6000" dirty="0" smtClean="0"/>
              <a:t>Благодарю </a:t>
            </a:r>
          </a:p>
          <a:p>
            <a:pPr algn="ctr">
              <a:buNone/>
            </a:pPr>
            <a:r>
              <a:rPr lang="ru-RU" sz="6000" dirty="0" smtClean="0"/>
              <a:t>за </a:t>
            </a:r>
          </a:p>
          <a:p>
            <a:pPr algn="ctr">
              <a:buNone/>
            </a:pPr>
            <a:r>
              <a:rPr lang="ru-RU" sz="6000" smtClean="0"/>
              <a:t>внимание! </a:t>
            </a:r>
            <a:endParaRPr lang="ru-RU" sz="6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224136"/>
          </a:xfrm>
        </p:spPr>
        <p:txBody>
          <a:bodyPr>
            <a:noAutofit/>
          </a:bodyPr>
          <a:lstStyle/>
          <a:p>
            <a:pPr algn="ctr"/>
            <a:r>
              <a:rPr lang="ru-RU" sz="2800" b="1" dirty="0" smtClean="0"/>
              <a:t>«Истоки способностей и дарования детей находятся на кончиках пальцев».В. А. Сухомлинский.</a:t>
            </a:r>
            <a:endParaRPr lang="ru-RU" sz="2800" b="1" dirty="0"/>
          </a:p>
        </p:txBody>
      </p:sp>
      <p:pic>
        <p:nvPicPr>
          <p:cNvPr id="4" name="Содержимое 3" descr="http://xn----8sbhee6acfvbl4aa.xn--p1ai/images/stories/igry/palchiki.jpg"/>
          <p:cNvPicPr>
            <a:picLocks noGrp="1"/>
          </p:cNvPicPr>
          <p:nvPr>
            <p:ph idx="1"/>
          </p:nvPr>
        </p:nvPicPr>
        <p:blipFill>
          <a:blip r:embed="rId2" cstate="print"/>
          <a:srcRect/>
          <a:stretch>
            <a:fillRect/>
          </a:stretch>
        </p:blipFill>
        <p:spPr bwMode="auto">
          <a:xfrm>
            <a:off x="1907704" y="2204864"/>
            <a:ext cx="5040560"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84784"/>
            <a:ext cx="8229600" cy="5089752"/>
          </a:xfrm>
        </p:spPr>
        <p:txBody>
          <a:bodyPr/>
          <a:lstStyle/>
          <a:p>
            <a:r>
              <a:rPr lang="ru-RU" dirty="0" smtClean="0"/>
              <a:t>В.А. Сухомлинский справедливо утверждал, что «ум ребенка находится на кончиках его пальцев». Формирование словесной речи ребенка начинается, когда движения пальцев рук достигают достаточной точности. Развитие пальцевой моторики как бы подготавливает почву для последующего формирования устной и письменной речи.</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dirty="0" smtClean="0"/>
              <a:t>Что же такое мелкая моторика и почему она так важна?</a:t>
            </a:r>
            <a:endParaRPr lang="ru-RU" sz="3600" dirty="0"/>
          </a:p>
        </p:txBody>
      </p:sp>
      <p:sp>
        <p:nvSpPr>
          <p:cNvPr id="3" name="Содержимое 2"/>
          <p:cNvSpPr>
            <a:spLocks noGrp="1"/>
          </p:cNvSpPr>
          <p:nvPr>
            <p:ph idx="1"/>
          </p:nvPr>
        </p:nvSpPr>
        <p:spPr>
          <a:xfrm>
            <a:off x="457200" y="2249424"/>
            <a:ext cx="8229600" cy="4203912"/>
          </a:xfrm>
        </p:spPr>
        <p:txBody>
          <a:bodyPr>
            <a:noAutofit/>
          </a:bodyPr>
          <a:lstStyle/>
          <a:p>
            <a:r>
              <a:rPr lang="ru-RU" sz="2200" b="1" dirty="0" smtClean="0"/>
              <a:t> Моторика </a:t>
            </a:r>
            <a:r>
              <a:rPr lang="ru-RU" sz="2200" dirty="0" smtClean="0"/>
              <a:t>- сфера двигательных функций организма и связанных с ними физиологических и психологических явлений. Различают мелкую моторику (движение руки и пальцев) и крупную моторику (перемещение тела, ходьба). </a:t>
            </a:r>
          </a:p>
          <a:p>
            <a:r>
              <a:rPr lang="ru-RU" sz="2200" dirty="0" smtClean="0"/>
              <a:t>      Мелкая моторика развивается естественным образом,  начиная с младенческого возраста на базе общей моторики. Сначала ребёнок учиться хватать предмет, после появляются навыки перекладывания из руки в руку, так называемый «пинцетный захват» и т. д.. В дошкольном и раннем школьном возрасте моторные навыки становятся более разнообразными и сложными. </a:t>
            </a:r>
            <a:endParaRPr lang="ru-RU" sz="2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4704"/>
            <a:ext cx="9144000" cy="1584176"/>
          </a:xfrm>
        </p:spPr>
        <p:txBody>
          <a:bodyPr>
            <a:noAutofit/>
          </a:bodyPr>
          <a:lstStyle/>
          <a:p>
            <a:pPr algn="ctr"/>
            <a:r>
              <a:rPr lang="ru-RU" sz="3200" b="1" dirty="0" smtClean="0"/>
              <a:t>Исследования отечественных физиологов подтверждают связь развития рук с развитием мозга. </a:t>
            </a:r>
            <a:endParaRPr lang="ru-RU" sz="3200" b="1" dirty="0"/>
          </a:p>
        </p:txBody>
      </p:sp>
      <p:sp>
        <p:nvSpPr>
          <p:cNvPr id="3" name="Содержимое 2"/>
          <p:cNvSpPr>
            <a:spLocks noGrp="1"/>
          </p:cNvSpPr>
          <p:nvPr>
            <p:ph idx="1"/>
          </p:nvPr>
        </p:nvSpPr>
        <p:spPr>
          <a:xfrm>
            <a:off x="457200" y="2348880"/>
            <a:ext cx="8229600" cy="4225656"/>
          </a:xfrm>
        </p:spPr>
        <p:txBody>
          <a:bodyPr>
            <a:normAutofit fontScale="85000" lnSpcReduction="10000"/>
          </a:bodyPr>
          <a:lstStyle/>
          <a:p>
            <a:r>
              <a:rPr lang="ru-RU" dirty="0" smtClean="0"/>
              <a:t>    </a:t>
            </a:r>
            <a:r>
              <a:rPr lang="ru-RU" sz="3600" dirty="0" smtClean="0"/>
              <a:t>Учёные Т.Н.Андриевская, </a:t>
            </a:r>
            <a:r>
              <a:rPr lang="ru-RU" sz="3600" dirty="0" err="1" smtClean="0"/>
              <a:t>Л.Вантаково-Фомина</a:t>
            </a:r>
            <a:r>
              <a:rPr lang="ru-RU" sz="3600" dirty="0" smtClean="0"/>
              <a:t>, </a:t>
            </a:r>
            <a:r>
              <a:rPr lang="ru-RU" sz="3600" dirty="0" err="1" smtClean="0"/>
              <a:t>Г.В.Беззубцева</a:t>
            </a:r>
            <a:r>
              <a:rPr lang="ru-RU" sz="3600" dirty="0" smtClean="0"/>
              <a:t>, М.М.Кольцова, Т.А.Ткаченко и другие  доказали, что систематичная целенаправленная работа по развитию мелкой моторики помогает преодолеть различные недостатки и отклонения в психофизической сфере ребёнка.      Развитие движений пальцев рук тесно связаны с речевой функцией. </a:t>
            </a:r>
            <a:endParaRPr lang="ru-RU"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457200" y="719455"/>
            <a:ext cx="8229600" cy="5733881"/>
          </a:xfrm>
        </p:spPr>
        <p:txBody>
          <a:bodyPr>
            <a:normAutofit fontScale="55000" lnSpcReduction="20000"/>
          </a:bodyPr>
          <a:lstStyle/>
          <a:p>
            <a:r>
              <a:rPr lang="ru-RU" sz="4400" dirty="0" smtClean="0"/>
              <a:t>Влияние мануальных (ручных) действий на развитие мозга человека было известно еще во II веке до нашей эры в Китае. Специалисты утверждали, что игры с участием рук и пальцев  помогают найти гармонию в тандеме тело – разум, поддерживают мозговые системы в превосходном состоянии. </a:t>
            </a:r>
          </a:p>
          <a:p>
            <a:r>
              <a:rPr lang="ru-RU" sz="4400" dirty="0" smtClean="0"/>
              <a:t>Японский врач </a:t>
            </a:r>
            <a:r>
              <a:rPr lang="ru-RU" sz="4400" dirty="0" err="1" smtClean="0"/>
              <a:t>Намикоси</a:t>
            </a:r>
            <a:r>
              <a:rPr lang="ru-RU" sz="4400" dirty="0" smtClean="0"/>
              <a:t> </a:t>
            </a:r>
            <a:r>
              <a:rPr lang="ru-RU" sz="4400" dirty="0" err="1" smtClean="0"/>
              <a:t>Токудзиро</a:t>
            </a:r>
            <a:r>
              <a:rPr lang="ru-RU" sz="4400" dirty="0" smtClean="0"/>
              <a:t> создал оздоравливающую методику воздействия на руки. На кистях рук расположено множество аккапунктурных точек, массируя которые можно воздействовать на внутренние органы, рефлекторно с ними </a:t>
            </a:r>
            <a:r>
              <a:rPr lang="ru-RU" sz="4400" dirty="0" smtClean="0"/>
              <a:t>связанные:</a:t>
            </a:r>
            <a:r>
              <a:rPr lang="ru-RU" sz="4400" dirty="0" smtClean="0"/>
              <a:t> т</a:t>
            </a:r>
            <a:r>
              <a:rPr lang="ru-RU" sz="4400" dirty="0" smtClean="0"/>
              <a:t>ак</a:t>
            </a:r>
            <a:r>
              <a:rPr lang="ru-RU" sz="4400" dirty="0" smtClean="0"/>
              <a:t>, например, массаж большого пальца повышает функциональную активность головного мозга; указательного – положительно воздействует на состояние желудка, среднего – на кишечник, безымянного – на печень и почки, мизинца – на сердце.</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1152128"/>
          </a:xfrm>
        </p:spPr>
        <p:txBody>
          <a:bodyPr>
            <a:noAutofit/>
          </a:bodyPr>
          <a:lstStyle/>
          <a:p>
            <a:pPr algn="ctr"/>
            <a:r>
              <a:rPr lang="ru-RU" sz="2400" b="1" dirty="0" smtClean="0"/>
              <a:t>Чтобы работа по развитию ручной моторики была эффективной, целенаправленной, необходимо соблюдать ряд требований:</a:t>
            </a:r>
            <a:endParaRPr lang="ru-RU" sz="2400" dirty="0"/>
          </a:p>
        </p:txBody>
      </p:sp>
      <p:sp>
        <p:nvSpPr>
          <p:cNvPr id="3" name="Содержимое 2"/>
          <p:cNvSpPr>
            <a:spLocks noGrp="1"/>
          </p:cNvSpPr>
          <p:nvPr>
            <p:ph idx="1"/>
          </p:nvPr>
        </p:nvSpPr>
        <p:spPr>
          <a:xfrm>
            <a:off x="457200" y="2132856"/>
            <a:ext cx="8229600" cy="4441680"/>
          </a:xfrm>
        </p:spPr>
        <p:txBody>
          <a:bodyPr>
            <a:normAutofit fontScale="32500" lnSpcReduction="20000"/>
          </a:bodyPr>
          <a:lstStyle/>
          <a:p>
            <a:pPr lvl="0"/>
            <a:r>
              <a:rPr lang="ru-RU" sz="7200" b="1" dirty="0" smtClean="0"/>
              <a:t>Систематичность</a:t>
            </a:r>
            <a:r>
              <a:rPr lang="ru-RU" sz="7200" dirty="0" smtClean="0"/>
              <a:t> проведения игр и упражнений. Не следует ожидать немедленных результатов, так как автоматизация навыка развивается многократным его повторением. </a:t>
            </a:r>
          </a:p>
          <a:p>
            <a:pPr lvl="0"/>
            <a:r>
              <a:rPr lang="ru-RU" sz="7200" b="1" dirty="0" smtClean="0"/>
              <a:t>Последовательность </a:t>
            </a:r>
            <a:r>
              <a:rPr lang="ru-RU" sz="7200" dirty="0" smtClean="0"/>
              <a:t>– (от простого к сложному). Сначала на правой руке, затем на левой; при успешном выполнении – на правой и левой руке одновременно. </a:t>
            </a:r>
          </a:p>
          <a:p>
            <a:pPr lvl="0"/>
            <a:r>
              <a:rPr lang="ru-RU" sz="7200" b="1" dirty="0" smtClean="0"/>
              <a:t>Индивидуальный и дифференцируемый подход.</a:t>
            </a:r>
            <a:r>
              <a:rPr lang="ru-RU" sz="7200" dirty="0" smtClean="0"/>
              <a:t> Подборка игр и упражнений, их интенсивность, количественный и качественный состав варьируются в зависимости от индивидуальных и возрастных особенностей детей. </a:t>
            </a:r>
            <a:endParaRPr lang="ru-RU" sz="8000" dirty="0" smtClean="0"/>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t>Очень важной частью работы по развитию мелкой моторики являются   «Пальчиковые игры».</a:t>
            </a:r>
            <a:endParaRPr lang="ru-RU" sz="2400" dirty="0"/>
          </a:p>
        </p:txBody>
      </p:sp>
      <p:pic>
        <p:nvPicPr>
          <p:cNvPr id="4" name="Содержимое 3" descr="http://xn----8sbhee6acfvbl4aa.xn--p1ai/images/stories/igry/palchikovie-igry2.jpg"/>
          <p:cNvPicPr>
            <a:picLocks noGrp="1"/>
          </p:cNvPicPr>
          <p:nvPr>
            <p:ph idx="1"/>
          </p:nvPr>
        </p:nvPicPr>
        <p:blipFill>
          <a:blip r:embed="rId2" cstate="print"/>
          <a:srcRect/>
          <a:stretch>
            <a:fillRect/>
          </a:stretch>
        </p:blipFill>
        <p:spPr bwMode="auto">
          <a:xfrm>
            <a:off x="1259632" y="2564904"/>
            <a:ext cx="6408712"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57200" y="1052736"/>
            <a:ext cx="8229600" cy="5521800"/>
          </a:xfrm>
        </p:spPr>
        <p:txBody>
          <a:bodyPr>
            <a:normAutofit/>
          </a:bodyPr>
          <a:lstStyle/>
          <a:p>
            <a:r>
              <a:rPr lang="ru-RU" dirty="0" smtClean="0"/>
              <a:t>«Пальчиковые игры» - это инсценировка каких-либо рифмованных историй, сказок при помощи пальцев. В ходе «пальчиковых игр» дети, повторяя движения активизируют моторику рук. Тем самым вырабатывается ловкость, умение управлять своими движениями, концентрировать внимание на одном виде деятельности. Многие игры требуют участия обеих рук, что дает возможность детям ориентироваться в понятиях «вправо», «влево», «вверх», «вниз» и т.д.</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331</TotalTime>
  <Words>750</Words>
  <Application>Microsoft Office PowerPoint</Application>
  <PresentationFormat>Экран (4:3)</PresentationFormat>
  <Paragraphs>40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Городская</vt:lpstr>
      <vt:lpstr>                   «Развитие речи ребенка через пальчиковые игры и мелкую моторику».   </vt:lpstr>
      <vt:lpstr>«Истоки способностей и дарования детей находятся на кончиках пальцев».В. А. Сухомлинский.</vt:lpstr>
      <vt:lpstr>Слайд 3</vt:lpstr>
      <vt:lpstr>Что же такое мелкая моторика и почему она так важна?</vt:lpstr>
      <vt:lpstr>Исследования отечественных физиологов подтверждают связь развития рук с развитием мозга. </vt:lpstr>
      <vt:lpstr>Слайд 6</vt:lpstr>
      <vt:lpstr>Чтобы работа по развитию ручной моторики была эффективной, целенаправленной, необходимо соблюдать ряд требований:</vt:lpstr>
      <vt:lpstr>Очень важной частью работы по развитию мелкой моторики являются   «Пальчиковые игры».</vt:lpstr>
      <vt:lpstr>Слайд 9</vt:lpstr>
      <vt:lpstr>Слайд 10</vt:lpstr>
      <vt:lpstr>На сегодняшний день достаточно много практических пособий, включающих «пальчиковые игры». Для удобства я составила папки, альбомы «пальчиковых игр», куда вошел практический материал различных авторов. </vt:lpstr>
      <vt:lpstr>Пальчиковые игры разных народов</vt:lpstr>
      <vt:lpstr>Пальчиковая игра «Аленка»</vt:lpstr>
      <vt:lpstr>Так же в своей практике использую: </vt:lpstr>
      <vt:lpstr>Слайд 15</vt:lpstr>
      <vt:lpstr>Выкладывание букв из зерен риса</vt:lpstr>
      <vt:lpstr>Массаж рук «мячик-ежик» </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Анатолий</dc:creator>
  <cp:lastModifiedBy>Анатолий</cp:lastModifiedBy>
  <cp:revision>61</cp:revision>
  <dcterms:created xsi:type="dcterms:W3CDTF">2013-11-29T11:14:00Z</dcterms:created>
  <dcterms:modified xsi:type="dcterms:W3CDTF">2015-02-04T11:58:40Z</dcterms:modified>
</cp:coreProperties>
</file>