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81" r:id="rId19"/>
    <p:sldId id="274" r:id="rId20"/>
    <p:sldId id="275" r:id="rId21"/>
    <p:sldId id="282" r:id="rId22"/>
    <p:sldId id="276" r:id="rId23"/>
    <p:sldId id="277" r:id="rId24"/>
    <p:sldId id="278" r:id="rId25"/>
    <p:sldId id="279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4C871-0B11-4096-800C-65AFF860EEA9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3CC37-7644-4048-AD95-B64FDD423B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3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3CC37-7644-4048-AD95-B64FDD423BA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160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BC481B-B755-4BD8-B8E4-FA9C02D52945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F75C1-E5F8-478F-86A2-3881F4A1886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slide" Target="slide14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7858180" cy="6215106"/>
          </a:xfrm>
        </p:spPr>
        <p:txBody>
          <a:bodyPr>
            <a:normAutofit/>
          </a:bodyPr>
          <a:lstStyle/>
          <a:p>
            <a:pPr algn="ctr"/>
            <a:r>
              <a:rPr lang="ru-RU" cap="all" dirty="0" smtClean="0"/>
              <a:t> </a:t>
            </a:r>
          </a:p>
          <a:p>
            <a:pPr algn="ctr"/>
            <a:endParaRPr lang="ru-RU" b="1" cap="all" dirty="0" smtClean="0"/>
          </a:p>
          <a:p>
            <a:pPr algn="ctr"/>
            <a:r>
              <a:rPr lang="ru-RU" sz="3000" b="1" dirty="0" smtClean="0"/>
              <a:t>Проектирование и обработка реляционных баз данных в среде СУБД </a:t>
            </a:r>
            <a:r>
              <a:rPr lang="en-US" sz="3000" b="1" dirty="0" smtClean="0"/>
              <a:t>MS Access</a:t>
            </a:r>
            <a:endParaRPr lang="ru-RU" sz="3000" dirty="0" smtClean="0"/>
          </a:p>
          <a:p>
            <a:pPr algn="r"/>
            <a:endParaRPr lang="ru-RU" dirty="0" smtClean="0"/>
          </a:p>
          <a:p>
            <a:pPr algn="r"/>
            <a:r>
              <a:rPr lang="ru-RU" sz="1600" dirty="0" smtClean="0"/>
              <a:t>Старковой </a:t>
            </a:r>
            <a:r>
              <a:rPr lang="ru-RU" sz="1600" dirty="0" smtClean="0"/>
              <a:t>Е.Е.</a:t>
            </a:r>
          </a:p>
          <a:p>
            <a:pPr algn="r"/>
            <a:r>
              <a:rPr lang="ru-RU" sz="1600" dirty="0" smtClean="0"/>
              <a:t> </a:t>
            </a:r>
          </a:p>
          <a:p>
            <a:pPr algn="r"/>
            <a:endParaRPr lang="ru-RU" sz="16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Методология концептуального проектирования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Анализ сущностей с дальнейшей детализацией</a:t>
            </a:r>
            <a:r>
              <a:rPr lang="ru-RU" sz="2000" dirty="0" smtClean="0"/>
              <a:t>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Две стадии</a:t>
            </a:r>
            <a:r>
              <a:rPr lang="ru-RU" sz="2000" dirty="0" smtClean="0"/>
              <a:t>:</a:t>
            </a:r>
          </a:p>
          <a:p>
            <a:pPr marL="514350" indent="-514350">
              <a:buNone/>
            </a:pPr>
            <a:r>
              <a:rPr lang="ru-RU" sz="2000" dirty="0" smtClean="0"/>
              <a:t>       Моделирование представлений ;</a:t>
            </a:r>
          </a:p>
          <a:p>
            <a:pPr marL="514350" indent="-514350">
              <a:buNone/>
            </a:pPr>
            <a:r>
              <a:rPr lang="ru-RU" sz="2000" dirty="0" smtClean="0"/>
              <a:t>       объединение представлений.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Результат</a:t>
            </a:r>
            <a:r>
              <a:rPr lang="ru-RU" sz="2000" dirty="0" smtClean="0"/>
              <a:t>: глобальная информационная структура , которая является интеграцией обобщенного, прикладного, информационного представлений.</a:t>
            </a:r>
          </a:p>
          <a:p>
            <a:pPr marL="514350" indent="-514350">
              <a:buNone/>
            </a:pPr>
            <a:r>
              <a:rPr lang="ru-RU" sz="2000" dirty="0" smtClean="0"/>
              <a:t>2. </a:t>
            </a:r>
            <a:r>
              <a:rPr lang="ru-RU" sz="2000" dirty="0" smtClean="0">
                <a:solidFill>
                  <a:srgbClr val="FF0000"/>
                </a:solidFill>
              </a:rPr>
              <a:t>Синтез атрибутов с дальнейшей интеграцией</a:t>
            </a:r>
            <a:r>
              <a:rPr lang="ru-RU" sz="2000" dirty="0" smtClean="0"/>
              <a:t>.</a:t>
            </a:r>
          </a:p>
          <a:p>
            <a:pPr marL="514350" indent="-514350">
              <a:buNone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Три стадии</a:t>
            </a:r>
            <a:r>
              <a:rPr lang="ru-RU" sz="2000" dirty="0" smtClean="0"/>
              <a:t>:</a:t>
            </a:r>
          </a:p>
          <a:p>
            <a:pPr marL="514350" indent="-514350">
              <a:buNone/>
            </a:pPr>
            <a:r>
              <a:rPr lang="ru-RU" sz="2000" dirty="0" smtClean="0"/>
              <a:t>Композиция сущностей, формулирование связей и графическое представление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Результат</a:t>
            </a:r>
            <a:r>
              <a:rPr lang="ru-RU" sz="2000" dirty="0" smtClean="0"/>
              <a:t>:  полный список элементов данных, используемый в различных задачах организации.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85728"/>
            <a:ext cx="7772400" cy="6357982"/>
          </a:xfrm>
        </p:spPr>
        <p:txBody>
          <a:bodyPr/>
          <a:lstStyle/>
          <a:p>
            <a:pPr algn="ctr"/>
            <a:r>
              <a:rPr lang="ru-RU" sz="2400" dirty="0" smtClean="0">
                <a:latin typeface="Trebuchet MS" pitchFamily="34" charset="0"/>
              </a:rPr>
              <a:t>На этапе  </a:t>
            </a:r>
            <a:r>
              <a:rPr lang="ru-RU" sz="2400" b="1" u="sng" dirty="0" smtClean="0">
                <a:solidFill>
                  <a:srgbClr val="FFFF00"/>
                </a:solidFill>
                <a:latin typeface="Trebuchet MS" pitchFamily="34" charset="0"/>
              </a:rPr>
              <a:t>логического проектирования</a:t>
            </a:r>
            <a:r>
              <a:rPr lang="ru-RU" sz="24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ru-RU" sz="2400" dirty="0" smtClean="0">
                <a:latin typeface="Trebuchet MS" pitchFamily="34" charset="0"/>
              </a:rPr>
              <a:t>производится анализ требований  к производительности базы данных и строится </a:t>
            </a:r>
            <a:r>
              <a:rPr lang="ru-RU" sz="2400" b="1" i="1" dirty="0" smtClean="0">
                <a:solidFill>
                  <a:srgbClr val="FFFF00"/>
                </a:solidFill>
                <a:latin typeface="Trebuchet MS" pitchFamily="34" charset="0"/>
              </a:rPr>
              <a:t>логическая модель</a:t>
            </a:r>
            <a:r>
              <a:rPr lang="ru-RU" sz="2400" dirty="0" smtClean="0">
                <a:latin typeface="Trebuchet MS" pitchFamily="34" charset="0"/>
              </a:rPr>
              <a:t>, которая является </a:t>
            </a:r>
            <a:r>
              <a:rPr lang="ru-RU" sz="2400" b="1" i="1" dirty="0" smtClean="0">
                <a:latin typeface="Trebuchet MS" pitchFamily="34" charset="0"/>
              </a:rPr>
              <a:t>прототипом</a:t>
            </a:r>
            <a:r>
              <a:rPr lang="ru-RU" sz="2400" dirty="0" smtClean="0">
                <a:latin typeface="Trebuchet MS" pitchFamily="34" charset="0"/>
              </a:rPr>
              <a:t> базы данных.</a:t>
            </a:r>
          </a:p>
          <a:p>
            <a:endParaRPr lang="ru-RU" sz="2400" dirty="0" smtClean="0">
              <a:latin typeface="Trebuchet MS" pitchFamily="34" charset="0"/>
            </a:endParaRPr>
          </a:p>
          <a:p>
            <a:r>
              <a:rPr lang="ru-RU" sz="2000" dirty="0" smtClean="0">
                <a:latin typeface="Trebuchet MS" pitchFamily="34" charset="0"/>
              </a:rPr>
              <a:t>Содержание процесса логического проектирования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  <a:latin typeface="Trebuchet MS" pitchFamily="34" charset="0"/>
              </a:rPr>
              <a:t>Исходные данные</a:t>
            </a:r>
            <a:r>
              <a:rPr lang="ru-RU" sz="2000" dirty="0" smtClean="0">
                <a:latin typeface="Trebuchet MS" pitchFamily="34" charset="0"/>
              </a:rPr>
              <a:t>:</a:t>
            </a:r>
          </a:p>
          <a:p>
            <a:pPr marL="457200" indent="-457200"/>
            <a:r>
              <a:rPr lang="ru-RU" sz="2000" dirty="0" smtClean="0">
                <a:latin typeface="Trebuchet MS" pitchFamily="34" charset="0"/>
              </a:rPr>
              <a:t>    СУБД – независимая схема, количественная оценка эксплуатационных характеристик, количественная оценка объема и частоты выполнения приложений, характеристики СУБД и вычислительные средства.</a:t>
            </a:r>
          </a:p>
          <a:p>
            <a:pPr marL="457200" indent="-457200"/>
            <a:r>
              <a:rPr lang="ru-RU" sz="2000" dirty="0" smtClean="0">
                <a:latin typeface="Trebuchet MS" pitchFamily="34" charset="0"/>
              </a:rPr>
              <a:t>2. </a:t>
            </a:r>
            <a:r>
              <a:rPr lang="ru-RU" sz="2000" dirty="0" smtClean="0">
                <a:solidFill>
                  <a:srgbClr val="FFFF00"/>
                </a:solidFill>
                <a:latin typeface="Trebuchet MS" pitchFamily="34" charset="0"/>
              </a:rPr>
              <a:t>Результаты</a:t>
            </a:r>
            <a:r>
              <a:rPr lang="ru-RU" sz="2000" dirty="0" smtClean="0">
                <a:latin typeface="Trebuchet MS" pitchFamily="34" charset="0"/>
              </a:rPr>
              <a:t>:</a:t>
            </a:r>
          </a:p>
          <a:p>
            <a:pPr marL="457200" indent="-457200"/>
            <a:r>
              <a:rPr lang="ru-RU" sz="2000" dirty="0" smtClean="0">
                <a:latin typeface="Trebuchet MS" pitchFamily="34" charset="0"/>
              </a:rPr>
              <a:t> СУБД – ориентированная схема, спецификация для физического проектирования, руководство для группы сопровождения базы данных.</a:t>
            </a:r>
          </a:p>
          <a:p>
            <a:pPr marL="457200" indent="-457200"/>
            <a:r>
              <a:rPr lang="ru-RU" sz="2400" dirty="0" smtClean="0">
                <a:latin typeface="Trebuchet MS" pitchFamily="34" charset="0"/>
              </a:rPr>
              <a:t> </a:t>
            </a:r>
          </a:p>
          <a:p>
            <a:pPr marL="457200" indent="-4572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rebuchet MS" pitchFamily="34" charset="0"/>
              </a:rPr>
              <a:t>На этапе </a:t>
            </a:r>
            <a:r>
              <a:rPr lang="ru-RU" sz="3200" b="1" dirty="0" smtClean="0">
                <a:solidFill>
                  <a:srgbClr val="FF0000"/>
                </a:solidFill>
                <a:latin typeface="Trebuchet MS" pitchFamily="34" charset="0"/>
              </a:rPr>
              <a:t>физического проектирования</a:t>
            </a:r>
            <a:r>
              <a:rPr lang="ru-RU" sz="3200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rebuchet MS" pitchFamily="34" charset="0"/>
              </a:rPr>
              <a:t>выбирается </a:t>
            </a:r>
            <a:r>
              <a:rPr lang="ru-RU" sz="3200" b="1" i="1" dirty="0" smtClean="0">
                <a:solidFill>
                  <a:schemeClr val="tx1"/>
                </a:solidFill>
                <a:latin typeface="Trebuchet MS" pitchFamily="34" charset="0"/>
              </a:rPr>
              <a:t>СУБД</a:t>
            </a:r>
            <a:r>
              <a:rPr lang="ru-RU" sz="3200" dirty="0" smtClean="0">
                <a:solidFill>
                  <a:schemeClr val="tx1"/>
                </a:solidFill>
                <a:latin typeface="Trebuchet MS" pitchFamily="34" charset="0"/>
              </a:rPr>
              <a:t>, удовлетворяющая требованиям проекта. Логическая схема преобразуется в объекты БД</a:t>
            </a:r>
            <a:r>
              <a:rPr lang="ru-RU" sz="3200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43372" y="2571743"/>
            <a:ext cx="4543428" cy="3783181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dirty="0" smtClean="0"/>
              <a:t>1. Принимаются</a:t>
            </a:r>
            <a:r>
              <a:rPr lang="ru-RU" dirty="0" smtClean="0"/>
              <a:t> </a:t>
            </a:r>
            <a:r>
              <a:rPr lang="ru-RU" sz="2000" dirty="0" smtClean="0"/>
              <a:t>основные решения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о формате хранимых данных;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избыточность, сжатие хранимых данных;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проектирование методов доступа.</a:t>
            </a:r>
          </a:p>
          <a:p>
            <a:pPr marL="457200" indent="-457200">
              <a:buNone/>
            </a:pPr>
            <a:r>
              <a:rPr lang="ru-RU" sz="2000" dirty="0" smtClean="0"/>
              <a:t>2. Учет ограничений и проектирование программ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вопросы целостности и безопасности данных.</a:t>
            </a:r>
          </a:p>
          <a:p>
            <a:pPr marL="457200" indent="-457200">
              <a:buNone/>
            </a:pPr>
            <a:endParaRPr lang="ru-RU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34" y="3214686"/>
          <a:ext cx="3276600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Точечный рисунок" r:id="rId3" imgW="1314286" imgH="1247619" progId="PBrush">
                  <p:embed/>
                </p:oleObj>
              </mc:Choice>
              <mc:Fallback>
                <p:oleObj name="Точечный рисунок" r:id="rId3" imgW="1314286" imgH="1247619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214686"/>
                        <a:ext cx="3276600" cy="296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Выноска с четырьмя стрелками 5">
            <a:hlinkClick r:id="rId5" action="ppaction://hlinksldjump"/>
          </p:cNvPr>
          <p:cNvSpPr/>
          <p:nvPr/>
        </p:nvSpPr>
        <p:spPr>
          <a:xfrm>
            <a:off x="8215338" y="5857892"/>
            <a:ext cx="642942" cy="57150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58196" cy="141848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Trebuchet MS" pitchFamily="34" charset="0"/>
              </a:rPr>
              <a:t>.</a:t>
            </a:r>
            <a:br>
              <a:rPr lang="ru-RU" sz="5400" dirty="0" smtClean="0">
                <a:latin typeface="Trebuchet MS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571743"/>
            <a:ext cx="4038600" cy="37831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Задачи СУБД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хранение информации в структурированном виде;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обновление информации;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поиск нужной информации;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выдача информации пользователю в удобном для него виде;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устранение избыточности данных.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857232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rebuchet MS" pitchFamily="34" charset="0"/>
              </a:rPr>
              <a:t>Система управления базами данных (СУБД) </a:t>
            </a:r>
            <a:r>
              <a:rPr lang="ru-RU" b="1" dirty="0" smtClean="0">
                <a:latin typeface="Trebuchet MS" pitchFamily="34" charset="0"/>
              </a:rPr>
              <a:t>- </a:t>
            </a:r>
            <a:r>
              <a:rPr lang="ru-RU" sz="2000" dirty="0" smtClean="0">
                <a:latin typeface="Trebuchet MS" pitchFamily="34" charset="0"/>
              </a:rPr>
              <a:t>это программа, предназначенная для создания базы данных и организации хранения, обработки и поиска информации.</a:t>
            </a:r>
            <a:r>
              <a:rPr lang="ru-RU" sz="2000" b="1" dirty="0" smtClean="0">
                <a:latin typeface="Trebuchet MS" pitchFamily="34" charset="0"/>
              </a:rPr>
              <a:t> </a:t>
            </a:r>
            <a:br>
              <a:rPr lang="ru-RU" sz="2000" b="1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Наиболее используемая из существующих СУБД </a:t>
            </a:r>
            <a:r>
              <a:rPr lang="ru-RU" sz="2000" dirty="0" smtClean="0">
                <a:solidFill>
                  <a:srgbClr val="00B050"/>
                </a:solidFill>
                <a:latin typeface="Trebuchet MS" pitchFamily="34" charset="0"/>
              </a:rPr>
              <a:t>-  </a:t>
            </a: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</a:rPr>
              <a:t>MS Access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435771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114300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Объекты СУБД </a:t>
            </a:r>
            <a:r>
              <a:rPr sz="3200" smtClean="0">
                <a:solidFill>
                  <a:srgbClr val="FFFF00"/>
                </a:solidFill>
              </a:rPr>
              <a:t>MS Access</a:t>
            </a:r>
            <a:r>
              <a:rPr lang="ru-RU" sz="3200" dirty="0" smtClean="0">
                <a:solidFill>
                  <a:srgbClr val="FFFF00"/>
                </a:solidFill>
              </a:rPr>
              <a:t> для работы с базой данных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071678"/>
          <a:ext cx="8072494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143536"/>
              </a:tblGrid>
              <a:tr h="10798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таблица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структура для хранения данных.</a:t>
                      </a:r>
                    </a:p>
                    <a:p>
                      <a:r>
                        <a:rPr lang="ru-RU" dirty="0" smtClean="0"/>
                        <a:t>Элементы данных в</a:t>
                      </a:r>
                      <a:r>
                        <a:rPr lang="ru-RU" baseline="0" dirty="0" smtClean="0"/>
                        <a:t> таблице – это записи и поля</a:t>
                      </a:r>
                      <a:endParaRPr lang="ru-RU" dirty="0"/>
                    </a:p>
                  </a:txBody>
                  <a:tcPr/>
                </a:tc>
              </a:tr>
              <a:tr h="10450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форма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настраиваемые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диалоговые окна, сохраняемые в базе данных в виде объектов специального типа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4500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запрос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динамический набор данных, которые существуют только во время выполнения запроса</a:t>
                      </a:r>
                      <a:endParaRPr lang="ru-RU" dirty="0"/>
                    </a:p>
                  </a:txBody>
                  <a:tcPr/>
                </a:tc>
              </a:tr>
              <a:tr h="10450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отчет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Объект, предназначенный для анализа данных и вывода их в файл, текстовый документ или на экран по созданию образу отчета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8643966" y="2428868"/>
            <a:ext cx="50003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643966" y="3571876"/>
            <a:ext cx="50003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4" action="ppaction://hlinksldjump"/>
          </p:cNvPr>
          <p:cNvSpPr/>
          <p:nvPr/>
        </p:nvSpPr>
        <p:spPr>
          <a:xfrm>
            <a:off x="8643966" y="4572008"/>
            <a:ext cx="50003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rId5" action="ppaction://hlinksldjump"/>
          </p:cNvPr>
          <p:cNvSpPr/>
          <p:nvPr/>
        </p:nvSpPr>
        <p:spPr>
          <a:xfrm>
            <a:off x="8572528" y="5500702"/>
            <a:ext cx="57147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1214446"/>
          </a:xfrm>
        </p:spPr>
        <p:txBody>
          <a:bodyPr/>
          <a:lstStyle/>
          <a:p>
            <a:pPr algn="ctr"/>
            <a:r>
              <a:rPr lang="ru-RU" dirty="0" smtClean="0"/>
              <a:t>В </a:t>
            </a:r>
            <a:r>
              <a:rPr lang="en-US" dirty="0" smtClean="0"/>
              <a:t>MS Access</a:t>
            </a:r>
            <a:r>
              <a:rPr lang="ru-RU" dirty="0" smtClean="0"/>
              <a:t> для представления информации используются следующие типы данных</a:t>
            </a:r>
          </a:p>
          <a:p>
            <a:endParaRPr lang="ru-RU" dirty="0"/>
          </a:p>
        </p:txBody>
      </p:sp>
      <p:graphicFrame>
        <p:nvGraphicFramePr>
          <p:cNvPr id="5" name="Group 110"/>
          <p:cNvGraphicFramePr>
            <a:graphicFrameLocks noGrp="1"/>
          </p:cNvGraphicFramePr>
          <p:nvPr/>
        </p:nvGraphicFramePr>
        <p:xfrm>
          <a:off x="714348" y="1210341"/>
          <a:ext cx="7715304" cy="5572149"/>
        </p:xfrm>
        <a:graphic>
          <a:graphicData uri="http://schemas.openxmlformats.org/drawingml/2006/table">
            <a:tbl>
              <a:tblPr/>
              <a:tblGrid>
                <a:gridCol w="1937756"/>
                <a:gridCol w="3615060"/>
                <a:gridCol w="2162488"/>
              </a:tblGrid>
              <a:tr h="574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Тип  данных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Описание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Размер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6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Текстовый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Алфавитно-цифровые символы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0 – 255  символов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Поле МЕМО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Алфавитно-цифровые символы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0 – 64000  символов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6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Числовой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Числовые значения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1, 2, 4  или  8 байт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51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Дата/время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Дата и время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8 байт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51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Денежный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Денежные значения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8 байт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Счетчик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Автоматически увеличивающиеся номера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4 байта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6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Логический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Логические значения Да/Нет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 бит  ( 0 или  -1 )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Поле объекта ОЛЕ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Рисунки, диаграммы, звук и видео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До 1 Гбайт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51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Гиперссылка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Связь с ресурсом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Internet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0 –  6144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Мастер подстановок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Данные, подставляемые из другой таблицы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Обычно  4 байта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4" name="Выноска с четырьмя стрелками 3">
            <a:hlinkClick r:id="rId2" action="ppaction://hlinksldjump"/>
          </p:cNvPr>
          <p:cNvSpPr/>
          <p:nvPr/>
        </p:nvSpPr>
        <p:spPr>
          <a:xfrm>
            <a:off x="8572528" y="6286520"/>
            <a:ext cx="571472" cy="57148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задачи</a:t>
            </a:r>
          </a:p>
          <a:p>
            <a:pPr algn="ctr"/>
            <a:r>
              <a:rPr lang="ru-RU" sz="2800" dirty="0" smtClean="0"/>
              <a:t>Ввод, редактирование и просмотр информации, находящейся в таблицах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8715403" cy="428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8001024" y="6286520"/>
            <a:ext cx="857256" cy="57148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85728"/>
            <a:ext cx="7772400" cy="614366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Типы запросов</a:t>
            </a:r>
            <a:r>
              <a:rPr lang="ru-RU" sz="2400" dirty="0" smtClean="0">
                <a:solidFill>
                  <a:srgbClr val="FFFF00"/>
                </a:solidFill>
              </a:rPr>
              <a:t>:</a:t>
            </a:r>
          </a:p>
          <a:p>
            <a:endParaRPr lang="ru-RU" sz="24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397000"/>
          <a:ext cx="7786742" cy="4989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93371"/>
                <a:gridCol w="3893371"/>
              </a:tblGrid>
              <a:tr h="8149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Запрос на выборку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Выводит данные в соответствии с заданными критериями</a:t>
                      </a:r>
                      <a:endParaRPr lang="ru-RU" dirty="0"/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Запрос с параметром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Сопровождается выводом на экран диалогового окна</a:t>
                      </a:r>
                      <a:endParaRPr lang="ru-RU" dirty="0"/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Групповой запрос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 вычислений с использованием данных некоторой группы</a:t>
                      </a:r>
                      <a:r>
                        <a:rPr lang="ru-RU" baseline="0" dirty="0" smtClean="0"/>
                        <a:t> записей</a:t>
                      </a:r>
                      <a:endParaRPr lang="ru-RU" dirty="0"/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Перекрестный</a:t>
                      </a:r>
                      <a:r>
                        <a:rPr lang="ru-RU" sz="2000" baseline="0" dirty="0" smtClean="0"/>
                        <a:t> запрос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Выводит результат статистических</a:t>
                      </a:r>
                      <a:r>
                        <a:rPr lang="ru-RU" baseline="0" dirty="0" smtClean="0"/>
                        <a:t> расчетов</a:t>
                      </a:r>
                      <a:endParaRPr lang="ru-RU" dirty="0"/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Модифицирующие запросы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создание новых таблиц</a:t>
                      </a:r>
                      <a:endParaRPr lang="ru-RU" dirty="0"/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SQL - </a:t>
                      </a:r>
                      <a:r>
                        <a:rPr lang="ru-RU" sz="2000" dirty="0" smtClean="0"/>
                        <a:t>запрос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средства языка</a:t>
                      </a:r>
                      <a:r>
                        <a:rPr lang="ru-RU" baseline="0" dirty="0" smtClean="0"/>
                        <a:t> запросов </a:t>
                      </a:r>
                      <a:r>
                        <a:rPr lang="en-US" baseline="0" dirty="0" smtClean="0"/>
                        <a:t>SQL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000132"/>
          </a:xfrm>
        </p:spPr>
        <p:txBody>
          <a:bodyPr/>
          <a:lstStyle/>
          <a:p>
            <a:pPr algn="ctr"/>
            <a:r>
              <a:rPr lang="ru-RU" sz="4800" dirty="0" smtClean="0"/>
              <a:t>Запрос с параметром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214422"/>
            <a:ext cx="3901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Список работников в смену</a:t>
            </a:r>
            <a:endParaRPr lang="ru-RU" sz="2000" dirty="0"/>
          </a:p>
        </p:txBody>
      </p:sp>
      <p:pic>
        <p:nvPicPr>
          <p:cNvPr id="28674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2643206" cy="126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5830" y="1714488"/>
            <a:ext cx="2654188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7158" y="3143248"/>
            <a:ext cx="87868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SQL-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запрос: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SELECT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работники.ф_и_о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заказ.смена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FROM работники INNER JOIN заказ ON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работники.Код_работника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заказ.код_работника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WHERE (((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заказ.смена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"*" &amp; [введите смену] &amp; "*") AND ((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заказ.дата_заказа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)=[введите дату]));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Рисунок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429132"/>
            <a:ext cx="5934075" cy="2076450"/>
          </a:xfrm>
          <a:prstGeom prst="rect">
            <a:avLst/>
          </a:prstGeom>
          <a:noFill/>
        </p:spPr>
      </p:pic>
      <p:sp>
        <p:nvSpPr>
          <p:cNvPr id="9" name="Выноска с четырьмя стрелками 8">
            <a:hlinkClick r:id="rId5" action="ppaction://hlinksldjump"/>
          </p:cNvPr>
          <p:cNvSpPr/>
          <p:nvPr/>
        </p:nvSpPr>
        <p:spPr>
          <a:xfrm>
            <a:off x="8072462" y="5572140"/>
            <a:ext cx="857256" cy="57150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285728"/>
            <a:ext cx="3500462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Таблицы и запросы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1643050"/>
            <a:ext cx="3500462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Шаблон – образец отчета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2"/>
            <a:endCxn id="6" idx="0"/>
          </p:cNvCxnSpPr>
          <p:nvPr/>
        </p:nvCxnSpPr>
        <p:spPr>
          <a:xfrm rot="5400000">
            <a:off x="3964777" y="1357298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2"/>
          <a:srcRect b="46174"/>
          <a:stretch>
            <a:fillRect/>
          </a:stretch>
        </p:blipFill>
        <p:spPr bwMode="auto">
          <a:xfrm>
            <a:off x="928662" y="2857496"/>
            <a:ext cx="685804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 rot="5400000">
            <a:off x="4018356" y="2625323"/>
            <a:ext cx="428628" cy="3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00034" y="5286388"/>
            <a:ext cx="1571636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печать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5286388"/>
            <a:ext cx="1571636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экран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5286388"/>
            <a:ext cx="1571636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файл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071538" y="4714884"/>
            <a:ext cx="642942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  <a:endCxn id="15" idx="0"/>
          </p:cNvCxnSpPr>
          <p:nvPr/>
        </p:nvCxnSpPr>
        <p:spPr>
          <a:xfrm rot="5400000">
            <a:off x="4036215" y="4964917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6750859" y="4679165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410604" cy="62865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Цель </a:t>
            </a:r>
            <a:r>
              <a:rPr lang="ru-RU" dirty="0" smtClean="0"/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2400" dirty="0" smtClean="0"/>
              <a:t>раскрытие основных этапов проектирования реляционных базы данных и обработки ее в среде СУБД </a:t>
            </a:r>
            <a:r>
              <a:rPr lang="en-US" sz="2400" dirty="0" smtClean="0"/>
              <a:t>MS Access</a:t>
            </a:r>
            <a:r>
              <a:rPr lang="ru-RU" sz="2400" dirty="0" smtClean="0"/>
              <a:t>; 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dirty="0" smtClean="0"/>
              <a:t> рассмотрении  методики изучения баз данных в школьном курсе информатики и ИКТ.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Задачи: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dirty="0" smtClean="0"/>
              <a:t> изучение теоретических основ проектирования  реляционных баз данных;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dirty="0" smtClean="0"/>
              <a:t> рассмотрение основ обработки реляционных баз данных в среде СУБД </a:t>
            </a:r>
            <a:r>
              <a:rPr lang="en-US" sz="2400" dirty="0" smtClean="0"/>
              <a:t>MS Access</a:t>
            </a:r>
            <a:r>
              <a:rPr lang="ru-RU" sz="2400" dirty="0" smtClean="0"/>
              <a:t>;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dirty="0" smtClean="0"/>
              <a:t> анализ методики изучения  темы «Информационные системы и базы данных» в школьном курсе информатики;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400" dirty="0" smtClean="0"/>
              <a:t>разработка  урока на тему « Создание и заполнение базы данных».</a:t>
            </a:r>
          </a:p>
          <a:p>
            <a:pPr algn="l"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2250588"/>
          </a:xfrm>
        </p:spPr>
        <p:txBody>
          <a:bodyPr/>
          <a:lstStyle/>
          <a:p>
            <a:pPr algn="ctr"/>
            <a:r>
              <a:rPr lang="ru-RU" sz="2800" dirty="0" smtClean="0"/>
              <a:t>Глава 2. Методика изучения темы «Информационные системы и Базы данных» в школьном курсе Информатики и ИКТ.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531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2.1.Методические рекомендации по изложению теоретического материала</a:t>
            </a:r>
          </a:p>
          <a:p>
            <a:r>
              <a:rPr lang="ru-RU" sz="2800" dirty="0" smtClean="0"/>
              <a:t>2.2.Организация практической работы</a:t>
            </a:r>
          </a:p>
          <a:p>
            <a:r>
              <a:rPr lang="ru-RU" sz="2800" dirty="0" smtClean="0"/>
              <a:t>2.3.Сравнительный анализ содержания в различных учебных пособиях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pPr algn="ctr"/>
            <a:r>
              <a:rPr lang="ru-RU" sz="3600" dirty="0" smtClean="0"/>
              <a:t>Цели изучения темы информационные системы и базы данных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8215370" cy="3929090"/>
          </a:xfrm>
        </p:spPr>
        <p:txBody>
          <a:bodyPr/>
          <a:lstStyle/>
          <a:p>
            <a:r>
              <a:rPr lang="ru-RU" sz="2400" dirty="0" smtClean="0"/>
              <a:t>Дать ученикам представления о назначении информационных систем и баз данных.</a:t>
            </a:r>
          </a:p>
          <a:p>
            <a:r>
              <a:rPr lang="ru-RU" sz="2400" dirty="0" smtClean="0"/>
              <a:t> Познакомить детей с основами реляционных баз данных. Обучить их основным приемам работы с одной из реляционных СУБД. </a:t>
            </a:r>
          </a:p>
          <a:p>
            <a:r>
              <a:rPr lang="ru-RU" sz="2400" dirty="0" smtClean="0"/>
              <a:t>Обучить учеников организации поиска, сортировки, редактирования данных.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В углубленном варианте</a:t>
            </a:r>
            <a:r>
              <a:rPr lang="ru-RU" sz="2400" dirty="0" smtClean="0"/>
              <a:t>: дать детям представления о проблемах проектирования реляционных баз данных.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28604"/>
            <a:ext cx="7772400" cy="592935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Изучаемые вопросы</a:t>
            </a:r>
            <a:r>
              <a:rPr lang="ru-RU" dirty="0" smtClean="0"/>
              <a:t>: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Назначение информационных систем и баз данных;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Классификация БД;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Структура реляционной базы данных;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Элементы РБД: главный ключ, имя, значение и тип поля;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Назначение СУБД; режимы работы СУБД;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Поиск информации в базе данных;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Логические выражения в условиях поиска и удаления записей;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Сортировка; ключи сортировки;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/>
              <a:t>Элементы проектирования РБД; нормализация данных;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2005374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Методические рекомендации по изложению теоретического материала.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51435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Актуальность изучаемой темы.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Классификация БД.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Реляционные БД.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Введение основных понятий, связанных с записями и полями.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СУБД </a:t>
            </a:r>
            <a:r>
              <a:rPr lang="en-US" sz="2800" dirty="0" smtClean="0"/>
              <a:t>MS Access</a:t>
            </a:r>
            <a:r>
              <a:rPr lang="ru-RU" sz="2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Работа с готовой РБД.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При углубленном изучении : проектирование БД.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071570"/>
          </a:xfrm>
        </p:spPr>
        <p:txBody>
          <a:bodyPr/>
          <a:lstStyle/>
          <a:p>
            <a:pPr algn="ctr"/>
            <a:r>
              <a:rPr lang="ru-RU" sz="3600" dirty="0" smtClean="0"/>
              <a:t>Организация практической работы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7772400" cy="464347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1.Задачи</a:t>
            </a:r>
            <a:r>
              <a:rPr lang="ru-RU" b="1" dirty="0" smtClean="0">
                <a:solidFill>
                  <a:srgbClr val="FFFF00"/>
                </a:solidFill>
              </a:rPr>
              <a:t>:</a:t>
            </a:r>
            <a:r>
              <a:rPr lang="ru-RU" dirty="0" smtClean="0"/>
              <a:t> теоретические задания для закрепления основных понятий «главный ключ», «имя поля», «тип поля».</a:t>
            </a:r>
          </a:p>
          <a:p>
            <a:endParaRPr lang="ru-RU" i="1" u="sng" dirty="0" smtClean="0">
              <a:solidFill>
                <a:srgbClr val="FFFF00"/>
              </a:solidFill>
            </a:endParaRPr>
          </a:p>
          <a:p>
            <a:pPr algn="ctr"/>
            <a:r>
              <a:rPr lang="ru-RU" i="1" u="sng" dirty="0" smtClean="0">
                <a:solidFill>
                  <a:srgbClr val="FFFF00"/>
                </a:solidFill>
              </a:rPr>
              <a:t>Например</a:t>
            </a:r>
            <a:r>
              <a:rPr lang="ru-RU" i="1" u="sng" dirty="0" smtClean="0"/>
              <a:t>,</a:t>
            </a:r>
            <a:r>
              <a:rPr lang="ru-RU" dirty="0" smtClean="0"/>
              <a:t> дано имя таблицы и перечень полей, требуется указать главный ключ и определить типы всех полей.</a:t>
            </a:r>
          </a:p>
          <a:p>
            <a:pPr lvl="0"/>
            <a:r>
              <a:rPr lang="ru-RU" dirty="0" smtClean="0"/>
              <a:t>ПОГОДА (</a:t>
            </a:r>
            <a:r>
              <a:rPr lang="ru-RU" u="sng" dirty="0" smtClean="0"/>
              <a:t>ДЕНЬ</a:t>
            </a:r>
            <a:r>
              <a:rPr lang="ru-RU" dirty="0" smtClean="0"/>
              <a:t>, ОСАДКИ, ТЕМПЕРАТУРА, ДАВЛЕНИЕ, ВЛАЖНОСТЬ)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772400" cy="5715040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2.Упражнения</a:t>
            </a:r>
            <a:r>
              <a:rPr lang="ru-RU" sz="2400" i="1" dirty="0" smtClean="0">
                <a:solidFill>
                  <a:srgbClr val="FFFF00"/>
                </a:solidFill>
              </a:rPr>
              <a:t>:</a:t>
            </a:r>
            <a:r>
              <a:rPr lang="ru-RU" sz="2400" dirty="0" smtClean="0"/>
              <a:t> практические задания для работы в среде СУБД с целью отработки отдельных навыков. 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FF00"/>
                </a:solidFill>
              </a:rPr>
              <a:t>Например: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Создание базовых таблиц </a:t>
            </a:r>
          </a:p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</a:rPr>
              <a:t>Цель работы:</a:t>
            </a:r>
            <a:r>
              <a:rPr lang="ru-RU" sz="2400" b="1" dirty="0" smtClean="0"/>
              <a:t> </a:t>
            </a:r>
            <a:r>
              <a:rPr lang="ru-RU" sz="2400" dirty="0" smtClean="0"/>
              <a:t>научиться создавать базовые таблицы в </a:t>
            </a:r>
            <a:r>
              <a:rPr lang="en-US" sz="2400" dirty="0" smtClean="0"/>
              <a:t>MS Access</a:t>
            </a:r>
            <a:r>
              <a:rPr lang="ru-RU" sz="2400" dirty="0" smtClean="0"/>
              <a:t>, добавлять новые поля в таблицы.</a:t>
            </a:r>
          </a:p>
          <a:p>
            <a:pPr marL="457200" indent="-457200"/>
            <a:r>
              <a:rPr lang="ru-RU" sz="2400" dirty="0" smtClean="0"/>
              <a:t>2. </a:t>
            </a:r>
            <a:r>
              <a:rPr lang="ru-RU" sz="2400" b="1" dirty="0" smtClean="0">
                <a:solidFill>
                  <a:schemeClr val="bg1"/>
                </a:solidFill>
              </a:rPr>
              <a:t>Создание и работа с отчетами</a:t>
            </a:r>
          </a:p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</a:rPr>
              <a:t>Цель работы:</a:t>
            </a:r>
            <a:r>
              <a:rPr lang="ru-RU" sz="2400" b="1" dirty="0" smtClean="0"/>
              <a:t> </a:t>
            </a:r>
            <a:r>
              <a:rPr lang="ru-RU" sz="2400" dirty="0" smtClean="0"/>
              <a:t>научиться создавать отчеты, изменять структуру, редактировать отчеты.</a:t>
            </a:r>
          </a:p>
          <a:p>
            <a:pPr marL="457200" indent="-457200"/>
            <a:endParaRPr lang="ru-RU" sz="2400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357562"/>
            <a:ext cx="7772400" cy="200977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Пример работы: </a:t>
            </a:r>
            <a:r>
              <a:rPr lang="ru-RU" sz="2400" b="1" dirty="0" smtClean="0"/>
              <a:t>Поиск информации в геоинформационной системе</a:t>
            </a:r>
            <a:r>
              <a:rPr lang="ru-RU" sz="2400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225" y="857251"/>
            <a:ext cx="7772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3.Индивидуальные работы</a:t>
            </a:r>
            <a:r>
              <a:rPr lang="ru-RU" sz="3200" dirty="0" smtClean="0">
                <a:solidFill>
                  <a:srgbClr val="FFFF00"/>
                </a:solidFill>
              </a:rPr>
              <a:t>:</a:t>
            </a:r>
            <a:r>
              <a:rPr lang="ru-RU" sz="3200" dirty="0" smtClean="0"/>
              <a:t> зачетные задания, требующие от учеников комплексного владения теоретическими знаниями и практическими навыками. </a:t>
            </a:r>
          </a:p>
          <a:p>
            <a:endParaRPr lang="ru-RU" sz="3200" dirty="0" smtClean="0"/>
          </a:p>
          <a:p>
            <a:pPr algn="ctr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214422"/>
          </a:xfrm>
        </p:spPr>
        <p:txBody>
          <a:bodyPr/>
          <a:lstStyle/>
          <a:p>
            <a:pPr algn="ctr"/>
            <a:r>
              <a:rPr lang="ru-RU" sz="2800" dirty="0" smtClean="0"/>
              <a:t>Сравнительный анализ содержания темы «Информационные системы и базы данных»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285861"/>
          <a:ext cx="8286808" cy="529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1020779">
                <a:tc gridSpan="2"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9 класс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 </a:t>
                      </a:r>
                      <a:r>
                        <a:rPr lang="ru-RU" dirty="0" err="1" smtClean="0"/>
                        <a:t>Угринович</a:t>
                      </a:r>
                      <a:r>
                        <a:rPr lang="ru-RU" dirty="0" smtClean="0"/>
                        <a:t> Н.Д.                                                                автор</a:t>
                      </a:r>
                      <a:r>
                        <a:rPr lang="ru-RU" baseline="0" dirty="0" smtClean="0"/>
                        <a:t> Семакин И.Г.</a:t>
                      </a:r>
                      <a:endParaRPr lang="ru-RU" dirty="0" smtClean="0"/>
                    </a:p>
                    <a:p>
                      <a:pPr marL="342900" indent="-342900" algn="l">
                        <a:buNone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588">
                <a:tc>
                  <a:txBody>
                    <a:bodyPr/>
                    <a:lstStyle/>
                    <a:p>
                      <a:r>
                        <a:rPr lang="ru-RU" dirty="0" smtClean="0"/>
                        <a:t>На теоретическом уровне</a:t>
                      </a:r>
                      <a:r>
                        <a:rPr lang="ru-RU" baseline="0" dirty="0" smtClean="0"/>
                        <a:t> с готовой базой данных (однотабличной)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теоретическом уровне  с готовой базой данных (однотабличной)</a:t>
                      </a:r>
                      <a:endParaRPr lang="ru-RU" dirty="0"/>
                    </a:p>
                  </a:txBody>
                  <a:tcPr/>
                </a:tc>
              </a:tr>
              <a:tr h="4639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 класс (базовый уровень)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4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практическом и теоретическом</a:t>
                      </a:r>
                      <a:r>
                        <a:rPr lang="ru-RU" baseline="0" dirty="0" smtClean="0"/>
                        <a:t> уровне. Создание БД. Не затрагивается вопрос о проектирование базы данных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практическом и теоретическом</a:t>
                      </a:r>
                      <a:r>
                        <a:rPr lang="ru-RU" baseline="0" dirty="0" smtClean="0"/>
                        <a:t> уровне. Создание БД. На уровне терминов затрагивается проектирование базы данных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831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 класс (профильный уровень)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093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многотабличной БД.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На уровне терминов затрагивается проектирование базы данных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многотабличной БД. Рассмотрение основных этапов проектирования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00034" y="357166"/>
            <a:ext cx="81439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Требования к знаниям и умениям учащихся по теме «Информационные системы и Базы данных»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1285860"/>
            <a:ext cx="88582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чащиеся должны знать/понимать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информационная система;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база данных, СУБД;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реляционная база данных, ее элементы (записи, поля, ключи); типы и форматы полей;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Структура команд поиска и сортировки информации в базах данных;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логическая величина, логическое выражение;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углубленном изучении: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Основные этапы проектирования баз данных.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Учащиеся должны уметь: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Открывать готовую БД в одной из СУБД реляционного типа;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Организовывать поиск информации;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Редактировать содержимое полей БД;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Добавлять и удалять записи в БД;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Создавать и заполнять однотабличную БД в среде СУБД;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углубленном изучении: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Осуществлять концептуальное, логическое и физическое проектирование.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00132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777240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анализе  базового и профильного уровней по изучению темы «Информационные системы и базы данных» было установлено: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на базовом уровне не достаточно полно раскрывается вопрос о создании БД, т.к. этап проектирования не изучается;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 профильном уровне вопрос о создании и проектирование БД раскрывается достаточно полно;</a:t>
            </a:r>
          </a:p>
          <a:p>
            <a:endParaRPr lang="ru-RU" dirty="0" smtClean="0"/>
          </a:p>
          <a:p>
            <a:r>
              <a:rPr lang="ru-RU" dirty="0" smtClean="0"/>
              <a:t>В целом, учащиеся после изучения темы получают представление о сущности информационных процессов, рассматривают примеры передачи, хранения и обработки информации в деятельности человека, живой природе и технике, классификацию информации, устанавливают связи, сравнивают, проводят аналогии и т.д. Это помогает им осмысленно видеть окружающий мир, более успешно в нем ориентироваться, формировать основы научного мировоззрения. 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1643074"/>
          </a:xfrm>
        </p:spPr>
        <p:txBody>
          <a:bodyPr/>
          <a:lstStyle/>
          <a:p>
            <a:r>
              <a:rPr lang="ru-RU" sz="3200" dirty="0" smtClean="0"/>
              <a:t>Глава 1. Проектирование и обработка реляционных баз данных в среде СУБД </a:t>
            </a:r>
            <a:r>
              <a:rPr sz="3200" smtClean="0"/>
              <a:t>MS Access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00240"/>
            <a:ext cx="7772400" cy="35719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1.1.Реляционная модель данных</a:t>
            </a:r>
          </a:p>
          <a:p>
            <a:r>
              <a:rPr lang="ru-RU" sz="3200" dirty="0" smtClean="0"/>
              <a:t>1.2.Проектирование БД</a:t>
            </a:r>
          </a:p>
          <a:p>
            <a:r>
              <a:rPr lang="ru-RU" sz="3200" dirty="0" smtClean="0"/>
              <a:t>1.3.Обработка реляционных БД в среде СУБД </a:t>
            </a:r>
            <a:r>
              <a:rPr lang="en-US" sz="3200" dirty="0" smtClean="0"/>
              <a:t>MS Access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14290"/>
            <a:ext cx="7874156" cy="642942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База данных </a:t>
            </a:r>
            <a:r>
              <a:rPr lang="ru-RU" sz="2000" dirty="0" smtClean="0"/>
              <a:t>представляет собой совокупность сведений о реальных объектах или процессах, относящихся к определенной сфере деятельности и отражающих состояние объекта или множество объектов, их свойства и взаимоотношение.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Классификация баз данных:</a:t>
            </a:r>
          </a:p>
          <a:p>
            <a:pPr marL="457200" indent="-457200" algn="ctr">
              <a:buAutoNum type="arabicPeriod"/>
            </a:pPr>
            <a:r>
              <a:rPr lang="ru-RU" sz="2000" dirty="0" smtClean="0"/>
              <a:t>По содержанию хранимой информации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/>
              <a:t>Фактографические БД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/>
              <a:t>Документальные БД</a:t>
            </a:r>
          </a:p>
          <a:p>
            <a:pPr marL="457200" indent="-457200"/>
            <a:endParaRPr lang="ru-RU" sz="2000" dirty="0" smtClean="0"/>
          </a:p>
          <a:p>
            <a:pPr marL="457200" indent="-457200" algn="ctr"/>
            <a:r>
              <a:rPr lang="ru-RU" sz="2000" dirty="0" smtClean="0"/>
              <a:t>2. По способу хранения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/>
              <a:t>Централизованные БД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/>
              <a:t>Распределенные БД</a:t>
            </a:r>
          </a:p>
          <a:p>
            <a:pPr marL="457200" indent="-457200"/>
            <a:endParaRPr lang="ru-RU" sz="2000" dirty="0" smtClean="0"/>
          </a:p>
          <a:p>
            <a:pPr marL="457200" indent="-457200" algn="ctr"/>
            <a:r>
              <a:rPr lang="ru-RU" sz="2000" dirty="0" smtClean="0"/>
              <a:t>3. По структуре модели данных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/>
              <a:t>Иерархические БД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/>
              <a:t>Сетевые БД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FF00"/>
                </a:solidFill>
              </a:rPr>
              <a:t>Реляционные БД  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29642" cy="229628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Реляционная модель данных представляет собой совокупность таблиц с установленными между ними связями.</a:t>
            </a:r>
            <a:br>
              <a:rPr lang="ru-RU" sz="3200" dirty="0" smtClean="0"/>
            </a:br>
            <a:r>
              <a:rPr lang="ru-RU" sz="3200" dirty="0" smtClean="0"/>
              <a:t> Информация в таблице организована в виде </a:t>
            </a:r>
            <a:r>
              <a:rPr lang="ru-RU" sz="3200" b="1" i="1" dirty="0" smtClean="0"/>
              <a:t>записей</a:t>
            </a:r>
            <a:r>
              <a:rPr lang="ru-RU" sz="3200" i="1" dirty="0" smtClean="0"/>
              <a:t> </a:t>
            </a:r>
            <a:r>
              <a:rPr lang="ru-RU" sz="3200" dirty="0" smtClean="0"/>
              <a:t>(строк) и </a:t>
            </a:r>
            <a:r>
              <a:rPr lang="ru-RU" sz="3200" b="1" i="1" dirty="0" smtClean="0"/>
              <a:t>полей</a:t>
            </a:r>
            <a:r>
              <a:rPr lang="ru-RU" sz="3200" b="1" dirty="0" smtClean="0"/>
              <a:t> </a:t>
            </a:r>
            <a:r>
              <a:rPr lang="ru-RU" sz="3200" dirty="0" smtClean="0"/>
              <a:t>(столбцов). </a:t>
            </a:r>
            <a:endParaRPr lang="ru-RU" sz="3200" dirty="0"/>
          </a:p>
        </p:txBody>
      </p:sp>
      <p:graphicFrame>
        <p:nvGraphicFramePr>
          <p:cNvPr id="5" name="Group 28"/>
          <p:cNvGraphicFramePr>
            <a:graphicFrameLocks/>
          </p:cNvGraphicFramePr>
          <p:nvPr/>
        </p:nvGraphicFramePr>
        <p:xfrm>
          <a:off x="285720" y="3428999"/>
          <a:ext cx="8429684" cy="2714644"/>
        </p:xfrm>
        <a:graphic>
          <a:graphicData uri="http://schemas.openxmlformats.org/drawingml/2006/table">
            <a:tbl>
              <a:tblPr/>
              <a:tblGrid>
                <a:gridCol w="2419632"/>
                <a:gridCol w="4292895"/>
                <a:gridCol w="1717157"/>
              </a:tblGrid>
              <a:tr h="664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Ф.И.О.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Телефон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Бунтикова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Н.С.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Львовская,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0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Алакина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 Е.А.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Веденяпина,23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0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Бойчич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И.И.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Южное шоссе, 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Line 25"/>
          <p:cNvSpPr>
            <a:spLocks noChangeShapeType="1"/>
          </p:cNvSpPr>
          <p:nvPr/>
        </p:nvSpPr>
        <p:spPr bwMode="auto">
          <a:xfrm>
            <a:off x="1285852" y="3000372"/>
            <a:ext cx="571504" cy="214314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26"/>
          <p:cNvSpPr>
            <a:spLocks noChangeShapeType="1"/>
          </p:cNvSpPr>
          <p:nvPr/>
        </p:nvSpPr>
        <p:spPr bwMode="auto">
          <a:xfrm>
            <a:off x="3571868" y="2928934"/>
            <a:ext cx="3643338" cy="928694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57158" y="642919"/>
            <a:ext cx="8329642" cy="27860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Связи  между таблицами могут иметь один из трех типов: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Связь «один – к – одному» (1:1)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Связь «один – ко – многим» (1:∞)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Связь «многие – ко – многим» (∞:∞)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l="16535" t="24649" r="7677" b="23554"/>
          <a:stretch>
            <a:fillRect/>
          </a:stretch>
        </p:blipFill>
        <p:spPr bwMode="auto">
          <a:xfrm>
            <a:off x="500034" y="3000372"/>
            <a:ext cx="814393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8286776" y="6143644"/>
            <a:ext cx="642942" cy="50006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85728"/>
            <a:ext cx="7772400" cy="18573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Нормализация баз данных </a:t>
            </a:r>
            <a:r>
              <a:rPr lang="ru-RU" sz="3600" dirty="0" smtClean="0"/>
              <a:t>– это процесс уменьшение объема базы данных, т.е.  разбиение базы данных на несколько таблиц, связанных друг с другом.</a:t>
            </a: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  <a:p>
            <a:endParaRPr lang="ru-RU" sz="24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714620"/>
          <a:ext cx="2500330" cy="3429023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Код сотрудника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Имя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Фамилия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Отчество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Дата рождения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Разряд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Зарплата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Рейтинг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Дата приема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Дата увольнения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428728" y="2143116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</a:t>
            </a:r>
            <a:r>
              <a:rPr lang="ru-RU" dirty="0" smtClean="0"/>
              <a:t>НФ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00398" y="3500438"/>
            <a:ext cx="5643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НФ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643702" y="4143380"/>
          <a:ext cx="1856425" cy="1643076"/>
        </p:xfrm>
        <a:graphic>
          <a:graphicData uri="http://schemas.openxmlformats.org/drawingml/2006/table">
            <a:tbl>
              <a:tblPr/>
              <a:tblGrid>
                <a:gridCol w="1856425"/>
              </a:tblGrid>
              <a:tr h="234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Код физического лица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Имя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Фамилия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Отчество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Дата рождения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170" name="AutoShape 2"/>
          <p:cNvCxnSpPr>
            <a:cxnSpLocks noChangeShapeType="1"/>
          </p:cNvCxnSpPr>
          <p:nvPr/>
        </p:nvCxnSpPr>
        <p:spPr bwMode="auto">
          <a:xfrm>
            <a:off x="8501090" y="4143380"/>
            <a:ext cx="0" cy="1628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143372" y="4143380"/>
          <a:ext cx="1714511" cy="1643075"/>
        </p:xfrm>
        <a:graphic>
          <a:graphicData uri="http://schemas.openxmlformats.org/drawingml/2006/table">
            <a:tbl>
              <a:tblPr/>
              <a:tblGrid>
                <a:gridCol w="1714511"/>
              </a:tblGrid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Код сотрудника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Код физического лица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Разряд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Зарплата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Дата приема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Дата увольнения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171" name="AutoShape 3"/>
          <p:cNvCxnSpPr>
            <a:cxnSpLocks noChangeShapeType="1"/>
          </p:cNvCxnSpPr>
          <p:nvPr/>
        </p:nvCxnSpPr>
        <p:spPr bwMode="auto">
          <a:xfrm>
            <a:off x="4143372" y="4143380"/>
            <a:ext cx="28575" cy="1628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614366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Процесс проектирования баз данных состоит из трех основных этапов: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FFFF00"/>
                </a:solidFill>
              </a:rPr>
              <a:t>Концептуальный</a:t>
            </a:r>
          </a:p>
          <a:p>
            <a:r>
              <a:rPr lang="ru-RU" sz="2800" dirty="0" smtClean="0"/>
              <a:t>(цель: представить информацию в доступной форме, не зависящей от спецификации системы).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FFFF00"/>
                </a:solidFill>
              </a:rPr>
              <a:t>Логический</a:t>
            </a:r>
          </a:p>
          <a:p>
            <a:r>
              <a:rPr lang="ru-RU" sz="2800" dirty="0" smtClean="0"/>
              <a:t>(цель: создание логической модели привязанной к конкретному программному средству).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FFFF00"/>
                </a:solidFill>
              </a:rPr>
              <a:t>Физический</a:t>
            </a:r>
          </a:p>
          <a:p>
            <a:r>
              <a:rPr lang="ru-RU" sz="2800" dirty="0" smtClean="0"/>
              <a:t>(цель: осуществляется привязка базы данных к физической памяти компьютера).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207170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  <a:t>На этапе </a:t>
            </a:r>
            <a:r>
              <a:rPr lang="ru-RU" sz="2800" u="sng" dirty="0" smtClean="0">
                <a:solidFill>
                  <a:srgbClr val="FFC000"/>
                </a:solidFill>
                <a:latin typeface="Trebuchet MS" pitchFamily="34" charset="0"/>
              </a:rPr>
              <a:t>концептуального проектирования 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  <a:t>следует выделить все </a:t>
            </a:r>
            <a:r>
              <a:rPr lang="ru-RU" sz="2400" i="1" u="sng" dirty="0" smtClean="0">
                <a:solidFill>
                  <a:srgbClr val="FFFF00"/>
                </a:solidFill>
                <a:latin typeface="Trebuchet MS" pitchFamily="34" charset="0"/>
              </a:rPr>
              <a:t>объекты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  <a:t>, информацию о которых  необходимо сохранять в базе данных, указать их </a:t>
            </a:r>
            <a:r>
              <a:rPr lang="ru-RU" sz="2400" i="1" u="sng" dirty="0" smtClean="0">
                <a:solidFill>
                  <a:srgbClr val="FFFF00"/>
                </a:solidFill>
                <a:latin typeface="Trebuchet MS" pitchFamily="34" charset="0"/>
              </a:rPr>
              <a:t>свойства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  <a:t> и установить </a:t>
            </a:r>
            <a:r>
              <a:rPr lang="ru-RU" sz="2400" i="1" u="sng" dirty="0" smtClean="0">
                <a:solidFill>
                  <a:srgbClr val="FFFF00"/>
                </a:solidFill>
                <a:latin typeface="Trebuchet MS" pitchFamily="34" charset="0"/>
              </a:rPr>
              <a:t>связи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  <a:t> между ними.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142976" y="3071810"/>
            <a:ext cx="2295529" cy="106680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72066" y="3071810"/>
            <a:ext cx="2571768" cy="105727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(магазины)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000100" y="5286388"/>
            <a:ext cx="2438405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286380" y="5000636"/>
            <a:ext cx="2571768" cy="99536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Медицинская книжка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AutoShape 7"/>
          <p:cNvSpPr>
            <a:spLocks noChangeShapeType="1"/>
          </p:cNvSpPr>
          <p:nvPr/>
        </p:nvSpPr>
        <p:spPr bwMode="auto">
          <a:xfrm flipH="1">
            <a:off x="3428992" y="3714752"/>
            <a:ext cx="16383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/>
          <p:cNvSpPr>
            <a:spLocks noChangeShapeType="1"/>
          </p:cNvSpPr>
          <p:nvPr/>
        </p:nvSpPr>
        <p:spPr bwMode="auto">
          <a:xfrm>
            <a:off x="2643174" y="4143380"/>
            <a:ext cx="0" cy="11334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5" name="AutoShape 5"/>
          <p:cNvSpPr>
            <a:spLocks noChangeShapeType="1"/>
          </p:cNvSpPr>
          <p:nvPr/>
        </p:nvSpPr>
        <p:spPr bwMode="auto">
          <a:xfrm>
            <a:off x="3428992" y="5572140"/>
            <a:ext cx="18288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71868" y="3857628"/>
            <a:ext cx="134302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Указывается дата, время, пол работника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85852" y="4214818"/>
            <a:ext cx="11811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Подбор работников  подходящих  под требования заказа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571868" y="5786454"/>
            <a:ext cx="155257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Показатель работоспособности работников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571868" y="3071810"/>
            <a:ext cx="13430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Совершается заказ работников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927</TotalTime>
  <Words>1673</Words>
  <Application>Microsoft Office PowerPoint</Application>
  <PresentationFormat>Экран (4:3)</PresentationFormat>
  <Paragraphs>287</Paragraphs>
  <Slides>29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Constantia</vt:lpstr>
      <vt:lpstr>Times New Roman</vt:lpstr>
      <vt:lpstr>Trebuchet MS</vt:lpstr>
      <vt:lpstr>Wingdings</vt:lpstr>
      <vt:lpstr>Wingdings 2</vt:lpstr>
      <vt:lpstr>Поток</vt:lpstr>
      <vt:lpstr>Точечный рисунок</vt:lpstr>
      <vt:lpstr>Презентация PowerPoint</vt:lpstr>
      <vt:lpstr>Презентация PowerPoint</vt:lpstr>
      <vt:lpstr>Глава 1. Проектирование и обработка реляционных баз данных в среде СУБД MS Access. </vt:lpstr>
      <vt:lpstr>Презентация PowerPoint</vt:lpstr>
      <vt:lpstr>Реляционная модель данных представляет собой совокупность таблиц с установленными между ними связями.  Информация в таблице организована в виде записей (строк) и полей (столбцов). </vt:lpstr>
      <vt:lpstr>Презентация PowerPoint</vt:lpstr>
      <vt:lpstr>Презентация PowerPoint</vt:lpstr>
      <vt:lpstr>Презентация PowerPoint</vt:lpstr>
      <vt:lpstr>На этапе концептуального проектирования  следует выделить все объекты, информацию о которых  необходимо сохранять в базе данных, указать их свойства и установить связи между ними.  </vt:lpstr>
      <vt:lpstr>Методология концептуального проектирования</vt:lpstr>
      <vt:lpstr>Презентация PowerPoint</vt:lpstr>
      <vt:lpstr>На этапе физического проектирования выбирается СУБД, удовлетворяющая требованиям проекта. Логическая схема преобразуется в объекты БД.</vt:lpstr>
      <vt:lpstr>.  </vt:lpstr>
      <vt:lpstr>Объекты СУБД MS Access для работы с базой данных</vt:lpstr>
      <vt:lpstr>Презентация PowerPoint</vt:lpstr>
      <vt:lpstr>Презентация PowerPoint</vt:lpstr>
      <vt:lpstr>Презентация PowerPoint</vt:lpstr>
      <vt:lpstr>Запрос с параметром</vt:lpstr>
      <vt:lpstr>Презентация PowerPoint</vt:lpstr>
      <vt:lpstr>Глава 2. Методика изучения темы «Информационные системы и Базы данных» в школьном курсе Информатики и ИКТ. </vt:lpstr>
      <vt:lpstr>Цели изучения темы информационные системы и базы данных</vt:lpstr>
      <vt:lpstr>Презентация PowerPoint</vt:lpstr>
      <vt:lpstr>       Методические рекомендации по изложению теоретического материала. </vt:lpstr>
      <vt:lpstr>Организация практической работы</vt:lpstr>
      <vt:lpstr>Презентация PowerPoint</vt:lpstr>
      <vt:lpstr>3.Индивидуальные работы: зачетные задания, требующие от учеников комплексного владения теоретическими знаниями и практическими навыками.   </vt:lpstr>
      <vt:lpstr>Сравнительный анализ содержания темы «Информационные системы и базы данных»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дима</cp:lastModifiedBy>
  <cp:revision>99</cp:revision>
  <dcterms:created xsi:type="dcterms:W3CDTF">2010-06-11T15:26:21Z</dcterms:created>
  <dcterms:modified xsi:type="dcterms:W3CDTF">2015-03-12T17:01:26Z</dcterms:modified>
</cp:coreProperties>
</file>