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6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16D61-8078-47B6-80AF-B99EDD52D6D5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474B7-FFBC-4DD2-A748-F70A0AB32C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F90F-721D-45E5-A7AB-B4B75DFE82A8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F4B5-83AB-4324-A8AF-2BF42410C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29D51-4B88-4402-A31E-2D199774CC8B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34DD9-0D5C-4954-BC59-0F467B2418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FF857-BC35-4055-9C70-860B60BFEF45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BB770-D270-48E1-8EF2-4A0A3B4C36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A8FA3-EB63-4085-8C9F-F7E7FDFAF170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3222F-79C7-4DA8-B520-E59DB8AA9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9235A-C7A4-4CD2-9A16-703DE506E138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97267-788A-46D4-AD60-6EB7AA08A5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AFF25-AC35-4A73-9158-FB6FB0B3E7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61DFA-6461-4E42-A713-0209ECDDAD63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914DE-4C50-4E3C-922B-6C20582C9141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1FCB1-F86B-429D-B464-09CA16161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F5634-0995-4C61-850D-E36D1AD138EF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3D150-F7FC-464F-A061-4194FA4CB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BA3B5-910F-4E3D-9EE6-2A787CECE873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F6090-D4C1-47E1-B842-426209DC6A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56380-0A32-4A70-8E33-46713F5DE656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17417-01FB-423E-ADA9-327043775E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909F3C15-A394-4733-889C-4B0BE86B5AB4}" type="datetimeFigureOut">
              <a:rPr lang="ru-RU"/>
              <a:pPr>
                <a:defRPr/>
              </a:pPr>
              <a:t>02.02.2015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66864D6-8AC4-4AB7-9207-E619E1885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34" r:id="rId5"/>
    <p:sldLayoutId id="2147483729" r:id="rId6"/>
    <p:sldLayoutId id="2147483728" r:id="rId7"/>
    <p:sldLayoutId id="2147483735" r:id="rId8"/>
    <p:sldLayoutId id="2147483736" r:id="rId9"/>
    <p:sldLayoutId id="2147483727" r:id="rId10"/>
    <p:sldLayoutId id="2147483726" r:id="rId11"/>
  </p:sldLayoutIdLst>
  <p:transition spd="med">
    <p:fade thruBlk="1"/>
  </p:transition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8463" y="-884255"/>
            <a:ext cx="7772399" cy="342902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Роль семьи в становлении личности ребёнка.</a:t>
            </a:r>
            <a:endParaRPr lang="ru-RU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246563" y="5300663"/>
            <a:ext cx="48974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Урок по обществознанию в 11 классе.</a:t>
            </a:r>
            <a:br>
              <a:rPr lang="ru-RU" sz="2000"/>
            </a:br>
            <a:r>
              <a:rPr lang="ru-RU" sz="2000"/>
              <a:t/>
            </a:r>
            <a:br>
              <a:rPr lang="ru-RU" sz="2000"/>
            </a:br>
            <a:r>
              <a:rPr lang="ru-RU" sz="2000"/>
              <a:t>Учитель</a:t>
            </a:r>
            <a:r>
              <a:rPr lang="en-US" sz="2000"/>
              <a:t>: </a:t>
            </a:r>
            <a:r>
              <a:rPr lang="ru-RU" sz="2000"/>
              <a:t>Половинкина Н.Н.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59118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«Любовь долготерпит, милосердствует, любовь не завидует, любовь не превозносится, не гордится, не бесчинствует, не ищет своего, не раздражается, не мыслит зла, не радуется неправде, а сорадуется истине</a:t>
            </a:r>
            <a:r>
              <a:rPr lang="en-US" smtClean="0"/>
              <a:t>;</a:t>
            </a:r>
            <a:r>
              <a:rPr lang="ru-RU" smtClean="0"/>
              <a:t> всё покрывает, всему верит, всего надеется, всё переносит. Любовь никогда не перестаёт…»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                                             Апостол Павел.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219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Конец.</a:t>
            </a:r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«Родители (законные представители) обучающихся воспитанников несут ответственность за их воспитание, получение ими основного общего образования.</a:t>
            </a:r>
          </a:p>
          <a:p>
            <a:r>
              <a:rPr lang="ru-RU" smtClean="0"/>
              <a:t>«Родители несут ответственность за создание необходимых условий для получения детьми образования» ( Типовое положение об общеобразовательном учреждении, п. 60)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Закон РФ «Об образовании» </a:t>
            </a:r>
            <a:br>
              <a:rPr lang="ru-RU" smtClean="0"/>
            </a:br>
            <a:r>
              <a:rPr lang="ru-RU" smtClean="0"/>
              <a:t>ст. 52 п. 4.</a:t>
            </a:r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В становлении самого главного и существенного в жизни ребёнка.</a:t>
            </a:r>
          </a:p>
          <a:p>
            <a:r>
              <a:rPr lang="ru-RU" smtClean="0"/>
              <a:t>Поддержка и передача из поколения в поколение некой духовной, национальной, отеческой традиции.</a:t>
            </a:r>
          </a:p>
          <a:p>
            <a:r>
              <a:rPr lang="ru-RU" smtClean="0"/>
              <a:t>Именно в семье ребёнок учится верному восприятию авторитета</a:t>
            </a:r>
          </a:p>
          <a:p>
            <a:r>
              <a:rPr lang="ru-RU" smtClean="0"/>
              <a:t>Школа здорового чувства частной собственности.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Роль семьи	</a:t>
            </a:r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5911850"/>
          </a:xfrm>
        </p:spPr>
        <p:txBody>
          <a:bodyPr/>
          <a:lstStyle/>
          <a:p>
            <a:r>
              <a:rPr lang="ru-RU" smtClean="0"/>
              <a:t>Роль семьи в становлении личности исключительна, её не могут подменить иные социальные институты.</a:t>
            </a:r>
          </a:p>
          <a:p>
            <a:r>
              <a:rPr lang="ru-RU" smtClean="0"/>
              <a:t>То, что выйдет из человека в его дальнейшей жизни, определяется в его детстве и притом самим этим детством.</a:t>
            </a:r>
          </a:p>
          <a:p>
            <a:r>
              <a:rPr lang="ru-RU" smtClean="0"/>
              <a:t>Разрушение семейных связей неизбежно сопряжено с нарушением нормального развития детей и накладывает долгий, в известной мере неизгладимый отпечаток на всю их последующую жизнь.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8578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</a:t>
            </a:r>
          </a:p>
        </p:txBody>
      </p:sp>
      <p:sp>
        <p:nvSpPr>
          <p:cNvPr id="4" name="Овал 3"/>
          <p:cNvSpPr/>
          <p:nvPr/>
        </p:nvSpPr>
        <p:spPr>
          <a:xfrm>
            <a:off x="3143250" y="2000250"/>
            <a:ext cx="2714625" cy="2714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dirty="0"/>
              <a:t>Идеальная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dirty="0"/>
              <a:t>Семья</a:t>
            </a:r>
          </a:p>
        </p:txBody>
      </p:sp>
      <p:cxnSp>
        <p:nvCxnSpPr>
          <p:cNvPr id="6" name="Прямая со стрелкой 5"/>
          <p:cNvCxnSpPr>
            <a:endCxn id="13" idx="2"/>
          </p:cNvCxnSpPr>
          <p:nvPr/>
        </p:nvCxnSpPr>
        <p:spPr>
          <a:xfrm rot="10800000">
            <a:off x="1714500" y="1428750"/>
            <a:ext cx="1682750" cy="1611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16" idx="2"/>
          </p:cNvCxnSpPr>
          <p:nvPr/>
        </p:nvCxnSpPr>
        <p:spPr>
          <a:xfrm rot="5400000" flipH="1" flipV="1">
            <a:off x="5715000" y="1428750"/>
            <a:ext cx="1428750" cy="1428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00063" y="642938"/>
            <a:ext cx="2428875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Атмосфера искренности.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929313" y="642938"/>
            <a:ext cx="2428875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Эталон любви и заботы друг о друге.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00063" y="4929188"/>
            <a:ext cx="2428875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Органически единой по духу, крови, имуществу.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572125" y="4929188"/>
            <a:ext cx="2428875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Спокойная достойная дисциплина.</a:t>
            </a:r>
            <a:endParaRPr lang="ru-RU" dirty="0"/>
          </a:p>
        </p:txBody>
      </p:sp>
      <p:cxnSp>
        <p:nvCxnSpPr>
          <p:cNvPr id="22" name="Прямая со стрелкой 21"/>
          <p:cNvCxnSpPr>
            <a:endCxn id="17" idx="0"/>
          </p:cNvCxnSpPr>
          <p:nvPr/>
        </p:nvCxnSpPr>
        <p:spPr>
          <a:xfrm rot="10800000" flipV="1">
            <a:off x="1714500" y="3714750"/>
            <a:ext cx="1539875" cy="1214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H="1">
            <a:off x="5607844" y="3607594"/>
            <a:ext cx="1357313" cy="1285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000"/>
                            </p:stCondLst>
                            <p:childTnLst>
                              <p:par>
                                <p:cTn id="4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6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472488" cy="5715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58259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Снижение ценности</a:t>
            </a: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714750" y="2928938"/>
            <a:ext cx="2214563" cy="18684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Современ</a:t>
            </a:r>
            <a:r>
              <a:rPr lang="ru-RU" dirty="0"/>
              <a:t>н</a:t>
            </a:r>
            <a:r>
              <a:rPr lang="ru-RU" dirty="0"/>
              <a:t>ая семья.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43625" y="928688"/>
            <a:ext cx="2714625" cy="1643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Неполная: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-Рост разводов ( в 2006 г. распалась 641 тысяча семей.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625" y="928688"/>
            <a:ext cx="3357563" cy="5643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Нездоровая физически: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-78 млн. женщин,39 млн. мужчин-30% заболевших.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-15% семейных пар бесплодны.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-3-е место в мире по количеству абортов (Индия, Китай, Россия)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-Продолжительность жизни -143 место из 180.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/>
              <a:t>В 24 регионах 3:1(умерших и родившихся)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-Только 14% старших школьников можно считать здоровыми.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-13 </a:t>
            </a:r>
            <a:r>
              <a:rPr lang="ru-RU" dirty="0" err="1"/>
              <a:t>млн</a:t>
            </a:r>
            <a:r>
              <a:rPr lang="ru-RU" dirty="0"/>
              <a:t> . детей инвалидов.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86500" y="3643313"/>
            <a:ext cx="2500313" cy="2928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Нездоровая морально: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-Душевно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-Духовная дистанция между её членами.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-Рост безнадзорных детей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(150 тыс. -2006 г.)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Снижение ценности брака и материнства.</a:t>
            </a:r>
          </a:p>
          <a:p>
            <a:r>
              <a:rPr lang="ru-RU" smtClean="0"/>
              <a:t>Пропаганда СМИ западных, чужих эталонов жизни.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Причины.</a:t>
            </a:r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marL="514350" indent="-514350">
              <a:buFont typeface="Constantia" pitchFamily="18" charset="0"/>
              <a:buAutoNum type="arabicPeriod"/>
            </a:pPr>
            <a:r>
              <a:rPr lang="ru-RU" smtClean="0"/>
              <a:t>Приучайте детей к умеренности (нет баловству)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ru-RU" smtClean="0"/>
              <a:t>Любовь и взаимопонимание ( больше отдавать, чем получать).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ru-RU" smtClean="0"/>
              <a:t>Борьба с эгоизмом.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ru-RU" smtClean="0"/>
              <a:t>Нельзя доводить до полного разрыва с детьми ( нет войне с детьми).</a:t>
            </a:r>
          </a:p>
          <a:p>
            <a:pPr marL="514350" indent="-514350">
              <a:buFont typeface="Constantia" pitchFamily="18" charset="0"/>
              <a:buAutoNum type="arabicPeriod"/>
            </a:pPr>
            <a:r>
              <a:rPr lang="ru-RU" smtClean="0"/>
              <a:t>Смирение « Стяжи дух мирен и тысячи вокруг тебя спасутся" – говорил  Серафим Саровский.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Условия воспитания детей</a:t>
            </a:r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5911850"/>
          </a:xfrm>
        </p:spPr>
        <p:txBody>
          <a:bodyPr/>
          <a:lstStyle/>
          <a:p>
            <a:pPr marL="514350" indent="-514350">
              <a:buFont typeface="Constantia" pitchFamily="18" charset="0"/>
              <a:buAutoNum type="arabicPeriod" startAt="6"/>
            </a:pPr>
            <a:r>
              <a:rPr lang="ru-RU" smtClean="0"/>
              <a:t>Наказание ( не должно быт суровым, унизительным, мучительным).</a:t>
            </a:r>
          </a:p>
          <a:p>
            <a:pPr marL="514350" indent="-514350">
              <a:buFont typeface="Constantia" pitchFamily="18" charset="0"/>
              <a:buAutoNum type="arabicPeriod" startAt="6"/>
            </a:pPr>
            <a:r>
              <a:rPr lang="ru-RU" smtClean="0"/>
              <a:t> Воспитание цельного человека ( Согласие духа, веры, знания.)</a:t>
            </a:r>
          </a:p>
          <a:p>
            <a:pPr marL="514350" indent="-514350">
              <a:buFont typeface="Constantia" pitchFamily="18" charset="0"/>
              <a:buAutoNum type="arabicPeriod" startAt="6"/>
            </a:pPr>
            <a:r>
              <a:rPr lang="ru-RU" smtClean="0"/>
              <a:t>Приобщение к искусству и классической музыке.</a:t>
            </a:r>
          </a:p>
          <a:p>
            <a:pPr marL="514350" indent="-514350">
              <a:buFont typeface="Constantia" pitchFamily="18" charset="0"/>
              <a:buAutoNum type="arabicPeriod" startAt="6"/>
            </a:pPr>
            <a:r>
              <a:rPr lang="ru-RU" smtClean="0"/>
              <a:t>Чтение умных красивых книг.</a:t>
            </a:r>
          </a:p>
          <a:p>
            <a:pPr marL="514350" indent="-514350">
              <a:buFont typeface="Constantia" pitchFamily="18" charset="0"/>
              <a:buAutoNum type="arabicPeriod" startAt="6"/>
            </a:pPr>
            <a:r>
              <a:rPr lang="ru-RU" smtClean="0"/>
              <a:t>Воспитание собой.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90</TotalTime>
  <Words>339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Constantia</vt:lpstr>
      <vt:lpstr>Arial</vt:lpstr>
      <vt:lpstr>Wingdings 2</vt:lpstr>
      <vt:lpstr>Calibri</vt:lpstr>
      <vt:lpstr>Бумажная</vt:lpstr>
      <vt:lpstr>Бумажная</vt:lpstr>
      <vt:lpstr>Бумажная</vt:lpstr>
      <vt:lpstr>Бумажная</vt:lpstr>
      <vt:lpstr>Бумажная</vt:lpstr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семьи в становлении личности ребёнка.</dc:title>
  <dc:creator>Влад</dc:creator>
  <cp:lastModifiedBy>AdminR</cp:lastModifiedBy>
  <cp:revision>15</cp:revision>
  <dcterms:created xsi:type="dcterms:W3CDTF">2010-12-06T13:28:42Z</dcterms:created>
  <dcterms:modified xsi:type="dcterms:W3CDTF">2015-02-02T07:05:42Z</dcterms:modified>
</cp:coreProperties>
</file>