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9" r:id="rId10"/>
    <p:sldId id="262" r:id="rId11"/>
    <p:sldId id="263" r:id="rId12"/>
    <p:sldId id="270" r:id="rId13"/>
    <p:sldId id="271" r:id="rId14"/>
    <p:sldId id="272" r:id="rId15"/>
    <p:sldId id="265" r:id="rId16"/>
    <p:sldId id="264" r:id="rId17"/>
    <p:sldId id="273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396072-76C3-4D1E-BD01-0CCAB76015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F6F3E-19CF-4A81-BFCB-F4CFCC2EF5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F72B9-8EAB-4C8E-BF70-903B16D424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C40821-A0F5-4208-B078-71C466196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243D6-F440-49D3-9DF3-3C620CCED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FA6A4-8116-4AAD-B9F7-862B85D175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3F1BB-9F47-424C-AA16-A262FE46BD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6A395-3E5D-469E-B3FC-D20B9FEA42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A711A-CA0A-4170-AF03-B9889449F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EE68795-CDB4-40FE-899C-37086EE2F0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E215FC-6800-4A3D-B9A5-4509B15F72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8ED06C-F61B-457B-8C58-DCD6743874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20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Рынок, цена, конкуренция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ЦЕНЫ</a:t>
            </a:r>
          </a:p>
        </p:txBody>
      </p:sp>
      <p:sp>
        <p:nvSpPr>
          <p:cNvPr id="405508" name="AutoShape 4"/>
          <p:cNvSpPr>
            <a:spLocks noChangeArrowheads="1"/>
          </p:cNvSpPr>
          <p:nvPr/>
        </p:nvSpPr>
        <p:spPr bwMode="auto">
          <a:xfrm>
            <a:off x="250825" y="1412875"/>
            <a:ext cx="2520950" cy="43211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400" b="1">
                <a:latin typeface="Arial" charset="0"/>
              </a:rPr>
              <a:t>Влияют </a:t>
            </a:r>
          </a:p>
          <a:p>
            <a:pPr algn="ctr"/>
            <a:r>
              <a:rPr kumimoji="0" lang="ru-RU" sz="2400" b="1">
                <a:latin typeface="Arial" charset="0"/>
              </a:rPr>
              <a:t>на поведение </a:t>
            </a:r>
          </a:p>
          <a:p>
            <a:pPr algn="ctr"/>
            <a:r>
              <a:rPr kumimoji="0" lang="ru-RU" sz="2400" b="1">
                <a:latin typeface="Arial" charset="0"/>
              </a:rPr>
              <a:t>производителей</a:t>
            </a:r>
          </a:p>
        </p:txBody>
      </p:sp>
      <p:sp>
        <p:nvSpPr>
          <p:cNvPr id="405510" name="AutoShape 6"/>
          <p:cNvSpPr>
            <a:spLocks noChangeArrowheads="1"/>
          </p:cNvSpPr>
          <p:nvPr/>
        </p:nvSpPr>
        <p:spPr bwMode="auto">
          <a:xfrm>
            <a:off x="3348038" y="2060575"/>
            <a:ext cx="2520950" cy="43211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400" b="1">
                <a:latin typeface="Arial" charset="0"/>
              </a:rPr>
              <a:t>Ориентируют </a:t>
            </a:r>
          </a:p>
          <a:p>
            <a:pPr algn="ctr"/>
            <a:r>
              <a:rPr kumimoji="0" lang="ru-RU" sz="2400" b="1">
                <a:latin typeface="Arial" charset="0"/>
              </a:rPr>
              <a:t>покупателей</a:t>
            </a:r>
          </a:p>
          <a:p>
            <a:pPr algn="ctr"/>
            <a:r>
              <a:rPr kumimoji="0" lang="ru-RU" sz="2400" b="1">
                <a:latin typeface="Arial" charset="0"/>
              </a:rPr>
              <a:t> на совершение </a:t>
            </a:r>
          </a:p>
          <a:p>
            <a:pPr algn="ctr"/>
            <a:r>
              <a:rPr kumimoji="0" lang="ru-RU" sz="2400" b="1">
                <a:latin typeface="Arial" charset="0"/>
              </a:rPr>
              <a:t>покупок</a:t>
            </a:r>
          </a:p>
        </p:txBody>
      </p:sp>
      <p:sp>
        <p:nvSpPr>
          <p:cNvPr id="405511" name="AutoShape 7"/>
          <p:cNvSpPr>
            <a:spLocks noChangeArrowheads="1"/>
          </p:cNvSpPr>
          <p:nvPr/>
        </p:nvSpPr>
        <p:spPr bwMode="auto">
          <a:xfrm>
            <a:off x="6300788" y="1484313"/>
            <a:ext cx="2520950" cy="43211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400" b="1">
                <a:latin typeface="Arial" charset="0"/>
              </a:rPr>
              <a:t>Ограничивают</a:t>
            </a:r>
          </a:p>
          <a:p>
            <a:pPr algn="ctr"/>
            <a:r>
              <a:rPr kumimoji="0" lang="ru-RU" sz="2400" b="1">
                <a:latin typeface="Arial" charset="0"/>
              </a:rPr>
              <a:t> потребление</a:t>
            </a:r>
          </a:p>
          <a:p>
            <a:pPr algn="ctr"/>
            <a:r>
              <a:rPr kumimoji="0" lang="ru-RU" sz="2400" b="1">
                <a:latin typeface="Arial" charset="0"/>
              </a:rPr>
              <a:t> ресурсов</a:t>
            </a: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2771775" y="981075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500563" y="11969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435600" y="1052513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6" grpId="0"/>
      <p:bldP spid="405508" grpId="0" animBg="1"/>
      <p:bldP spid="405510" grpId="0" animBg="1"/>
      <p:bldP spid="4055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Опиши свою ситуацию, когда цена повлияла на совершение покупки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предполагает свободный доступ на него и свободный выход из него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Цены образует конкуренция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Право каждого участника рынка на полную информацию о спросе и предложении товаров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Всем равные возможности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рынка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потребительских товаров и услуг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средств производства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инвестиций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ценных бумаг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Рынок труда и </a:t>
            </a:r>
            <a:r>
              <a:rPr lang="ru-RU" dirty="0" err="1" smtClean="0"/>
              <a:t>тд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рынков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конкуренция?</a:t>
            </a:r>
          </a:p>
          <a:p>
            <a:r>
              <a:rPr lang="ru-RU" dirty="0" smtClean="0"/>
              <a:t>Зачем она нужна?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своеобразное соперничество, соревнование между людьми, их организациями в достижении сходных целей, результатов.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Конкуренция-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оценить конкуренцию – это хорошее или плохое явление рынка?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(Свою точку зрения оформи в текст, приведи аргументы)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Повышению эффективности производства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Улучшению качества товаров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Увеличения разнообразия предлагаемых товаров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Снижению цен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Конкуренция способствует: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Прочитай п. 12</a:t>
            </a:r>
          </a:p>
          <a:p>
            <a:pPr eaLnBrk="1" hangingPunct="1"/>
            <a:r>
              <a:rPr lang="ru-RU" smtClean="0"/>
              <a:t>Выпиши все понятия</a:t>
            </a:r>
          </a:p>
          <a:p>
            <a:pPr eaLnBrk="1" hangingPunct="1"/>
            <a:r>
              <a:rPr lang="ru-RU" smtClean="0"/>
              <a:t>Ответь на вопрос 4, 5 после параграфа.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Сформировать представление о рынке, цене, конкуренции,обмене и его моделях.</a:t>
            </a:r>
          </a:p>
          <a:p>
            <a:pPr eaLnBrk="1" hangingPunct="1"/>
            <a:endParaRPr lang="ru-RU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Знакомимся с рынком. Из истории эволюции современных рыночных отношений</a:t>
            </a:r>
          </a:p>
          <a:p>
            <a:pPr eaLnBrk="1" hangingPunct="1"/>
            <a:r>
              <a:rPr lang="ru-RU" smtClean="0"/>
              <a:t>Что такое цена и какие функции она выполняет?</a:t>
            </a:r>
          </a:p>
          <a:p>
            <a:pPr eaLnBrk="1" hangingPunct="1"/>
            <a:r>
              <a:rPr lang="ru-RU" smtClean="0"/>
              <a:t>Конкуренция на рынке.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спрос и что такое величина спроса?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предложение и величина предложения?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Когда спрос растет, то предложение…? Почему?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ДЗ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рынок по вашему?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1652588" y="1557338"/>
            <a:ext cx="7491412" cy="1617662"/>
          </a:xfrm>
        </p:spPr>
        <p:txBody>
          <a:bodyPr/>
          <a:lstStyle/>
          <a:p>
            <a:pPr eaLnBrk="1" hangingPunct="1"/>
            <a:r>
              <a:rPr lang="ru-RU" smtClean="0"/>
              <a:t>это место встречи продавцов и покупателей, где сталкиваются их интересы</a:t>
            </a:r>
          </a:p>
          <a:p>
            <a:pPr eaLnBrk="1" hangingPunct="1"/>
            <a:endParaRPr lang="ru-RU" smtClean="0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Рынок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/>
      <p:bldP spid="402435" grpId="1" build="p"/>
      <p:bldP spid="402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Как вы думаете, что нужно для обмена?</a:t>
            </a:r>
          </a:p>
          <a:p>
            <a:pPr algn="ctr" eaLnBrk="1" hangingPunct="1"/>
            <a:endParaRPr lang="ru-RU" sz="3600" smtClean="0"/>
          </a:p>
          <a:p>
            <a:pPr algn="ctr" eaLnBrk="1" hangingPunct="1"/>
            <a:r>
              <a:rPr lang="ru-RU" sz="3600" smtClean="0"/>
              <a:t>Чем отличается обмен от рынка?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количество денег, уплачиваемое и получаемое за единицу товара или услуги.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Цена-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нужна цена?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287</Words>
  <Application>Microsoft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Рынок, цена, конкуренция</vt:lpstr>
      <vt:lpstr>Цель:</vt:lpstr>
      <vt:lpstr>План урока:</vt:lpstr>
      <vt:lpstr>Проверка ДЗ</vt:lpstr>
      <vt:lpstr>Слайд 5</vt:lpstr>
      <vt:lpstr>Рынок - </vt:lpstr>
      <vt:lpstr>Задание:</vt:lpstr>
      <vt:lpstr>Цена-</vt:lpstr>
      <vt:lpstr>Слайд 9</vt:lpstr>
      <vt:lpstr>                ЦЕНЫ</vt:lpstr>
      <vt:lpstr>Задание:</vt:lpstr>
      <vt:lpstr>Признаки рынка</vt:lpstr>
      <vt:lpstr>Виды рынков</vt:lpstr>
      <vt:lpstr>Слайд 14</vt:lpstr>
      <vt:lpstr>Конкуренция-</vt:lpstr>
      <vt:lpstr>Задание:</vt:lpstr>
      <vt:lpstr>Конкуренция способствует:</vt:lpstr>
      <vt:lpstr>Домашнее задание: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Рынок, цена, конкуренция</dc:title>
  <dc:creator>Admin</dc:creator>
  <cp:lastModifiedBy>Admin</cp:lastModifiedBy>
  <cp:revision>12</cp:revision>
  <cp:lastPrinted>1601-01-01T00:00:00Z</cp:lastPrinted>
  <dcterms:created xsi:type="dcterms:W3CDTF">2009-12-13T10:11:22Z</dcterms:created>
  <dcterms:modified xsi:type="dcterms:W3CDTF">2012-01-24T13:03:48Z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