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8" r:id="rId3"/>
    <p:sldId id="257" r:id="rId4"/>
    <p:sldId id="264" r:id="rId5"/>
    <p:sldId id="265" r:id="rId6"/>
    <p:sldId id="258" r:id="rId7"/>
    <p:sldId id="266" r:id="rId8"/>
    <p:sldId id="276" r:id="rId9"/>
    <p:sldId id="263" r:id="rId10"/>
    <p:sldId id="262" r:id="rId11"/>
    <p:sldId id="261" r:id="rId12"/>
    <p:sldId id="260" r:id="rId13"/>
    <p:sldId id="275" r:id="rId14"/>
    <p:sldId id="259" r:id="rId15"/>
    <p:sldId id="277" r:id="rId16"/>
    <p:sldId id="267" r:id="rId17"/>
    <p:sldId id="268" r:id="rId18"/>
    <p:sldId id="269" r:id="rId19"/>
    <p:sldId id="270" r:id="rId20"/>
    <p:sldId id="274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CCFF"/>
    <a:srgbClr val="FF9900"/>
    <a:srgbClr val="FF9999"/>
    <a:srgbClr val="00FFCC"/>
    <a:srgbClr val="000099"/>
    <a:srgbClr val="663300"/>
    <a:srgbClr val="FFCC66"/>
    <a:srgbClr val="CC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EDF95-9DCF-4A9F-9297-6328399C1FD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1686C-91FB-413E-B5C8-D75ECD4AE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1686C-91FB-413E-B5C8-D75ECD4AEA4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C84C-0EE0-4571-BBF5-383ED1208E36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C1AB-E114-42E0-8678-D7274FCA1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C84C-0EE0-4571-BBF5-383ED1208E36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C1AB-E114-42E0-8678-D7274FCA1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C84C-0EE0-4571-BBF5-383ED1208E36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C1AB-E114-42E0-8678-D7274FCA1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C84C-0EE0-4571-BBF5-383ED1208E36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C1AB-E114-42E0-8678-D7274FCA1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C84C-0EE0-4571-BBF5-383ED1208E36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C1AB-E114-42E0-8678-D7274FCA1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C84C-0EE0-4571-BBF5-383ED1208E36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C1AB-E114-42E0-8678-D7274FCA1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C84C-0EE0-4571-BBF5-383ED1208E36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C1AB-E114-42E0-8678-D7274FCA1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C84C-0EE0-4571-BBF5-383ED1208E36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FC1AB-E114-42E0-8678-D7274FCA11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C84C-0EE0-4571-BBF5-383ED1208E36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C1AB-E114-42E0-8678-D7274FCA1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C84C-0EE0-4571-BBF5-383ED1208E36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93FC1AB-E114-42E0-8678-D7274FCA1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270C84C-0EE0-4571-BBF5-383ED1208E36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C1AB-E114-42E0-8678-D7274FCA1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270C84C-0EE0-4571-BBF5-383ED1208E36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93FC1AB-E114-42E0-8678-D7274FCA1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5">
                <a:lumMod val="75000"/>
              </a:schemeClr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8215370" cy="30003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Тема урока: </a:t>
            </a:r>
            <a:r>
              <a:rPr lang="ru-RU" dirty="0" smtClean="0">
                <a:solidFill>
                  <a:srgbClr val="FFFF00"/>
                </a:solidFill>
              </a:rPr>
              <a:t>«Опасные газы, с ними не шутят»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429000"/>
            <a:ext cx="6400800" cy="1257312"/>
          </a:xfrm>
        </p:spPr>
        <p:txBody>
          <a:bodyPr/>
          <a:lstStyle/>
          <a:p>
            <a:r>
              <a:rPr lang="ru-RU" dirty="0" smtClean="0">
                <a:solidFill>
                  <a:srgbClr val="00FFCC"/>
                </a:solidFill>
              </a:rPr>
              <a:t>5 класс </a:t>
            </a:r>
          </a:p>
          <a:p>
            <a:r>
              <a:rPr lang="ru-RU" dirty="0" smtClean="0">
                <a:solidFill>
                  <a:srgbClr val="00FFCC"/>
                </a:solidFill>
              </a:rPr>
              <a:t>Урок </a:t>
            </a:r>
            <a:r>
              <a:rPr lang="ru-RU" smtClean="0">
                <a:solidFill>
                  <a:srgbClr val="00FFCC"/>
                </a:solidFill>
              </a:rPr>
              <a:t>№ 10.</a:t>
            </a:r>
            <a:endParaRPr lang="ru-RU" dirty="0">
              <a:solidFill>
                <a:srgbClr val="00FF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6599" y="5286388"/>
            <a:ext cx="3061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FFFF"/>
                </a:solidFill>
              </a:rPr>
              <a:t>Преподаватель </a:t>
            </a:r>
            <a:r>
              <a:rPr lang="ru-RU" sz="1600" dirty="0" smtClean="0">
                <a:solidFill>
                  <a:srgbClr val="FFFFFF"/>
                </a:solidFill>
              </a:rPr>
              <a:t>ОБЖ</a:t>
            </a:r>
          </a:p>
          <a:p>
            <a:pPr algn="ctr"/>
            <a:r>
              <a:rPr lang="ru-RU" sz="1600" dirty="0" smtClean="0">
                <a:solidFill>
                  <a:srgbClr val="FFFFFF"/>
                </a:solidFill>
              </a:rPr>
              <a:t>МБОУ-СОШ с. Красное Знамя</a:t>
            </a:r>
            <a:endParaRPr lang="ru-RU" sz="1600" dirty="0" smtClean="0">
              <a:solidFill>
                <a:srgbClr val="FFFFFF"/>
              </a:solidFill>
            </a:endParaRPr>
          </a:p>
          <a:p>
            <a:pPr algn="ctr"/>
            <a:r>
              <a:rPr lang="ru-RU" sz="1600" dirty="0" err="1" smtClean="0">
                <a:solidFill>
                  <a:srgbClr val="FFFFFF"/>
                </a:solidFill>
              </a:rPr>
              <a:t>Кострюков</a:t>
            </a:r>
            <a:r>
              <a:rPr lang="ru-RU" sz="1600" dirty="0" smtClean="0">
                <a:solidFill>
                  <a:srgbClr val="FFFFFF"/>
                </a:solidFill>
              </a:rPr>
              <a:t> П.Н.</a:t>
            </a:r>
            <a:endParaRPr lang="ru-RU" sz="1600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2357430"/>
            <a:ext cx="3467088" cy="260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57200" y="214290"/>
            <a:ext cx="8229600" cy="17859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ГАЗ СТАНОВИТСЯ ОПАСНЫМ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когда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произошла утечка и много газа скопилось в помещении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2071678"/>
            <a:ext cx="6019808" cy="451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00166" y="2000240"/>
            <a:ext cx="600079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ыноска-облако 4"/>
          <p:cNvSpPr/>
          <p:nvPr/>
        </p:nvSpPr>
        <p:spPr>
          <a:xfrm>
            <a:off x="1500166" y="2500306"/>
            <a:ext cx="2428892" cy="26843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Утечка</a:t>
            </a:r>
          </a:p>
          <a:p>
            <a:pPr algn="ctr"/>
            <a:r>
              <a:rPr lang="ru-RU" dirty="0" smtClean="0"/>
              <a:t>газа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57200" y="214290"/>
            <a:ext cx="8229600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ПРИЧИНЫ УТЕЧКИ ГАЗА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4983179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ru-RU" sz="2400" dirty="0" smtClean="0">
                <a:solidFill>
                  <a:srgbClr val="00FFCC"/>
                </a:solidFill>
              </a:rPr>
              <a:t>НЕИСПРАВНОСТЬ ТРУБ, КОТЛОВ, БАЛОНОВ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2400" dirty="0" smtClean="0">
                <a:solidFill>
                  <a:srgbClr val="00FFCC"/>
                </a:solidFill>
              </a:rPr>
              <a:t>НЕПРАВИЛЬНАЯ УСТАНОВКА ГАЗОВОГО ОБОРУДЫВАНИЯ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2400" dirty="0" smtClean="0">
                <a:solidFill>
                  <a:srgbClr val="00FFCC"/>
                </a:solidFill>
              </a:rPr>
              <a:t>СЛАБОЕ КРЕПЛЕНИЕ ШЛАНГОВ К ПЕЧАМ, БАЛОНАМ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2400" dirty="0" smtClean="0">
                <a:solidFill>
                  <a:srgbClr val="00FFCC"/>
                </a:solidFill>
              </a:rPr>
              <a:t>НЕПОЛНОЕ ЗАКРЫТЕИ КРАНОВ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2400" dirty="0" smtClean="0">
                <a:solidFill>
                  <a:srgbClr val="00FFCC"/>
                </a:solidFill>
              </a:rPr>
              <a:t>ЗАЛИВАНИЕ ОГНЯ МОЛОКОМ, ВОДОЙ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2400" dirty="0" smtClean="0">
                <a:solidFill>
                  <a:srgbClr val="00FFCC"/>
                </a:solidFill>
              </a:rPr>
              <a:t>ЗАДУВАНИЕ СКВОЗНЯКОМ</a:t>
            </a:r>
            <a:endParaRPr lang="ru-RU" sz="2400" dirty="0">
              <a:solidFill>
                <a:srgbClr val="00FFCC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200024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214282" y="214290"/>
            <a:ext cx="8715436" cy="12858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ТЕХНИКА БЕЗОПАСНОСТИ ПРИ ОБРАЩЕНИИ  С ГАЗОВЫМИ ПЛИТАМИ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8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00FFCC"/>
                </a:solidFill>
              </a:rPr>
              <a:t>НЕ ОТХОДИТЬ ДАЛЕКО ОТ ЗАЖЕННОЙ ПЛИТЫ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00FFCC"/>
                </a:solidFill>
              </a:rPr>
              <a:t>ОБЕСПЕЧИТЬ ВЕНТИЛЯЦИЮ </a:t>
            </a:r>
            <a:r>
              <a:rPr lang="ru-RU" sz="2200" dirty="0" smtClean="0">
                <a:solidFill>
                  <a:srgbClr val="FFFFFF"/>
                </a:solidFill>
              </a:rPr>
              <a:t>(ОТКРЫТЬ ФОРТОЧКУ НО НЕ СОЗДАВАТЬ СКВОЗЬНЯК)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00FFCC"/>
                </a:solidFill>
              </a:rPr>
              <a:t>СЛЕДИТЬ ЗА ПЛАМЕНЕМ       </a:t>
            </a:r>
            <a:r>
              <a:rPr lang="ru-RU" sz="2200" dirty="0" smtClean="0">
                <a:solidFill>
                  <a:srgbClr val="FFFFFF"/>
                </a:solidFill>
              </a:rPr>
              <a:t>- ПЛАМЯ ДОЛЖНО БЫТЬ РОВНЫМ И</a:t>
            </a:r>
            <a:r>
              <a:rPr lang="ru-RU" sz="2200" dirty="0" smtClean="0">
                <a:solidFill>
                  <a:srgbClr val="00FFCC"/>
                </a:solidFill>
              </a:rPr>
              <a:t> ГОЛУБЫМ</a:t>
            </a:r>
            <a:r>
              <a:rPr lang="ru-RU" sz="2200" dirty="0" smtClean="0">
                <a:solidFill>
                  <a:srgbClr val="FFFFFF"/>
                </a:solidFill>
              </a:rPr>
              <a:t>, ЕСЛИ ОНО КРАСНОЕ ИЛИ ЖЕЛТОЕ – ГАЗ ПОЛНОСТЬЮ НЕ СГОРАЕТ, НАДО ВЫЗВАТЬ МАСТЕРА, ОТРЕГУЛИРОВАТЬ ГОРЕЛКУ</a:t>
            </a:r>
            <a:endParaRPr lang="ru-RU" sz="2200" dirty="0" smtClean="0">
              <a:solidFill>
                <a:srgbClr val="00FFCC"/>
              </a:solidFill>
            </a:endParaRP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2000240"/>
            <a:ext cx="4000528" cy="337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572000" y="1571612"/>
            <a:ext cx="4214842" cy="857256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Найдите недостатки данной газовой плиты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929198"/>
            <a:ext cx="4214842" cy="857256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Красное пламя горелки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inkTgt spid="_x0000_s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inkTgt spid="_x0000_s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inkTgt spid="_x0000_s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inkTgt spid="_x0000_s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inkTgt spid="_x0000_s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ставки\Рисунки\1630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33463" y="1057275"/>
            <a:ext cx="7077075" cy="47434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868" y="142852"/>
            <a:ext cx="1909497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Ф. М. </a:t>
            </a:r>
            <a:endParaRPr lang="ru-RU" sz="4800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57200" y="214290"/>
            <a:ext cx="8229600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ЧТО ДЕЛАТЬ ПРИ ЗАПАХЕ ГАЗА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8329642" cy="264320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FFCC"/>
                </a:solidFill>
              </a:rPr>
              <a:t>Перекрыть кран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FFCC"/>
                </a:solidFill>
              </a:rPr>
              <a:t>Создать сквозняк, открыв окна и двери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FFCC"/>
                </a:solidFill>
              </a:rPr>
              <a:t>Не включать и не выключать свет, не зажигать спички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FFCC"/>
                </a:solidFill>
              </a:rPr>
              <a:t>Дышать задерживая дыхание или через мокрый платок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FFCC"/>
                </a:solidFill>
              </a:rPr>
              <a:t>Постучать соседям и от них сообщить родителям и в газовую службу</a:t>
            </a:r>
            <a:endParaRPr lang="ru-RU" dirty="0">
              <a:solidFill>
                <a:srgbClr val="00FFCC"/>
              </a:solidFill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4214818"/>
            <a:ext cx="2395793" cy="198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4214818"/>
            <a:ext cx="266701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4214818"/>
            <a:ext cx="266701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6215074" y="4286256"/>
            <a:ext cx="2428892" cy="1785950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6500826" y="4429132"/>
            <a:ext cx="571504" cy="7858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Хорда 10"/>
          <p:cNvSpPr/>
          <p:nvPr/>
        </p:nvSpPr>
        <p:spPr>
          <a:xfrm rot="17461462">
            <a:off x="6348665" y="4991351"/>
            <a:ext cx="914400" cy="914400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7500958" y="4857760"/>
            <a:ext cx="1143008" cy="1428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>
            <a:spLocks noChangeAspect="1"/>
          </p:cNvSpPr>
          <p:nvPr/>
        </p:nvSpPr>
        <p:spPr>
          <a:xfrm>
            <a:off x="7500958" y="4857760"/>
            <a:ext cx="142876" cy="142876"/>
          </a:xfrm>
          <a:prstGeom prst="flowChartConnector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2 13"/>
          <p:cNvSpPr/>
          <p:nvPr/>
        </p:nvSpPr>
        <p:spPr>
          <a:xfrm rot="2519675">
            <a:off x="7304979" y="4750917"/>
            <a:ext cx="497551" cy="459319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7" presetClass="emph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8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42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57200" y="214290"/>
            <a:ext cx="8229600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ЧТО ДЕЛАТЬ ПРИ ЗАПАХЕ ГАЗА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8329642" cy="264320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FFCC"/>
                </a:solidFill>
              </a:rPr>
              <a:t>Перекрыть кран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FFCC"/>
                </a:solidFill>
              </a:rPr>
              <a:t>Создать сквозняк, открыв окна и двери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FFCC"/>
                </a:solidFill>
              </a:rPr>
              <a:t>Не включать и не выключать свет, не зажигать спички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FFCC"/>
                </a:solidFill>
              </a:rPr>
              <a:t>Дышать задерживая дыхание или через мокрый платок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FFCC"/>
                </a:solidFill>
              </a:rPr>
              <a:t>Постучать соседям и от них сообщить родителям и в газовую службу</a:t>
            </a:r>
            <a:endParaRPr lang="ru-RU" dirty="0">
              <a:solidFill>
                <a:srgbClr val="00FFCC"/>
              </a:solidFill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4214818"/>
            <a:ext cx="2395793" cy="198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4214818"/>
            <a:ext cx="266701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928670"/>
            <a:ext cx="257176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4214818"/>
            <a:ext cx="266701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6215074" y="4286256"/>
            <a:ext cx="2428892" cy="1785950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6500826" y="4429132"/>
            <a:ext cx="571504" cy="7858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Хорда 10"/>
          <p:cNvSpPr/>
          <p:nvPr/>
        </p:nvSpPr>
        <p:spPr>
          <a:xfrm rot="17461462">
            <a:off x="6348665" y="4991351"/>
            <a:ext cx="914400" cy="914400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7500958" y="4857760"/>
            <a:ext cx="1143008" cy="1428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>
            <a:spLocks noChangeAspect="1"/>
          </p:cNvSpPr>
          <p:nvPr/>
        </p:nvSpPr>
        <p:spPr>
          <a:xfrm>
            <a:off x="7500958" y="4857760"/>
            <a:ext cx="142876" cy="142876"/>
          </a:xfrm>
          <a:prstGeom prst="flowChartConnector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2 13"/>
          <p:cNvSpPr/>
          <p:nvPr/>
        </p:nvSpPr>
        <p:spPr>
          <a:xfrm rot="2519675">
            <a:off x="7304979" y="4750917"/>
            <a:ext cx="497551" cy="459319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9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57200" y="214290"/>
            <a:ext cx="8229600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ОПАСНЫЕ ГАЗЫ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643174" y="1071546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00FFCC"/>
                </a:solidFill>
              </a:rPr>
              <a:t>БЫТОВОЙ ГАЗ БЫВАЕТ 2 ВИДОВ</a:t>
            </a:r>
            <a:endParaRPr lang="ru-RU" dirty="0">
              <a:solidFill>
                <a:srgbClr val="00FFCC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572000" y="1785926"/>
            <a:ext cx="4357718" cy="1428760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FFCC"/>
                </a:solidFill>
              </a:rPr>
              <a:t>1.МАГИСТРАЛЬНЫЙ – МЕТАН </a:t>
            </a:r>
            <a:r>
              <a:rPr lang="ru-RU" dirty="0" smtClean="0">
                <a:solidFill>
                  <a:srgbClr val="FFFFFF"/>
                </a:solidFill>
              </a:rPr>
              <a:t>без цвета, запаха, легче воздуха, поднимается в верх.</a:t>
            </a:r>
            <a:endParaRPr lang="ru-RU" dirty="0">
              <a:solidFill>
                <a:srgbClr val="00FFCC"/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 b="-2364"/>
          <a:stretch>
            <a:fillRect/>
          </a:stretch>
        </p:blipFill>
        <p:spPr bwMode="auto">
          <a:xfrm>
            <a:off x="785786" y="1500174"/>
            <a:ext cx="2714644" cy="30162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572000" y="3714752"/>
            <a:ext cx="4357718" cy="2786082"/>
          </a:xfrm>
          <a:ln>
            <a:solidFill>
              <a:srgbClr val="FFFFFF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00FFCC"/>
                </a:solidFill>
              </a:rPr>
              <a:t> </a:t>
            </a:r>
            <a:r>
              <a:rPr lang="ru-RU" b="1" dirty="0" smtClean="0">
                <a:solidFill>
                  <a:srgbClr val="00FFCC"/>
                </a:solidFill>
              </a:rPr>
              <a:t>2.Сжиженный газ в болонах, </a:t>
            </a:r>
          </a:p>
          <a:p>
            <a:pPr>
              <a:buNone/>
            </a:pPr>
            <a:r>
              <a:rPr lang="ru-RU" b="1" dirty="0" smtClean="0">
                <a:solidFill>
                  <a:srgbClr val="00FFCC"/>
                </a:solidFill>
              </a:rPr>
              <a:t>состоящий из смеси 2 газов-</a:t>
            </a:r>
          </a:p>
          <a:p>
            <a:pPr>
              <a:buNone/>
            </a:pPr>
            <a:r>
              <a:rPr lang="ru-RU" b="1" dirty="0" smtClean="0">
                <a:solidFill>
                  <a:srgbClr val="00FFCC"/>
                </a:solidFill>
              </a:rPr>
              <a:t>БУТАНА И ПРОПАНА-</a:t>
            </a:r>
            <a:r>
              <a:rPr lang="ru-RU" b="1" dirty="0" smtClean="0">
                <a:solidFill>
                  <a:srgbClr val="FFFFFF"/>
                </a:solidFill>
              </a:rPr>
              <a:t> без цвета</a:t>
            </a:r>
          </a:p>
          <a:p>
            <a:pPr>
              <a:buNone/>
            </a:pPr>
            <a:r>
              <a:rPr lang="ru-RU" b="1" dirty="0">
                <a:solidFill>
                  <a:srgbClr val="FFFFFF"/>
                </a:solidFill>
              </a:rPr>
              <a:t>и</a:t>
            </a:r>
            <a:r>
              <a:rPr lang="ru-RU" b="1" dirty="0" smtClean="0">
                <a:solidFill>
                  <a:srgbClr val="FFFFFF"/>
                </a:solidFill>
              </a:rPr>
              <a:t> запаха, тяжелее воздуха, </a:t>
            </a:r>
          </a:p>
          <a:p>
            <a:pPr>
              <a:buNone/>
            </a:pPr>
            <a:r>
              <a:rPr lang="ru-RU" b="1" dirty="0">
                <a:solidFill>
                  <a:srgbClr val="FFFFFF"/>
                </a:solidFill>
              </a:rPr>
              <a:t>с</a:t>
            </a:r>
            <a:r>
              <a:rPr lang="ru-RU" b="1" dirty="0" smtClean="0">
                <a:solidFill>
                  <a:srgbClr val="FFFFFF"/>
                </a:solidFill>
              </a:rPr>
              <a:t>капливается на первых эта-    </a:t>
            </a:r>
          </a:p>
          <a:p>
            <a:pPr>
              <a:buNone/>
            </a:pPr>
            <a:r>
              <a:rPr lang="ru-RU" b="1" dirty="0" err="1">
                <a:solidFill>
                  <a:srgbClr val="FFFFFF"/>
                </a:solidFill>
              </a:rPr>
              <a:t>ж</a:t>
            </a:r>
            <a:r>
              <a:rPr lang="ru-RU" b="1" dirty="0" err="1" smtClean="0">
                <a:solidFill>
                  <a:srgbClr val="FFFFFF"/>
                </a:solidFill>
              </a:rPr>
              <a:t>ах</a:t>
            </a:r>
            <a:r>
              <a:rPr lang="ru-RU" b="1" dirty="0" smtClean="0">
                <a:solidFill>
                  <a:srgbClr val="FFFFFF"/>
                </a:solidFill>
              </a:rPr>
              <a:t> зданий и в подвалах</a:t>
            </a:r>
          </a:p>
          <a:p>
            <a:pPr>
              <a:buNone/>
            </a:pPr>
            <a:endParaRPr lang="ru-RU" b="1" dirty="0">
              <a:solidFill>
                <a:srgbClr val="00FFCC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214282" y="4714884"/>
            <a:ext cx="4143404" cy="1857388"/>
          </a:xfrm>
          <a:prstGeom prst="flowChartAlternateProcess">
            <a:avLst/>
          </a:prstGeom>
          <a:blipFill>
            <a:blip r:embed="rId3" cstate="email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Для того чтобы заметить утечку газа в него добавляют пахучее вещество придающее ему специфический запах газа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email"/>
          <a:srcRect b="-2365"/>
          <a:stretch>
            <a:fillRect/>
          </a:stretch>
        </p:blipFill>
        <p:spPr bwMode="auto">
          <a:xfrm>
            <a:off x="357158" y="285728"/>
            <a:ext cx="1221590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457200" y="214290"/>
            <a:ext cx="8229600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ОПАСНЫЕ ГАЗЫ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28596" y="928670"/>
            <a:ext cx="8229600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FFCC"/>
                </a:solidFill>
                <a:latin typeface="+mj-lt"/>
                <a:ea typeface="+mj-ea"/>
                <a:cs typeface="+mj-cs"/>
              </a:rPr>
              <a:t>УГАРНЫЙ ГАЗ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 b="-2365"/>
          <a:stretch>
            <a:fillRect/>
          </a:stretch>
        </p:blipFill>
        <p:spPr bwMode="auto">
          <a:xfrm>
            <a:off x="7500958" y="285728"/>
            <a:ext cx="1221590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14282" y="1785926"/>
            <a:ext cx="8501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Образуется при пожарах, в банях, домах с печным отоплением.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Чрезвычайно ядовит, не имеет ни цвета, ни запаха, не раздражает глаза, поэтому его трудно обнаружить, легче воздуха. Такой же газ содержатся и в выхлопных газах работающей машины.</a:t>
            </a:r>
          </a:p>
          <a:p>
            <a:pPr algn="ctr"/>
            <a:r>
              <a:rPr lang="ru-RU" sz="2400" dirty="0" smtClean="0">
                <a:solidFill>
                  <a:srgbClr val="92D050"/>
                </a:solidFill>
              </a:rPr>
              <a:t>Нельзя находится в закрытом помещении при работающем двигателе машины.</a:t>
            </a:r>
            <a:endParaRPr lang="ru-RU" sz="2400" dirty="0">
              <a:solidFill>
                <a:srgbClr val="92D050"/>
              </a:solidFill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428596" y="3643314"/>
            <a:ext cx="8215370" cy="1042416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Нельзя находится в закрытом помещении при работающем двигателе машины.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4786322"/>
            <a:ext cx="4214842" cy="191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28596" y="1214422"/>
            <a:ext cx="8229600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FFCC"/>
                </a:solidFill>
                <a:latin typeface="+mj-lt"/>
                <a:ea typeface="+mj-ea"/>
                <a:cs typeface="+mj-cs"/>
              </a:rPr>
              <a:t>Признаки отравления УГАРНЫЙМ ГАЗОМ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457200" y="214290"/>
            <a:ext cx="8229600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ОПАСНЫЕ ГАЗЫ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 b="-2365"/>
          <a:stretch>
            <a:fillRect/>
          </a:stretch>
        </p:blipFill>
        <p:spPr bwMode="auto">
          <a:xfrm>
            <a:off x="357158" y="285728"/>
            <a:ext cx="1221590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 b="-2365"/>
          <a:stretch>
            <a:fillRect/>
          </a:stretch>
        </p:blipFill>
        <p:spPr bwMode="auto">
          <a:xfrm>
            <a:off x="7500958" y="285728"/>
            <a:ext cx="1221590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Выноска-облако 5"/>
          <p:cNvSpPr/>
          <p:nvPr/>
        </p:nvSpPr>
        <p:spPr>
          <a:xfrm>
            <a:off x="214282" y="1785926"/>
            <a:ext cx="8572560" cy="4357718"/>
          </a:xfrm>
          <a:prstGeom prst="cloudCallo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2600" dirty="0" smtClean="0"/>
              <a:t>Начинает болеть и кружиться  голова, появляется шум и  пульсация в висках, темнеет в глазах, появляется тошнота,  рвота.</a:t>
            </a:r>
          </a:p>
          <a:p>
            <a:pPr algn="ctr"/>
            <a:r>
              <a:rPr lang="ru-RU" sz="2600" dirty="0" smtClean="0">
                <a:solidFill>
                  <a:srgbClr val="FFFF00"/>
                </a:solidFill>
              </a:rPr>
              <a:t>При сильном отравлении- сонливость, затемнение сознания, возможно потеря сознания, судороги,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</a:rPr>
              <a:t>СМЕРТЬ</a:t>
            </a:r>
            <a:r>
              <a:rPr lang="ru-RU" sz="2600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57200" y="214290"/>
            <a:ext cx="8229600" cy="12144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noProof="0" dirty="0" smtClean="0">
                <a:solidFill>
                  <a:srgbClr val="FF33CC"/>
                </a:solidFill>
                <a:latin typeface="+mj-lt"/>
                <a:ea typeface="+mj-ea"/>
                <a:cs typeface="+mj-cs"/>
              </a:rPr>
              <a:t>ПЕРВАЯ МЕДИЦИНСКАЯ ПОМОЩЬ </a:t>
            </a:r>
            <a:r>
              <a:rPr lang="ru-RU" sz="360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при отравлении УГАРНЫМ газом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SL271194"/>
          <p:cNvPicPr>
            <a:picLocks noChangeAspect="1" noChangeArrowheads="1"/>
          </p:cNvPicPr>
          <p:nvPr/>
        </p:nvPicPr>
        <p:blipFill>
          <a:blip r:embed="rId2" cstate="email">
            <a:lum bright="30000" contrast="54000"/>
          </a:blip>
          <a:srcRect/>
          <a:stretch>
            <a:fillRect/>
          </a:stretch>
        </p:blipFill>
        <p:spPr>
          <a:xfrm>
            <a:off x="428596" y="857232"/>
            <a:ext cx="1000132" cy="13336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SL271194"/>
          <p:cNvPicPr>
            <a:picLocks noChangeAspect="1" noChangeArrowheads="1"/>
          </p:cNvPicPr>
          <p:nvPr/>
        </p:nvPicPr>
        <p:blipFill>
          <a:blip r:embed="rId2" cstate="email">
            <a:lum bright="30000" contrast="54000"/>
          </a:blip>
          <a:srcRect/>
          <a:stretch>
            <a:fillRect/>
          </a:stretch>
        </p:blipFill>
        <p:spPr>
          <a:xfrm>
            <a:off x="7786710" y="857232"/>
            <a:ext cx="1000132" cy="13336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000232" y="5357827"/>
            <a:ext cx="1928826" cy="71438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pic>
        <p:nvPicPr>
          <p:cNvPr id="11" name="Рисунок 10" descr="ikkipreview_70.bmp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30115" r="30115"/>
          <a:stretch>
            <a:fillRect/>
          </a:stretch>
        </p:blipFill>
        <p:spPr>
          <a:xfrm>
            <a:off x="857250" y="1714500"/>
            <a:ext cx="4114800" cy="4114800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5214942" y="2285992"/>
            <a:ext cx="3571900" cy="385765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вывести на свежий воздух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слабом дыхании провести ИВЛ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Согреть, растереть тело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Дать понюхать нашатырного спирта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Положить грелки к ногам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4" cstate="print"/>
          <a:srcRect l="23644" t="18326" r="23766" b="15089"/>
          <a:stretch>
            <a:fillRect/>
          </a:stretch>
        </p:blipFill>
        <p:spPr bwMode="auto">
          <a:xfrm>
            <a:off x="1142976" y="2071678"/>
            <a:ext cx="3489463" cy="33196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5">
                <a:lumMod val="75000"/>
              </a:schemeClr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3786214" cy="3000396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9900"/>
                </a:solidFill>
              </a:rPr>
              <a:t>Цели  урока: </a:t>
            </a:r>
            <a:endParaRPr lang="ru-RU" dirty="0">
              <a:solidFill>
                <a:srgbClr val="FF99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571612"/>
            <a:ext cx="2786080" cy="208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214810" y="785794"/>
            <a:ext cx="4643470" cy="5572164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sz="2400" dirty="0" smtClean="0"/>
              <a:t>Рассказать об опасных газах.</a:t>
            </a:r>
          </a:p>
          <a:p>
            <a:pPr marL="457200" indent="-457200" algn="l">
              <a:buAutoNum type="arabicPeriod"/>
            </a:pPr>
            <a:r>
              <a:rPr lang="ru-RU" sz="2400" dirty="0" smtClean="0"/>
              <a:t>Научить правильно обращаться с газовыми плитами.</a:t>
            </a:r>
          </a:p>
          <a:p>
            <a:pPr marL="457200" indent="-457200" algn="l">
              <a:buAutoNum type="arabicPeriod"/>
            </a:pPr>
            <a:r>
              <a:rPr lang="ru-RU" sz="2400" dirty="0" smtClean="0"/>
              <a:t>Научить правильно действовать при утечке газа.</a:t>
            </a:r>
          </a:p>
          <a:p>
            <a:pPr marL="457200" indent="-457200" algn="l">
              <a:buAutoNum type="arabicPeriod"/>
            </a:pPr>
            <a:r>
              <a:rPr lang="ru-RU" sz="2400" dirty="0" smtClean="0"/>
              <a:t>Познакомить с порядком оказания первой медицинской помощи при отравлении угарным газом. 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ВОПРОСЫ НА ЗАКРЕПЛЕНИЕ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5572164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ru-RU" sz="2800" dirty="0" smtClean="0">
                <a:solidFill>
                  <a:srgbClr val="00FFCC"/>
                </a:solidFill>
              </a:rPr>
              <a:t>Когда газ становится опасным?</a:t>
            </a:r>
          </a:p>
          <a:p>
            <a:pPr marL="514350" lvl="0" indent="-514350">
              <a:buNone/>
            </a:pPr>
            <a:r>
              <a:rPr lang="ru-RU" sz="2400" dirty="0" smtClean="0">
                <a:solidFill>
                  <a:srgbClr val="FFFFFF"/>
                </a:solidFill>
              </a:rPr>
              <a:t>-  когда произошла утечка и много газа скопилось в помещении    </a:t>
            </a:r>
          </a:p>
          <a:p>
            <a:pPr marL="571500" indent="-571500">
              <a:buFont typeface="+mj-lt"/>
              <a:buAutoNum type="romanUcPeriod" startAt="2"/>
            </a:pPr>
            <a:r>
              <a:rPr lang="ru-RU" sz="2800" dirty="0" smtClean="0">
                <a:solidFill>
                  <a:srgbClr val="00FFCC"/>
                </a:solidFill>
              </a:rPr>
              <a:t>Какое должно быть пламя у газовой плиты?</a:t>
            </a:r>
          </a:p>
          <a:p>
            <a:pPr marL="571500" indent="-571500">
              <a:buNone/>
            </a:pPr>
            <a:r>
              <a:rPr lang="ru-RU" sz="2400" dirty="0" smtClean="0">
                <a:solidFill>
                  <a:srgbClr val="FFFFFF"/>
                </a:solidFill>
              </a:rPr>
              <a:t>- </a:t>
            </a:r>
            <a:r>
              <a:rPr lang="ru-RU" sz="1600" b="1" dirty="0" smtClean="0">
                <a:solidFill>
                  <a:srgbClr val="FFFFFF"/>
                </a:solidFill>
              </a:rPr>
              <a:t>ПЛАМЯ ДОЛЖНО БЫТЬ РОВНЫМ И</a:t>
            </a:r>
            <a:r>
              <a:rPr lang="ru-RU" sz="1600" b="1" dirty="0" smtClean="0">
                <a:solidFill>
                  <a:srgbClr val="00FFCC"/>
                </a:solidFill>
              </a:rPr>
              <a:t> ГОЛУБЫМ</a:t>
            </a:r>
            <a:r>
              <a:rPr lang="ru-RU" sz="1600" b="1" dirty="0" smtClean="0">
                <a:solidFill>
                  <a:srgbClr val="FFFFFF"/>
                </a:solidFill>
              </a:rPr>
              <a:t>, ЕСЛИ ОНО КРАСНОЕ ИЛИ ЖЕЛТОЕ – ГАЗ ПОЛНОСТЬЮ НЕ СГОРАЕТ, НАДО ВЫЗВАТЬ МАСТЕРА, ОТРЕГУЛИРОВАТЬ ГОРЕЛКУ</a:t>
            </a:r>
            <a:r>
              <a:rPr lang="ru-RU" sz="2400" dirty="0" smtClean="0">
                <a:solidFill>
                  <a:srgbClr val="FFFFFF"/>
                </a:solidFill>
              </a:rPr>
              <a:t>.</a:t>
            </a:r>
            <a:endParaRPr lang="ru-RU" sz="2400" dirty="0" smtClean="0">
              <a:solidFill>
                <a:srgbClr val="00FFCC"/>
              </a:solidFill>
            </a:endParaRPr>
          </a:p>
          <a:p>
            <a:pPr marL="571500" indent="-571500">
              <a:buFont typeface="+mj-lt"/>
              <a:buAutoNum type="romanUcPeriod" startAt="3"/>
            </a:pPr>
            <a:r>
              <a:rPr lang="ru-RU" sz="2800" dirty="0" smtClean="0">
                <a:solidFill>
                  <a:srgbClr val="00FFCC"/>
                </a:solidFill>
              </a:rPr>
              <a:t>Пахнет ли бытовой газ?</a:t>
            </a:r>
          </a:p>
          <a:p>
            <a:pPr marL="571500" indent="-571500">
              <a:buFontTx/>
              <a:buChar char="-"/>
            </a:pPr>
            <a:r>
              <a:rPr lang="ru-RU" sz="2400" dirty="0" smtClean="0">
                <a:solidFill>
                  <a:srgbClr val="FFFFFF"/>
                </a:solidFill>
              </a:rPr>
              <a:t>Не пахнет. В нем пахнут специальные добавки.</a:t>
            </a:r>
          </a:p>
          <a:p>
            <a:pPr marL="571500" indent="-571500">
              <a:buAutoNum type="romanUcPeriod" startAt="4"/>
            </a:pPr>
            <a:r>
              <a:rPr lang="ru-RU" sz="2800" dirty="0" smtClean="0">
                <a:solidFill>
                  <a:srgbClr val="00FFCC"/>
                </a:solidFill>
              </a:rPr>
              <a:t>Почему при утечке газа нельзя включать свет?</a:t>
            </a:r>
          </a:p>
          <a:p>
            <a:pPr marL="571500" indent="-571500">
              <a:buNone/>
            </a:pPr>
            <a:r>
              <a:rPr lang="ru-RU" sz="2400" dirty="0" smtClean="0">
                <a:solidFill>
                  <a:srgbClr val="00FFCC"/>
                </a:solidFill>
              </a:rPr>
              <a:t>- </a:t>
            </a:r>
            <a:r>
              <a:rPr lang="ru-RU" sz="2400" dirty="0" smtClean="0"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</a:rPr>
              <a:t>потомучто</a:t>
            </a:r>
            <a:r>
              <a:rPr lang="ru-RU" sz="2400" dirty="0" smtClean="0">
                <a:solidFill>
                  <a:srgbClr val="FFFFFF"/>
                </a:solidFill>
              </a:rPr>
              <a:t> может произойти взрыв, так как при </a:t>
            </a:r>
            <a:r>
              <a:rPr lang="ru-RU" sz="2400" dirty="0" err="1" smtClean="0">
                <a:solidFill>
                  <a:srgbClr val="FFFFFF"/>
                </a:solidFill>
              </a:rPr>
              <a:t>включеии</a:t>
            </a:r>
            <a:r>
              <a:rPr lang="ru-RU" sz="2400" dirty="0" smtClean="0">
                <a:solidFill>
                  <a:srgbClr val="FFFFFF"/>
                </a:solidFill>
              </a:rPr>
              <a:t> и выключении может пройти искра.</a:t>
            </a:r>
            <a:endParaRPr lang="ru-RU" sz="2400" dirty="0" smtClean="0">
              <a:solidFill>
                <a:srgbClr val="00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57200" y="142852"/>
            <a:ext cx="8229600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ДОМАШНЕЕ ЗАДАНИЕ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428728" y="2214554"/>
            <a:ext cx="6215106" cy="3143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ТЕМА  №  9</a:t>
            </a:r>
          </a:p>
          <a:p>
            <a:pPr algn="ctr"/>
            <a:r>
              <a:rPr lang="ru-RU" sz="3200" dirty="0" smtClean="0"/>
              <a:t> </a:t>
            </a:r>
          </a:p>
          <a:p>
            <a:pPr algn="ctr"/>
            <a:r>
              <a:rPr lang="ru-RU" sz="3200" dirty="0" smtClean="0"/>
              <a:t>СТР. 46- 49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ВОПРОСЫ НВ ПОВТОРЕНИЕ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557216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romanUcPeriod"/>
            </a:pPr>
            <a:r>
              <a:rPr lang="ru-RU" sz="2800" dirty="0" smtClean="0">
                <a:solidFill>
                  <a:srgbClr val="00FFCC"/>
                </a:solidFill>
              </a:rPr>
              <a:t>Что относится к подручным средствам пожаротушения?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FFFFFF"/>
                </a:solidFill>
              </a:rPr>
              <a:t>- Вода, песок, земля из горшка, стиральный парашек, брезент, плотный материал, одеяло, пальто, веник, лопата, огнетушитель.    </a:t>
            </a:r>
          </a:p>
          <a:p>
            <a:pPr marL="571500" indent="-571500">
              <a:buFont typeface="+mj-lt"/>
              <a:buAutoNum type="romanUcPeriod" startAt="2"/>
            </a:pPr>
            <a:r>
              <a:rPr lang="ru-RU" sz="2800" dirty="0" smtClean="0">
                <a:solidFill>
                  <a:srgbClr val="00FFCC"/>
                </a:solidFill>
              </a:rPr>
              <a:t>Что произошло в </a:t>
            </a:r>
            <a:r>
              <a:rPr lang="ru-RU" sz="2800" dirty="0" err="1" smtClean="0">
                <a:solidFill>
                  <a:srgbClr val="00FFCC"/>
                </a:solidFill>
              </a:rPr>
              <a:t>Истринском</a:t>
            </a:r>
            <a:r>
              <a:rPr lang="ru-RU" sz="2800" dirty="0" smtClean="0">
                <a:solidFill>
                  <a:srgbClr val="00FFCC"/>
                </a:solidFill>
              </a:rPr>
              <a:t> районе Московской области?</a:t>
            </a:r>
          </a:p>
          <a:p>
            <a:pPr marL="571500" indent="-571500">
              <a:buNone/>
            </a:pPr>
            <a:r>
              <a:rPr lang="ru-RU" sz="2400" dirty="0" smtClean="0">
                <a:solidFill>
                  <a:srgbClr val="FFFFFF"/>
                </a:solidFill>
              </a:rPr>
              <a:t>- Мальчишки подожгли траву… увидели соседи…. Потушили около дачных домиков.</a:t>
            </a:r>
            <a:endParaRPr lang="ru-RU" sz="2400" dirty="0" smtClean="0">
              <a:solidFill>
                <a:srgbClr val="00FFCC"/>
              </a:solidFill>
            </a:endParaRPr>
          </a:p>
          <a:p>
            <a:pPr marL="571500" indent="-571500">
              <a:buFont typeface="+mj-lt"/>
              <a:buAutoNum type="romanUcPeriod" startAt="3"/>
            </a:pPr>
            <a:r>
              <a:rPr lang="ru-RU" sz="2800" dirty="0" smtClean="0">
                <a:solidFill>
                  <a:srgbClr val="00FFCC"/>
                </a:solidFill>
              </a:rPr>
              <a:t>Перечислите виды огнетушителей?</a:t>
            </a:r>
          </a:p>
          <a:p>
            <a:pPr marL="571500" indent="-571500">
              <a:buFontTx/>
              <a:buChar char="-"/>
            </a:pPr>
            <a:r>
              <a:rPr lang="ru-RU" sz="2400" dirty="0" smtClean="0">
                <a:solidFill>
                  <a:srgbClr val="FFFFFF"/>
                </a:solidFill>
              </a:rPr>
              <a:t>ОХП (огнетушитель химический пенный) </a:t>
            </a:r>
          </a:p>
          <a:p>
            <a:pPr marL="571500" indent="-571500">
              <a:buFontTx/>
              <a:buChar char="-"/>
            </a:pPr>
            <a:r>
              <a:rPr lang="ru-RU" sz="2400" dirty="0" smtClean="0">
                <a:solidFill>
                  <a:srgbClr val="FFFFFF"/>
                </a:solidFill>
              </a:rPr>
              <a:t>ОУ   (огнетушитель углекислотный)</a:t>
            </a:r>
          </a:p>
          <a:p>
            <a:pPr marL="571500" indent="-571500">
              <a:buFontTx/>
              <a:buChar char="-"/>
            </a:pPr>
            <a:r>
              <a:rPr lang="ru-RU" sz="2400" dirty="0" smtClean="0">
                <a:solidFill>
                  <a:srgbClr val="FFFFFF"/>
                </a:solidFill>
              </a:rPr>
              <a:t>ОП  (огнетушитель порошковый)</a:t>
            </a:r>
            <a:endParaRPr lang="ru-RU" sz="2400" dirty="0" smtClean="0">
              <a:solidFill>
                <a:srgbClr val="00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Виды огнетушителей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428736"/>
            <a:ext cx="671517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000232" y="3000372"/>
            <a:ext cx="2571768" cy="428628"/>
          </a:xfrm>
          <a:prstGeom prst="rect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ОХП (химические пен)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929190" y="4000504"/>
            <a:ext cx="2571768" cy="428628"/>
          </a:xfrm>
          <a:prstGeom prst="rect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Углекислотные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85852" y="5500702"/>
            <a:ext cx="2571768" cy="428628"/>
          </a:xfrm>
          <a:prstGeom prst="rect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Порошковые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Работа с огнетушителем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1" name="Содержимое 10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857364"/>
            <a:ext cx="4968921" cy="373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357818" y="1600201"/>
            <a:ext cx="3643338" cy="254317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FFFFFF"/>
                </a:solidFill>
              </a:rPr>
              <a:t>Сорвать пломбу;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FFFFFF"/>
                </a:solidFill>
              </a:rPr>
              <a:t>Выдернуть чеку;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FFFFFF"/>
                </a:solidFill>
              </a:rPr>
              <a:t>Направить раструб на огонь;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FFFFFF"/>
                </a:solidFill>
              </a:rPr>
              <a:t>Нажать на рычаг.</a:t>
            </a:r>
            <a:endParaRPr lang="ru-RU" i="1" dirty="0" smtClean="0">
              <a:solidFill>
                <a:srgbClr val="FFFFFF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buNone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0694" y="4500570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За раструб держаться в перчатках или обмотав его тряпкой, чтобы не получить отморожение.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7224" y="5715016"/>
            <a:ext cx="3357586" cy="714380"/>
          </a:xfrm>
          <a:prstGeom prst="roundRect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Углекислотный </a:t>
            </a:r>
          </a:p>
          <a:p>
            <a:pPr algn="ctr"/>
            <a:r>
              <a:rPr lang="ru-RU" sz="2400" dirty="0" smtClean="0"/>
              <a:t>огнетушитель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457200" y="214290"/>
            <a:ext cx="8229600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ВОПРОСЫ НВ ПОВТОРЕНИЕ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928670"/>
            <a:ext cx="8572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romanUcPeriod" startAt="4"/>
            </a:pPr>
            <a:r>
              <a:rPr lang="ru-RU" sz="2800" dirty="0" smtClean="0">
                <a:solidFill>
                  <a:srgbClr val="00FFCC"/>
                </a:solidFill>
              </a:rPr>
              <a:t>Каким огнетушителем нельзя тушить включенные электроприборы?</a:t>
            </a:r>
          </a:p>
          <a:p>
            <a:pPr marL="571500" indent="-571500"/>
            <a:r>
              <a:rPr lang="ru-RU" sz="2400" dirty="0" smtClean="0">
                <a:solidFill>
                  <a:srgbClr val="FFFFFF"/>
                </a:solidFill>
              </a:rPr>
              <a:t>Огнетушителем химическим пенным, так как он содержит воду.</a:t>
            </a:r>
          </a:p>
          <a:p>
            <a:pPr marL="571500" indent="-571500">
              <a:buFont typeface="+mj-lt"/>
              <a:buAutoNum type="romanUcPeriod" startAt="5"/>
            </a:pPr>
            <a:r>
              <a:rPr lang="ru-RU" sz="2800" dirty="0" smtClean="0">
                <a:solidFill>
                  <a:srgbClr val="00FFCC"/>
                </a:solidFill>
              </a:rPr>
              <a:t>Для чего предназначены углекислотные и порошковые огнетушители?</a:t>
            </a:r>
          </a:p>
          <a:p>
            <a:pPr marL="571500" indent="-571500"/>
            <a:r>
              <a:rPr lang="ru-RU" sz="2400" dirty="0" smtClean="0">
                <a:solidFill>
                  <a:srgbClr val="FFFFFF"/>
                </a:solidFill>
              </a:rPr>
              <a:t>Огнетушители углекислотные и порошковые предназначены для тушения электрических приборов под напряжением до 1000 вольт.</a:t>
            </a:r>
            <a:endParaRPr lang="ru-RU" sz="2400" dirty="0" smtClean="0">
              <a:solidFill>
                <a:srgbClr val="00FFCC"/>
              </a:solidFill>
            </a:endParaRPr>
          </a:p>
          <a:p>
            <a:pPr marL="571500" indent="-571500"/>
            <a:endParaRPr lang="ru-RU" sz="2400" dirty="0" smtClean="0">
              <a:solidFill>
                <a:srgbClr val="00FFCC"/>
              </a:solidFill>
            </a:endParaRPr>
          </a:p>
          <a:p>
            <a:pPr marL="571500" indent="-571500"/>
            <a:endParaRPr lang="ru-RU" sz="2800" dirty="0">
              <a:solidFill>
                <a:srgbClr val="00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4143380"/>
            <a:ext cx="8858312" cy="2571768"/>
          </a:xfrm>
        </p:spPr>
        <p:txBody>
          <a:bodyPr>
            <a:normAutofit fontScale="90000"/>
          </a:bodyPr>
          <a:lstStyle/>
          <a:p>
            <a:pPr marL="571500" indent="-571500"/>
            <a:r>
              <a:rPr lang="ru-RU" sz="3100" b="1" dirty="0" smtClean="0">
                <a:solidFill>
                  <a:srgbClr val="66CCFF"/>
                </a:solidFill>
              </a:rPr>
              <a:t>В больших домах установлены пожарные краны ПК, как работать пожарными кранами? </a:t>
            </a:r>
            <a:r>
              <a:rPr lang="ru-RU" sz="2700" dirty="0" smtClean="0">
                <a:solidFill>
                  <a:srgbClr val="00FFCC"/>
                </a:solidFill>
              </a:rPr>
              <a:t/>
            </a:r>
            <a:br>
              <a:rPr lang="ru-RU" sz="2700" dirty="0" smtClean="0">
                <a:solidFill>
                  <a:srgbClr val="00FFCC"/>
                </a:solidFill>
              </a:rPr>
            </a:br>
            <a:r>
              <a:rPr lang="ru-RU" sz="2700" b="1" dirty="0" smtClean="0">
                <a:solidFill>
                  <a:srgbClr val="FFFFFF"/>
                </a:solidFill>
              </a:rPr>
              <a:t>1- открыть или разбить дверцу с надписью ПК;</a:t>
            </a:r>
            <a:br>
              <a:rPr lang="ru-RU" sz="2700" b="1" dirty="0" smtClean="0">
                <a:solidFill>
                  <a:srgbClr val="FFFFFF"/>
                </a:solidFill>
              </a:rPr>
            </a:br>
            <a:r>
              <a:rPr lang="ru-RU" sz="2700" b="1" dirty="0" smtClean="0">
                <a:solidFill>
                  <a:srgbClr val="FFFFFF"/>
                </a:solidFill>
              </a:rPr>
              <a:t>2- раскатать шланг (пожарный рукав);</a:t>
            </a:r>
            <a:br>
              <a:rPr lang="ru-RU" sz="2700" b="1" dirty="0" smtClean="0">
                <a:solidFill>
                  <a:srgbClr val="FFFFFF"/>
                </a:solidFill>
              </a:rPr>
            </a:br>
            <a:r>
              <a:rPr lang="ru-RU" sz="2700" b="1" dirty="0" smtClean="0">
                <a:solidFill>
                  <a:srgbClr val="FFFFFF"/>
                </a:solidFill>
              </a:rPr>
              <a:t>3- присоединить его к крану и направить на огонь;</a:t>
            </a:r>
            <a:br>
              <a:rPr lang="ru-RU" sz="2700" b="1" dirty="0" smtClean="0">
                <a:solidFill>
                  <a:srgbClr val="FFFFFF"/>
                </a:solidFill>
              </a:rPr>
            </a:br>
            <a:r>
              <a:rPr lang="ru-RU" sz="2700" b="1" dirty="0" smtClean="0">
                <a:solidFill>
                  <a:srgbClr val="FFFFFF"/>
                </a:solidFill>
              </a:rPr>
              <a:t>4- открыть кран против часовой стрелки и начать тушить .</a:t>
            </a:r>
            <a:endParaRPr lang="ru-RU" b="1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357166"/>
            <a:ext cx="607223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3286124"/>
            <a:ext cx="607223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8215370" cy="221457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n w="5000" cmpd="sng">
                  <a:solidFill>
                    <a:srgbClr val="000099"/>
                  </a:solidFill>
                  <a:prstDash val="solid"/>
                </a:ln>
                <a:solidFill>
                  <a:srgbClr val="00FFCC"/>
                </a:solidFill>
              </a:rPr>
              <a:t>Приступаем к изучению новой темы </a:t>
            </a:r>
            <a:r>
              <a:rPr lang="ru-RU" sz="4000" dirty="0" smtClean="0">
                <a:solidFill>
                  <a:srgbClr val="FFFF00"/>
                </a:solidFill>
              </a:rPr>
              <a:t>«Опасные газы, с ними не шутят»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00984" y="6029316"/>
            <a:ext cx="1543016" cy="8286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FFCC"/>
                </a:solidFill>
              </a:rPr>
              <a:t>5 класс </a:t>
            </a:r>
          </a:p>
          <a:p>
            <a:pPr algn="ctr"/>
            <a:r>
              <a:rPr lang="ru-RU" dirty="0" smtClean="0">
                <a:solidFill>
                  <a:srgbClr val="00FFCC"/>
                </a:solidFill>
              </a:rPr>
              <a:t>Урок № 10.</a:t>
            </a:r>
            <a:endParaRPr lang="ru-RU" dirty="0">
              <a:solidFill>
                <a:srgbClr val="00FF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760895"/>
            <a:ext cx="4643470" cy="348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57200" y="214290"/>
            <a:ext cx="8229600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ГАЗ ИСПОЛЬЗУЕТСЯ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00958" y="3357562"/>
            <a:ext cx="1014362" cy="142876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FFCC"/>
                </a:solidFill>
              </a:rPr>
              <a:t>В ДОМАШНИХ УСЛОВИЯХ</a:t>
            </a:r>
            <a:endParaRPr lang="ru-RU" dirty="0">
              <a:solidFill>
                <a:srgbClr val="00FFCC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FFCC"/>
                </a:solidFill>
              </a:rPr>
              <a:t>НА ПРОИЗВОДСТВЕ</a:t>
            </a:r>
            <a:endParaRPr lang="ru-RU" dirty="0">
              <a:solidFill>
                <a:srgbClr val="00FFCC"/>
              </a:solidFill>
            </a:endParaRPr>
          </a:p>
        </p:txBody>
      </p:sp>
      <p:pic>
        <p:nvPicPr>
          <p:cNvPr id="9" name="Содержимое 8"/>
          <p:cNvPicPr>
            <a:picLocks noGrp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57994" y="1850231"/>
            <a:ext cx="403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500306"/>
            <a:ext cx="4041775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4"/>
          <p:cNvSpPr txBox="1">
            <a:spLocks/>
          </p:cNvSpPr>
          <p:nvPr/>
        </p:nvSpPr>
        <p:spPr>
          <a:xfrm>
            <a:off x="4643438" y="1357298"/>
            <a:ext cx="4040188" cy="838200"/>
          </a:xfrm>
          <a:prstGeom prst="rect">
            <a:avLst/>
          </a:prstGeom>
        </p:spPr>
        <p:txBody>
          <a:bodyPr vert="horz" anchor="t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400" b="1" dirty="0" smtClean="0">
                <a:solidFill>
                  <a:srgbClr val="00FFCC"/>
                </a:solidFill>
              </a:rPr>
              <a:t>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ПРЕДПРИЯТИЯХ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1214414" y="3071810"/>
            <a:ext cx="928694" cy="1000132"/>
          </a:xfrm>
          <a:prstGeom prst="irregularSeal2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769</TotalTime>
  <Words>773</Words>
  <Application>Microsoft Office PowerPoint</Application>
  <PresentationFormat>Экран (4:3)</PresentationFormat>
  <Paragraphs>117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Техническая</vt:lpstr>
      <vt:lpstr>Тема урока: «Опасные газы, с ними не шутят»</vt:lpstr>
      <vt:lpstr>Цели  урока: </vt:lpstr>
      <vt:lpstr>ВОПРОСЫ НВ ПОВТОРЕНИЕ</vt:lpstr>
      <vt:lpstr>Виды огнетушителей</vt:lpstr>
      <vt:lpstr>Работа с огнетушителем</vt:lpstr>
      <vt:lpstr>Слайд 6</vt:lpstr>
      <vt:lpstr>В больших домах установлены пожарные краны ПК, как работать пожарными кранами?  1- открыть или разбить дверцу с надписью ПК; 2- раскатать шланг (пожарный рукав); 3- присоединить его к крану и направить на огонь; 4- открыть кран против часовой стрелки и начать тушить .</vt:lpstr>
      <vt:lpstr>Приступаем к изучению новой темы «Опасные газы, с ними не шутят»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ВОПРОСЫ НА ЗАКРЕПЛЕНИЕ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«Опасные газы, с ними не шутят»</dc:title>
  <dc:creator>Admin</dc:creator>
  <cp:lastModifiedBy>Admin</cp:lastModifiedBy>
  <cp:revision>57</cp:revision>
  <dcterms:created xsi:type="dcterms:W3CDTF">2011-11-11T13:31:15Z</dcterms:created>
  <dcterms:modified xsi:type="dcterms:W3CDTF">2013-12-04T08:43:20Z</dcterms:modified>
</cp:coreProperties>
</file>