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70" r:id="rId5"/>
    <p:sldId id="272" r:id="rId6"/>
    <p:sldId id="271" r:id="rId7"/>
    <p:sldId id="273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GoldenAutumn\GoldenAu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428860" y="1857364"/>
            <a:ext cx="6357982" cy="2000264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§ 12. Экономика и ее основные участники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107157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dirty="0" smtClean="0"/>
              <a:t>Экономика – </a:t>
            </a:r>
            <a:r>
              <a:rPr lang="ru-RU" sz="2400" dirty="0" smtClean="0"/>
              <a:t>наука о ведении хозяйства.</a:t>
            </a:r>
          </a:p>
          <a:p>
            <a:pPr marL="514350" indent="-514350">
              <a:buBlip>
                <a:blip r:embed="rId2"/>
              </a:buBlip>
            </a:pPr>
            <a:endParaRPr lang="ru-RU" sz="24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571612"/>
            <a:ext cx="357190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Экономика</a:t>
            </a:r>
            <a:endParaRPr lang="ru-RU" sz="28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3143248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Микроэкономика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98" y="3071810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Макроэкономика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1" idx="2"/>
            <a:endCxn id="13" idx="0"/>
          </p:cNvCxnSpPr>
          <p:nvPr/>
        </p:nvCxnSpPr>
        <p:spPr>
          <a:xfrm rot="5400000">
            <a:off x="2732472" y="1375158"/>
            <a:ext cx="1000132" cy="2536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5" idx="0"/>
          </p:cNvCxnSpPr>
          <p:nvPr/>
        </p:nvCxnSpPr>
        <p:spPr>
          <a:xfrm rot="16200000" flipH="1">
            <a:off x="5375677" y="1268000"/>
            <a:ext cx="928694" cy="267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500034" y="3786190"/>
            <a:ext cx="40719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Изучает экономические процессы в масштабах отдельных домохозяйств (семей) и фирм</a:t>
            </a: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 bwMode="auto">
          <a:xfrm>
            <a:off x="5286380" y="3786190"/>
            <a:ext cx="36433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9388" lvl="0" indent="-650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Изучает экономические процессы в масштабах государства и всего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500166" y="214290"/>
            <a:ext cx="6215106" cy="857256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4400" b="1" i="1" dirty="0" smtClean="0"/>
              <a:t>Сферы экономики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285860"/>
          <a:ext cx="8215372" cy="2034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Потребление</a:t>
                      </a:r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0034" y="3643314"/>
            <a:ext cx="821537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sz="2000" b="1" dirty="0" smtClean="0"/>
              <a:t>Распределите по разным колонкам таблицы:</a:t>
            </a:r>
            <a:r>
              <a:rPr lang="ru-RU" sz="2000" dirty="0" smtClean="0"/>
              <a:t> </a:t>
            </a:r>
          </a:p>
          <a:p>
            <a:pPr marL="449263" lvl="0" indent="1809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tabLst>
                <a:tab pos="539750" algn="l"/>
              </a:tabLst>
              <a:defRPr/>
            </a:pPr>
            <a:r>
              <a:rPr lang="ru-RU" sz="2000" dirty="0" smtClean="0"/>
              <a:t>Изготовление елочных игрушек;</a:t>
            </a:r>
          </a:p>
          <a:p>
            <a:pPr marL="449263" lvl="0" indent="1809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tabLst>
                <a:tab pos="539750" algn="l"/>
              </a:tabLst>
              <a:defRPr/>
            </a:pPr>
            <a:r>
              <a:rPr lang="ru-RU" sz="2000" dirty="0" smtClean="0"/>
              <a:t> составление плана расходов семьи на месяц;</a:t>
            </a:r>
          </a:p>
          <a:p>
            <a:pPr marL="449263" lvl="0" indent="1809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tabLst>
                <a:tab pos="539750" algn="l"/>
              </a:tabLst>
              <a:defRPr/>
            </a:pPr>
            <a:r>
              <a:rPr lang="ru-RU" sz="2000" dirty="0" smtClean="0"/>
              <a:t> завтра в школьной столовой;</a:t>
            </a:r>
          </a:p>
          <a:p>
            <a:pPr marL="449263" lvl="0" indent="1809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tabLst>
                <a:tab pos="539750" algn="l"/>
              </a:tabLst>
              <a:defRPr/>
            </a:pPr>
            <a:r>
              <a:rPr lang="ru-RU" sz="2000" dirty="0" smtClean="0"/>
              <a:t> посещение парикмахерской;</a:t>
            </a:r>
          </a:p>
          <a:p>
            <a:pPr marL="449263" lvl="0" indent="1809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tabLst>
                <a:tab pos="539750" algn="l"/>
              </a:tabLst>
              <a:defRPr/>
            </a:pPr>
            <a:r>
              <a:rPr lang="ru-RU" sz="2000" dirty="0" smtClean="0"/>
              <a:t> выплата пособия семьям на детей; </a:t>
            </a:r>
          </a:p>
          <a:p>
            <a:pPr marL="449263" lvl="0" indent="1809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tabLst>
                <a:tab pos="539750" algn="l"/>
              </a:tabLst>
              <a:defRPr/>
            </a:pPr>
            <a:r>
              <a:rPr lang="ru-RU" sz="2000" dirty="0" smtClean="0"/>
              <a:t> использование освещения в быту;</a:t>
            </a:r>
          </a:p>
          <a:p>
            <a:pPr marL="449263" lvl="0" indent="1809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Blip>
                <a:blip r:embed="rId2"/>
              </a:buBlip>
              <a:tabLst>
                <a:tab pos="539750" algn="l"/>
              </a:tabLst>
              <a:defRPr/>
            </a:pPr>
            <a:r>
              <a:rPr lang="ru-RU" sz="2000" dirty="0" smtClean="0"/>
              <a:t> закупка снаряжения для туристического похода.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Главные </a:t>
            </a:r>
            <a:r>
              <a:rPr lang="ru-RU" b="1" dirty="0" smtClean="0"/>
              <a:t>вопросы</a:t>
            </a:r>
            <a:r>
              <a:rPr lang="ru-RU" dirty="0" smtClean="0"/>
              <a:t> экономики:</a:t>
            </a:r>
          </a:p>
          <a:p>
            <a:pPr lvl="1"/>
            <a:r>
              <a:rPr lang="ru-RU" i="1" dirty="0" smtClean="0">
                <a:solidFill>
                  <a:srgbClr val="C00000"/>
                </a:solidFill>
              </a:rPr>
              <a:t>Что?</a:t>
            </a:r>
          </a:p>
          <a:p>
            <a:pPr lvl="1"/>
            <a:r>
              <a:rPr lang="ru-RU" i="1" dirty="0" smtClean="0">
                <a:solidFill>
                  <a:srgbClr val="C00000"/>
                </a:solidFill>
              </a:rPr>
              <a:t>Как?</a:t>
            </a:r>
          </a:p>
          <a:p>
            <a:pPr lvl="1"/>
            <a:r>
              <a:rPr lang="ru-RU" i="1" dirty="0" smtClean="0">
                <a:solidFill>
                  <a:srgbClr val="C00000"/>
                </a:solidFill>
              </a:rPr>
              <a:t>Для кого производить?</a:t>
            </a:r>
          </a:p>
          <a:p>
            <a:endParaRPr lang="ru-RU" dirty="0" smtClean="0"/>
          </a:p>
          <a:p>
            <a:r>
              <a:rPr lang="ru-RU" dirty="0" smtClean="0"/>
              <a:t>Главная </a:t>
            </a:r>
            <a:r>
              <a:rPr lang="ru-RU" b="1" dirty="0" smtClean="0"/>
              <a:t>движущая сила </a:t>
            </a:r>
            <a:r>
              <a:rPr lang="ru-RU" dirty="0" smtClean="0"/>
              <a:t>развития экономики – потребности людей.</a:t>
            </a:r>
          </a:p>
          <a:p>
            <a:endParaRPr lang="ru-RU" dirty="0" smtClean="0"/>
          </a:p>
          <a:p>
            <a:r>
              <a:rPr lang="ru-RU" dirty="0" smtClean="0"/>
              <a:t>Главная </a:t>
            </a:r>
            <a:r>
              <a:rPr lang="ru-RU" b="1" dirty="0" smtClean="0"/>
              <a:t>задача</a:t>
            </a:r>
            <a:r>
              <a:rPr lang="ru-RU" dirty="0" smtClean="0"/>
              <a:t> экономики – </a:t>
            </a:r>
          </a:p>
          <a:p>
            <a:pPr>
              <a:buNone/>
            </a:pPr>
            <a:r>
              <a:rPr lang="ru-RU" dirty="0" smtClean="0"/>
              <a:t>как удовлетворить </a:t>
            </a:r>
          </a:p>
          <a:p>
            <a:pPr>
              <a:buNone/>
            </a:pPr>
            <a:r>
              <a:rPr lang="ru-RU" dirty="0" smtClean="0"/>
              <a:t>неограниченные </a:t>
            </a:r>
          </a:p>
          <a:p>
            <a:pPr>
              <a:buNone/>
            </a:pPr>
            <a:r>
              <a:rPr lang="ru-RU" dirty="0" smtClean="0"/>
              <a:t>потребности людей </a:t>
            </a:r>
          </a:p>
          <a:p>
            <a:pPr>
              <a:buNone/>
            </a:pPr>
            <a:r>
              <a:rPr lang="ru-RU" dirty="0" smtClean="0"/>
              <a:t>в условиях относительной </a:t>
            </a:r>
          </a:p>
          <a:p>
            <a:pPr>
              <a:buNone/>
            </a:pPr>
            <a:r>
              <a:rPr lang="ru-RU" dirty="0" smtClean="0"/>
              <a:t>ограниченности ресурсов.</a:t>
            </a:r>
          </a:p>
          <a:p>
            <a:pPr marL="514350" indent="-514350">
              <a:buBlip>
                <a:blip r:embed="rId2"/>
              </a:buBlip>
            </a:pPr>
            <a:endParaRPr lang="ru-RU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194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428604"/>
            <a:ext cx="392909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Участники экономики</a:t>
            </a:r>
            <a:endParaRPr lang="ru-RU" sz="28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76" y="2143116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Производитель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5008" y="2143116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Потребитель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1" idx="2"/>
            <a:endCxn id="13" idx="0"/>
          </p:cNvCxnSpPr>
          <p:nvPr/>
        </p:nvCxnSpPr>
        <p:spPr>
          <a:xfrm rot="5400000">
            <a:off x="2857488" y="392885"/>
            <a:ext cx="1143008" cy="2357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5" idx="0"/>
          </p:cNvCxnSpPr>
          <p:nvPr/>
        </p:nvCxnSpPr>
        <p:spPr>
          <a:xfrm rot="16200000" flipH="1">
            <a:off x="5143504" y="464323"/>
            <a:ext cx="1143008" cy="2214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500034" y="2857496"/>
            <a:ext cx="40719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Участвует в создании товаров и услуг.</a:t>
            </a: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 bwMode="auto">
          <a:xfrm>
            <a:off x="5143504" y="2786058"/>
            <a:ext cx="36433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9388" lvl="0" indent="-650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Использует товары и услуги для удовлетворения своих потребностей.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500034" y="5786454"/>
            <a:ext cx="82868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9388" lvl="0" indent="-650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Один и тот же человек в разных  ситуациях может быть и производителем, и потребителем.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4188"/>
            <a:ext cx="2286016" cy="232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4000504"/>
            <a:ext cx="2525438" cy="16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Штриховая стрелка вправо 13"/>
          <p:cNvSpPr/>
          <p:nvPr/>
        </p:nvSpPr>
        <p:spPr>
          <a:xfrm>
            <a:off x="3714744" y="4929198"/>
            <a:ext cx="1785950" cy="428628"/>
          </a:xfrm>
          <a:prstGeom prst="stripedRightArrow">
            <a:avLst>
              <a:gd name="adj1" fmla="val 22022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3" grpId="0"/>
      <p:bldP spid="24" grpId="0"/>
      <p:bldP spid="3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107157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dirty="0" smtClean="0"/>
              <a:t>Ресурсы производства – </a:t>
            </a:r>
            <a:r>
              <a:rPr lang="ru-RU" sz="2400" dirty="0" smtClean="0"/>
              <a:t>все, что необходимо для организации производства.</a:t>
            </a:r>
          </a:p>
          <a:p>
            <a:pPr marL="514350" indent="-514350">
              <a:buBlip>
                <a:blip r:embed="rId2"/>
              </a:buBlip>
            </a:pPr>
            <a:endParaRPr lang="ru-RU" sz="24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1285860"/>
            <a:ext cx="40005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Ресурсы производства</a:t>
            </a:r>
            <a:endParaRPr lang="ru-RU" sz="28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2857496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Природные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2264" y="2857496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Интеллектуальные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1" idx="2"/>
            <a:endCxn id="13" idx="0"/>
          </p:cNvCxnSpPr>
          <p:nvPr/>
        </p:nvCxnSpPr>
        <p:spPr>
          <a:xfrm rot="5400000">
            <a:off x="2482439" y="839373"/>
            <a:ext cx="1000132" cy="3036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5" idx="0"/>
          </p:cNvCxnSpPr>
          <p:nvPr/>
        </p:nvCxnSpPr>
        <p:spPr>
          <a:xfrm rot="16200000" flipH="1">
            <a:off x="5589991" y="767934"/>
            <a:ext cx="1000132" cy="3178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285720" y="3429000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То, что создала природа</a:t>
            </a: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 bwMode="auto">
          <a:xfrm>
            <a:off x="7643834" y="3500438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9388" lvl="0" indent="-650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Знания</a:t>
            </a:r>
          </a:p>
        </p:txBody>
      </p:sp>
      <p:cxnSp>
        <p:nvCxnSpPr>
          <p:cNvPr id="22" name="Прямая со стрелкой 21"/>
          <p:cNvCxnSpPr>
            <a:stCxn id="11" idx="2"/>
            <a:endCxn id="27" idx="0"/>
          </p:cNvCxnSpPr>
          <p:nvPr/>
        </p:nvCxnSpPr>
        <p:spPr>
          <a:xfrm rot="5400000">
            <a:off x="2768191" y="1982381"/>
            <a:ext cx="1857388" cy="1607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785918" y="3714752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Материальные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11" idx="2"/>
            <a:endCxn id="34" idx="0"/>
          </p:cNvCxnSpPr>
          <p:nvPr/>
        </p:nvCxnSpPr>
        <p:spPr>
          <a:xfrm rot="16200000" flipH="1">
            <a:off x="3161099" y="3196826"/>
            <a:ext cx="2714644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3428992" y="4572008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Финансовые</a:t>
            </a:r>
            <a:endParaRPr lang="ru-RU" dirty="0"/>
          </a:p>
        </p:txBody>
      </p:sp>
      <p:cxnSp>
        <p:nvCxnSpPr>
          <p:cNvPr id="44" name="Прямая со стрелкой 43"/>
          <p:cNvCxnSpPr>
            <a:stCxn id="11" idx="2"/>
            <a:endCxn id="47" idx="0"/>
          </p:cNvCxnSpPr>
          <p:nvPr/>
        </p:nvCxnSpPr>
        <p:spPr>
          <a:xfrm rot="16200000" flipH="1">
            <a:off x="4446983" y="1910942"/>
            <a:ext cx="1857388" cy="175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143504" y="3714752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Трудовые</a:t>
            </a:r>
            <a:endParaRPr lang="ru-RU" dirty="0"/>
          </a:p>
        </p:txBody>
      </p:sp>
      <p:sp>
        <p:nvSpPr>
          <p:cNvPr id="50" name="Содержимое 2"/>
          <p:cNvSpPr txBox="1">
            <a:spLocks/>
          </p:cNvSpPr>
          <p:nvPr/>
        </p:nvSpPr>
        <p:spPr bwMode="auto">
          <a:xfrm>
            <a:off x="1857356" y="4357694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То, что создали люди</a:t>
            </a:r>
          </a:p>
        </p:txBody>
      </p:sp>
      <p:sp>
        <p:nvSpPr>
          <p:cNvPr id="51" name="Содержимое 2"/>
          <p:cNvSpPr txBox="1">
            <a:spLocks/>
          </p:cNvSpPr>
          <p:nvPr/>
        </p:nvSpPr>
        <p:spPr bwMode="auto">
          <a:xfrm>
            <a:off x="3929058" y="5286388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Деньги</a:t>
            </a: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 bwMode="auto">
          <a:xfrm>
            <a:off x="5857884" y="4429132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Здоровые люди от 18 до 55/60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3" grpId="0"/>
      <p:bldP spid="24" grpId="0"/>
      <p:bldP spid="27" grpId="0" animBg="1"/>
      <p:bldP spid="34" grpId="0" animBg="1"/>
      <p:bldP spid="47" grpId="0" animBg="1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57166"/>
            <a:ext cx="4000528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Типы экономических систем</a:t>
            </a:r>
            <a:endParaRPr lang="ru-RU" sz="28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2071678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Традиционная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1" idx="2"/>
            <a:endCxn id="13" idx="0"/>
          </p:cNvCxnSpPr>
          <p:nvPr/>
        </p:nvCxnSpPr>
        <p:spPr>
          <a:xfrm rot="5400000">
            <a:off x="2625315" y="196431"/>
            <a:ext cx="785818" cy="2964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285720" y="2714620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Все, что нужно для жизни, люди производят сами или выменивают у других людей</a:t>
            </a:r>
          </a:p>
        </p:txBody>
      </p:sp>
      <p:cxnSp>
        <p:nvCxnSpPr>
          <p:cNvPr id="22" name="Прямая со стрелкой 21"/>
          <p:cNvCxnSpPr>
            <a:stCxn id="11" idx="2"/>
            <a:endCxn id="27" idx="0"/>
          </p:cNvCxnSpPr>
          <p:nvPr/>
        </p:nvCxnSpPr>
        <p:spPr>
          <a:xfrm rot="5400000">
            <a:off x="2803910" y="1946662"/>
            <a:ext cx="2357454" cy="1035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357422" y="3643314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Рыночная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11" idx="2"/>
            <a:endCxn id="34" idx="0"/>
          </p:cNvCxnSpPr>
          <p:nvPr/>
        </p:nvCxnSpPr>
        <p:spPr>
          <a:xfrm rot="16200000" flipH="1">
            <a:off x="4196950" y="1589471"/>
            <a:ext cx="2357454" cy="175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143504" y="3643314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</a:t>
            </a:r>
            <a:endParaRPr lang="ru-RU" dirty="0"/>
          </a:p>
        </p:txBody>
      </p:sp>
      <p:cxnSp>
        <p:nvCxnSpPr>
          <p:cNvPr id="44" name="Прямая со стрелкой 43"/>
          <p:cNvCxnSpPr>
            <a:stCxn id="11" idx="2"/>
            <a:endCxn id="47" idx="0"/>
          </p:cNvCxnSpPr>
          <p:nvPr/>
        </p:nvCxnSpPr>
        <p:spPr>
          <a:xfrm rot="16200000" flipH="1">
            <a:off x="5697148" y="89273"/>
            <a:ext cx="857256" cy="3250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6643702" y="2143116"/>
            <a:ext cx="221457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Смешанная</a:t>
            </a:r>
            <a:endParaRPr lang="ru-RU" dirty="0"/>
          </a:p>
        </p:txBody>
      </p:sp>
      <p:sp>
        <p:nvSpPr>
          <p:cNvPr id="50" name="Содержимое 2"/>
          <p:cNvSpPr txBox="1">
            <a:spLocks/>
          </p:cNvSpPr>
          <p:nvPr/>
        </p:nvSpPr>
        <p:spPr bwMode="auto">
          <a:xfrm>
            <a:off x="2000232" y="4429132"/>
            <a:ext cx="27860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Производители делают товары и выставляют их на рынке, цена устанавливается автоматически</a:t>
            </a:r>
          </a:p>
        </p:txBody>
      </p:sp>
      <p:sp>
        <p:nvSpPr>
          <p:cNvPr id="51" name="Содержимое 2"/>
          <p:cNvSpPr txBox="1">
            <a:spLocks/>
          </p:cNvSpPr>
          <p:nvPr/>
        </p:nvSpPr>
        <p:spPr bwMode="auto">
          <a:xfrm>
            <a:off x="5286380" y="4357694"/>
            <a:ext cx="25003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Что, как и для кого производить – диктует государство</a:t>
            </a: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 bwMode="auto">
          <a:xfrm>
            <a:off x="6715140" y="2786058"/>
            <a:ext cx="20717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0488" lvl="0" indent="238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dirty="0" smtClean="0"/>
              <a:t>Есть черты двух других систем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7" grpId="0" animBg="1"/>
      <p:bldP spid="34" grpId="0" animBg="1"/>
      <p:bldP spid="47" grpId="0" animBg="1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4643470" cy="1928826"/>
          </a:xfrm>
        </p:spPr>
        <p:txBody>
          <a:bodyPr>
            <a:norm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ru-RU" sz="2800" dirty="0" smtClean="0"/>
              <a:t>Прочитать § 12 и устно ответить на вопросы после него.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3066694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324</TotalTime>
  <Words>264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Osenniy</vt:lpstr>
      <vt:lpstr>§ 12. Экономика и ее основные участники</vt:lpstr>
      <vt:lpstr>Слайд 2</vt:lpstr>
      <vt:lpstr>Слайд 3</vt:lpstr>
      <vt:lpstr>Слайд 4</vt:lpstr>
      <vt:lpstr>Слайд 5</vt:lpstr>
      <vt:lpstr>Слайд 6</vt:lpstr>
      <vt:lpstr>Слайд 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 PowerPoint</dc:subject>
  <dc:creator>Chiffa</dc:creator>
  <dc:description>Презентации по культуре и искусству, шаблоны PowerPoint http://freeppt.ru/</dc:description>
  <cp:lastModifiedBy>Chiffa</cp:lastModifiedBy>
  <cp:revision>53</cp:revision>
  <dcterms:created xsi:type="dcterms:W3CDTF">2014-08-23T18:13:05Z</dcterms:created>
  <dcterms:modified xsi:type="dcterms:W3CDTF">2015-02-01T14:29:25Z</dcterms:modified>
</cp:coreProperties>
</file>