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5" r:id="rId3"/>
    <p:sldId id="266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668F-5C30-4086-A873-4DD144CCDFE2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3A2-CABB-4126-A743-98F339614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851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668F-5C30-4086-A873-4DD144CCDFE2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3A2-CABB-4126-A743-98F339614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099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668F-5C30-4086-A873-4DD144CCDFE2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3A2-CABB-4126-A743-98F339614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655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668F-5C30-4086-A873-4DD144CCDFE2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3A2-CABB-4126-A743-98F339614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315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668F-5C30-4086-A873-4DD144CCDFE2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3A2-CABB-4126-A743-98F339614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567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668F-5C30-4086-A873-4DD144CCDFE2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3A2-CABB-4126-A743-98F339614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221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668F-5C30-4086-A873-4DD144CCDFE2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3A2-CABB-4126-A743-98F339614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869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668F-5C30-4086-A873-4DD144CCDFE2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3A2-CABB-4126-A743-98F339614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767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668F-5C30-4086-A873-4DD144CCDFE2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3A2-CABB-4126-A743-98F339614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880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668F-5C30-4086-A873-4DD144CCDFE2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3A2-CABB-4126-A743-98F339614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089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668F-5C30-4086-A873-4DD144CCDFE2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F33A2-CABB-4126-A743-98F339614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906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C668F-5C30-4086-A873-4DD144CCDFE2}" type="datetimeFigureOut">
              <a:rPr lang="ru-RU" smtClean="0"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F33A2-CABB-4126-A743-98F339614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14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332" y="11266"/>
            <a:ext cx="9144000" cy="688803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spc="-80" dirty="0" smtClean="0">
                <a:effectLst/>
                <a:latin typeface="Times New Roman"/>
                <a:ea typeface="Times New Roman"/>
                <a:cs typeface="Times New Roman"/>
              </a:rPr>
              <a:t>ПРОГРАММА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3200" b="1" i="1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spc="-80" dirty="0" smtClean="0">
                <a:effectLst/>
                <a:latin typeface="Times New Roman"/>
                <a:ea typeface="Times New Roman"/>
                <a:cs typeface="Times New Roman"/>
              </a:rPr>
              <a:t>Тренингов</a:t>
            </a:r>
            <a:endParaRPr lang="ru-RU" sz="4000" b="1" i="1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 smtClean="0">
                <a:effectLst/>
                <a:latin typeface="Times New Roman"/>
                <a:ea typeface="Times New Roman"/>
                <a:cs typeface="Times New Roman"/>
              </a:rPr>
              <a:t>по профилактике асоциального поведения</a:t>
            </a:r>
            <a:endParaRPr lang="ru-RU" sz="4000" b="1" i="1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 smtClean="0">
                <a:effectLst/>
                <a:latin typeface="Times New Roman"/>
                <a:ea typeface="Times New Roman"/>
                <a:cs typeface="Times New Roman"/>
              </a:rPr>
              <a:t>подростков </a:t>
            </a:r>
            <a:endParaRPr lang="ru-RU" sz="4000" b="1" i="1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 smtClean="0">
                <a:effectLst/>
                <a:latin typeface="Times New Roman"/>
                <a:ea typeface="Times New Roman"/>
                <a:cs typeface="Times New Roman"/>
              </a:rPr>
              <a:t>(с основами правовых знаний</a:t>
            </a:r>
            <a:endParaRPr lang="ru-RU" sz="4000" b="1" i="1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 smtClean="0">
                <a:effectLst/>
                <a:latin typeface="Times New Roman"/>
                <a:ea typeface="Times New Roman"/>
                <a:cs typeface="Times New Roman"/>
              </a:rPr>
              <a:t>и</a:t>
            </a:r>
            <a:endParaRPr lang="ru-RU" sz="4000" b="1" i="1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 smtClean="0">
                <a:effectLst/>
                <a:latin typeface="Times New Roman"/>
                <a:ea typeface="Times New Roman"/>
                <a:cs typeface="Times New Roman"/>
              </a:rPr>
              <a:t>элементами арт-терапии)</a:t>
            </a:r>
            <a:endParaRPr lang="ru-RU" sz="4000" b="1" i="1" dirty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4000" b="1" i="1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939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586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spc="-20" dirty="0" smtClean="0">
                <a:effectLst/>
                <a:latin typeface="Times New Roman"/>
                <a:ea typeface="Times New Roman"/>
                <a:cs typeface="Times New Roman"/>
              </a:rPr>
              <a:t>Занятие 7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Цель:</a:t>
            </a: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 возможность выработки навыков, позволяющих отказаться от употребления алкоголя, знакомство с ответственностью за правонарушения в состоянии алкогольного опьянения.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Ход занятия:</a:t>
            </a:r>
            <a:endParaRPr lang="ru-RU" sz="2400" b="1" i="1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Приветствие.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Обсуждение в группе «Что происходило в последние дни».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Мозговой штурм «Почему люди употребляют алкоголь».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Групповая дискуссия «С пьяного взятки гладки?».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Информационно-правовая часть «Ответственность за правонарушения в состоянии алкогольного опьянения».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Групповая дискуссия «Альтернатива алкоголю».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Рефлексия.</a:t>
            </a:r>
            <a:endParaRPr lang="ru-RU" sz="2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2177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6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spc="-20" dirty="0" smtClean="0">
                <a:effectLst/>
                <a:latin typeface="Times New Roman"/>
                <a:ea typeface="Times New Roman"/>
                <a:cs typeface="Times New Roman"/>
              </a:rPr>
              <a:t>Занятие 8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Цель:</a:t>
            </a: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 повышение самооценки подростков, развитие самосознания, знакомство с основными законами РФ.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Ход занятия:</a:t>
            </a:r>
            <a:endParaRPr lang="ru-RU" sz="2400" b="1" i="1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Приветствие.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Обсуждение в группе «Что происходило в последние дни».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Упражнение «Сказка за сказкой».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Групповая дискуссия «Можно ли жить без установленных правил?».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Информационно-правовая часть «Основные законы РФ, как и кем они устанавливаются».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Рефлексия.</a:t>
            </a:r>
            <a:endParaRPr lang="ru-RU" sz="2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2727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737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spc="-20" dirty="0" smtClean="0">
                <a:effectLst/>
                <a:latin typeface="Times New Roman"/>
                <a:ea typeface="Times New Roman"/>
                <a:cs typeface="Times New Roman"/>
              </a:rPr>
              <a:t>Занятие 9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Цель:</a:t>
            </a: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 формирование потребности и способности к самопознанию, саморазвитию и самореализации.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Ход занятия:</a:t>
            </a:r>
            <a:endParaRPr lang="ru-RU" sz="2400" b="1" i="1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Обсуждение в группе «Что изменилось во мне за время работы в группе»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Групповая дискуссия «Что хотелось бы изменить в образе подростка».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Рефлексия «Что изменилось во мне».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Упражнение «Чемодан».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Рефлексия по курсу.</a:t>
            </a:r>
            <a:endParaRPr lang="ru-RU" sz="2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1498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312771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spc="-20" dirty="0" smtClean="0">
                <a:effectLst/>
                <a:latin typeface="Times New Roman"/>
                <a:ea typeface="Times New Roman"/>
                <a:cs typeface="Times New Roman"/>
              </a:rPr>
              <a:t>ПОЯСНИТЕЛЬНАЯ  ЗАПИСКА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spc="-2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    Изменения, происходящие в обществе в последние годы, касаются самых разных сторон жизни. В настоящее время в Москве и Московской области наблюдается рост количества детей и подростков, склонных к асоциальному поведению и злоупотребляющих </a:t>
            </a:r>
            <a:r>
              <a:rPr lang="ru-RU" sz="2400" dirty="0" err="1" smtClean="0">
                <a:effectLst/>
                <a:latin typeface="Times New Roman"/>
                <a:ea typeface="Times New Roman"/>
                <a:cs typeface="Times New Roman"/>
              </a:rPr>
              <a:t>психоактивными</a:t>
            </a: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 веществами.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Помочь подросткам повысить адаптивные возможности, сформировать позитивное отношение к самому себе и окружающим, развить навыки конструктивного общения, терпимость к различным мнениям, способности к адекватной оценке своего поведения в проблемной ситуации за счет умения выслушать мнения других, расширить границы информированности учащихся  о своих правах и  обязанностях – всё это позволит данная программа тренингов.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5499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6143"/>
            <a:ext cx="9144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b="1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ЦЕЛИ И ЗАДАЧИ ПРОГРАММЫ</a:t>
            </a:r>
            <a:endParaRPr lang="ru-RU" sz="14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b="1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Программа направлена на достижение следующих </a:t>
            </a:r>
            <a:r>
              <a:rPr lang="ru-RU" b="1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целей</a:t>
            </a: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- повышение ответственности за свое собственное поведение;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- развитие самосознания;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pc="-20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саморегуляции</a:t>
            </a: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- способности планирования поступков.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457200" lvl="0">
              <a:lnSpc>
                <a:spcPct val="115000"/>
              </a:lnSpc>
            </a:pP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Программа направлена на выполнение следующих </a:t>
            </a:r>
            <a:r>
              <a:rPr lang="ru-RU" b="1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задач</a:t>
            </a: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Развитие личностных качеств, способствующих самопознанию, саморазвитию, самовоспитанию</a:t>
            </a: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Формирование у несовершеннолетних представлений об их правах и обязанностей</a:t>
            </a: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Развитие у подростков осознанной мотивации на отказ от злоупотребления ПАВ</a:t>
            </a: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Сопротивление давлению сверстников, умение отказать в ситуациях вовлечения к употреблению ПАВ</a:t>
            </a: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Обучение приемам и методам снятия напряжения.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b="1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Целевая группа:</a:t>
            </a: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подростки в возрасте от 12 до 15 </a:t>
            </a:r>
            <a:r>
              <a:rPr lang="ru-RU" spc="-2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b="1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Организация занятий:</a:t>
            </a: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программой предусмотрено 9 занятий по 30-40 минут каждое.</a:t>
            </a:r>
            <a:endParaRPr lang="ru-RU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630555" lvl="0">
              <a:lnSpc>
                <a:spcPct val="115000"/>
              </a:lnSpc>
            </a:pPr>
            <a:r>
              <a:rPr lang="ru-RU" spc="-2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798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424936" cy="593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spc="-20" dirty="0" smtClean="0">
                <a:effectLst/>
                <a:latin typeface="Times New Roman"/>
                <a:ea typeface="Times New Roman"/>
                <a:cs typeface="Times New Roman"/>
              </a:rPr>
              <a:t>Занятие 1</a:t>
            </a:r>
            <a:endParaRPr lang="ru-RU" sz="28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Цель:</a:t>
            </a: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 формирование доверительной атмосферы, знакомство с Конвенцией о правах ребенка. </a:t>
            </a:r>
            <a:endParaRPr lang="ru-RU" sz="28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Ход занятия:</a:t>
            </a:r>
            <a:endParaRPr lang="ru-RU" sz="2800" b="1" i="1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Мозговой штурм «Реальное и вербальное составление портрета современного подростка».</a:t>
            </a:r>
            <a:endParaRPr lang="ru-RU" sz="28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Упражнение «Я хочу — я могу».</a:t>
            </a:r>
            <a:endParaRPr lang="ru-RU" sz="28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Групповая дискуссия «На что я имею право».</a:t>
            </a:r>
            <a:endParaRPr lang="ru-RU" sz="28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Информационно-правовая часть «Конвенция</a:t>
            </a:r>
            <a:endParaRPr lang="ru-RU" sz="2800" dirty="0">
              <a:ea typeface="Times New Roman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о правах ребенка и законодательство РФ».</a:t>
            </a:r>
            <a:endParaRPr lang="ru-RU" sz="28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Рефлексия.</a:t>
            </a:r>
            <a:endParaRPr lang="ru-RU" sz="28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200" spc="-20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endParaRPr lang="ru-RU" sz="22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4423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53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spc="-20" dirty="0" smtClean="0">
                <a:effectLst/>
                <a:latin typeface="Times New Roman"/>
                <a:ea typeface="Times New Roman"/>
                <a:cs typeface="Times New Roman"/>
              </a:rPr>
              <a:t>Занятие 2</a:t>
            </a:r>
            <a:endParaRPr lang="ru-RU" sz="28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Цель:</a:t>
            </a: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 формирование навыков </a:t>
            </a:r>
            <a:r>
              <a:rPr lang="ru-RU" sz="2800" spc="-20" dirty="0" err="1" smtClean="0">
                <a:effectLst/>
                <a:latin typeface="Times New Roman"/>
                <a:ea typeface="Times New Roman"/>
                <a:cs typeface="Times New Roman"/>
              </a:rPr>
              <a:t>саморегуляции</a:t>
            </a: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, знакомство с правовой ответственностью несовершеннолетних.</a:t>
            </a:r>
            <a:endParaRPr lang="ru-RU" sz="28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Ход занятия:</a:t>
            </a:r>
            <a:endParaRPr lang="ru-RU" sz="2800" b="1" i="1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Обсуждение в группе: «Что хорошего и что плохого происходило в последние дни».</a:t>
            </a:r>
            <a:endParaRPr lang="ru-RU" sz="28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Упражнение «Наши эмоции — наши поступки».</a:t>
            </a:r>
            <a:endParaRPr lang="ru-RU" sz="28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Упражнение «Замороженный».</a:t>
            </a:r>
            <a:endParaRPr lang="ru-RU" sz="28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Групповая дискуссия «Может ли несовершеннолетний привлекаться к правовой ответственности». Информационно-правовая часть «Правовая ответственность несовершеннолетнего».</a:t>
            </a:r>
            <a:endParaRPr lang="ru-RU" sz="28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spc="-20" dirty="0" smtClean="0">
                <a:effectLst/>
                <a:latin typeface="Times New Roman"/>
                <a:ea typeface="Times New Roman"/>
                <a:cs typeface="Times New Roman"/>
              </a:rPr>
              <a:t>Рефлексия.</a:t>
            </a:r>
            <a:endParaRPr lang="ru-RU" sz="28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2394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011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spc="-20" dirty="0" smtClean="0">
                <a:effectLst/>
                <a:latin typeface="Times New Roman"/>
                <a:ea typeface="Times New Roman"/>
                <a:cs typeface="Times New Roman"/>
              </a:rPr>
              <a:t>Занятие 3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Цель: </a:t>
            </a: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формирование представлений о сущности конфликтов и способах разрешения конфликтных ситуаций, знакомство с правовыми нормами в отношении ответственности за причинение морального и физического ущерба.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Ход занятия:</a:t>
            </a:r>
            <a:endParaRPr lang="ru-RU" sz="2400" b="1" i="1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Обсуждение в группе «Что происходило в последние дни».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Упражнение «</a:t>
            </a:r>
            <a:r>
              <a:rPr lang="ru-RU" sz="2400" spc="-20" dirty="0" err="1" smtClean="0">
                <a:effectLst/>
                <a:latin typeface="Times New Roman"/>
                <a:ea typeface="Times New Roman"/>
                <a:cs typeface="Times New Roman"/>
              </a:rPr>
              <a:t>Автобус»Знакомство</a:t>
            </a: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 с понятием «конфликт» и способами разрешения конфликтных ситуаций.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Ролевая игра «Конфликт».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Групповая дискуссия «Ответственность за ход конфликта».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Информационно-правовая часть «Статьи законодательства, определяющие ответственность за причинение вреда здоровью».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Рефлексия.</a:t>
            </a:r>
            <a:endParaRPr lang="ru-RU" sz="2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3160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6011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spc="-20" dirty="0" smtClean="0">
                <a:effectLst/>
                <a:latin typeface="Times New Roman"/>
                <a:ea typeface="Times New Roman"/>
                <a:cs typeface="Times New Roman"/>
              </a:rPr>
              <a:t>Занятие 4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Цель:</a:t>
            </a: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 выработка доверительного отношения к родителям осознание возможности избегать конфликтов с родителями, знакомство с правами и ответственностью родителей.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Ход занятия:</a:t>
            </a:r>
            <a:endParaRPr lang="ru-RU" sz="2400" b="1" i="1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Приветствие.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Обсуждение в группе «Что происходило в последние дни».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Упражнение «Самые добрые руки».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Упражнение «Список претензий».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Ролевая игра «Конфликт с родителями».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Групповая дискуссия «За что несет ответственность родитель».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Информационно-правовая часть «Ответственность родителей за правонарушение несовершеннолетних детей».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Рефлексия.</a:t>
            </a:r>
            <a:endParaRPr lang="ru-RU" sz="2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607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5586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spc="-20" dirty="0" smtClean="0">
                <a:effectLst/>
                <a:latin typeface="Times New Roman"/>
                <a:ea typeface="Times New Roman"/>
                <a:cs typeface="Times New Roman"/>
              </a:rPr>
              <a:t>Занятие 5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Цель: </a:t>
            </a: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выработка умения противостоять негативному влиянию группы, привитие правовых знаний об ответственности за групповые правонарушения.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Ход занятия:</a:t>
            </a:r>
            <a:endParaRPr lang="ru-RU" sz="2400" b="1" i="1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Обсуждение в группе «Что происходило в последние дни».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Упражнение «Учимся говорить нет 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Упражнение «Учимся противостоять влиянию».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Ролевая игра «Ситуация принуждения».	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Групповая дискуссия «Кто отвечает в толпе».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Информационно-правовая часть «Ответственность за групповые правонарушения».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Рефлексия.</a:t>
            </a:r>
            <a:endParaRPr lang="ru-RU" sz="2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5613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61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spc="-20" dirty="0" smtClean="0">
                <a:effectLst/>
                <a:latin typeface="Times New Roman"/>
                <a:ea typeface="Times New Roman"/>
                <a:cs typeface="Times New Roman"/>
              </a:rPr>
              <a:t>Занятие 6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Цель: </a:t>
            </a: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развитие навыков, позволяющих отказаться от предложения попробовать наркотик или токсические вещества, знакомство</a:t>
            </a:r>
            <a:r>
              <a:rPr lang="ru-RU" sz="2400" dirty="0">
                <a:ea typeface="Times New Roman"/>
                <a:cs typeface="Times New Roman"/>
              </a:rPr>
              <a:t> </a:t>
            </a: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с правовой ответственностью за хранение и распространение наркотических и психотропных средств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spc="-20" dirty="0" smtClean="0">
                <a:effectLst/>
                <a:latin typeface="Times New Roman"/>
                <a:ea typeface="Times New Roman"/>
                <a:cs typeface="Times New Roman"/>
              </a:rPr>
              <a:t>Ход занятия:</a:t>
            </a:r>
            <a:endParaRPr lang="ru-RU" sz="2400" b="1" i="1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Обсуждение в группе «Настроение». 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Обсуждение в группе «Что происходило в последние дни».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Мозговой штурм «Почему люди применяют наркотики».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Мозговой штурм «К чему ведет проба наркотика и токсического вещества».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Групповая дискуссия «Что люди приобретают и что теряют от применения наркотика».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Групповая дискуссия «Употребление наркотика — дело личное».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Информационно-правовая часть.</a:t>
            </a:r>
            <a:endParaRPr lang="ru-RU" sz="2400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spc="-20" dirty="0" smtClean="0">
                <a:effectLst/>
                <a:latin typeface="Times New Roman"/>
                <a:ea typeface="Times New Roman"/>
                <a:cs typeface="Times New Roman"/>
              </a:rPr>
              <a:t>Рефлексия.</a:t>
            </a:r>
            <a:endParaRPr lang="ru-RU" sz="2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3997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648</Words>
  <Application>Microsoft Office PowerPoint</Application>
  <PresentationFormat>Экран (4:3)</PresentationFormat>
  <Paragraphs>119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Валерьевна</dc:creator>
  <cp:lastModifiedBy>Мария Валерьевна</cp:lastModifiedBy>
  <cp:revision>2</cp:revision>
  <dcterms:created xsi:type="dcterms:W3CDTF">2013-10-22T13:15:41Z</dcterms:created>
  <dcterms:modified xsi:type="dcterms:W3CDTF">2013-10-22T13:33:04Z</dcterms:modified>
</cp:coreProperties>
</file>