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94" r:id="rId4"/>
    <p:sldId id="297" r:id="rId5"/>
    <p:sldId id="258" r:id="rId6"/>
    <p:sldId id="285" r:id="rId7"/>
    <p:sldId id="286" r:id="rId8"/>
    <p:sldId id="287" r:id="rId9"/>
    <p:sldId id="288" r:id="rId10"/>
    <p:sldId id="289" r:id="rId11"/>
    <p:sldId id="296" r:id="rId12"/>
    <p:sldId id="298" r:id="rId13"/>
    <p:sldId id="299" r:id="rId14"/>
    <p:sldId id="300" r:id="rId15"/>
    <p:sldId id="290" r:id="rId16"/>
    <p:sldId id="291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BDBFB9"/>
    <a:srgbClr val="8FD1B5"/>
    <a:srgbClr val="99BACC"/>
    <a:srgbClr val="F8FAF4"/>
    <a:srgbClr val="F4F7F3"/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60" autoAdjust="0"/>
  </p:normalViewPr>
  <p:slideViewPr>
    <p:cSldViewPr>
      <p:cViewPr varScale="1">
        <p:scale>
          <a:sx n="78" d="100"/>
          <a:sy n="7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3" name="Group 131"/>
          <p:cNvGrpSpPr>
            <a:grpSpLocks/>
          </p:cNvGrpSpPr>
          <p:nvPr/>
        </p:nvGrpSpPr>
        <p:grpSpPr bwMode="auto">
          <a:xfrm flipH="1">
            <a:off x="12700" y="692150"/>
            <a:ext cx="9093200" cy="6165850"/>
            <a:chOff x="0" y="436"/>
            <a:chExt cx="5760" cy="3884"/>
          </a:xfrm>
        </p:grpSpPr>
        <p:sp>
          <p:nvSpPr>
            <p:cNvPr id="3204" name="Line 1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5" name="Line 1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6" name="Line 1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7" name="Line 1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8" name="Line 1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0" name="Line 13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3" name="Line 14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4" name="Line 14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6" name="Line 14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7" name="Line 14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8" name="Line 146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0" name="Line 14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2" name="Line 15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5" name="Line 153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6" name="Line 15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7" name="Line 155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8" name="Line 156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9" name="Line 157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1" name="Line 159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4" name="Line 162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5" name="Line 163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6" name="Line 16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237" name="Group 165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3238" name="Line 166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39" name="Line 167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0" name="Line 168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1" name="Line 169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242" name="Line 170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3" name="Line 171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4" name="Line 172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5" name="Line 173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" name="Line 174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7" name="Line 175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8" name="Line 176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9" name="Line 177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50" name="Line 178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5334000"/>
            <a:ext cx="7086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BA6EAA24-7A83-4C14-B6E2-4AA22E44543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251" name="Group 179"/>
          <p:cNvGrpSpPr>
            <a:grpSpLocks/>
          </p:cNvGrpSpPr>
          <p:nvPr/>
        </p:nvGrpSpPr>
        <p:grpSpPr bwMode="auto">
          <a:xfrm flipH="1">
            <a:off x="0" y="0"/>
            <a:ext cx="9144000" cy="2159000"/>
            <a:chOff x="-1" y="0"/>
            <a:chExt cx="5769" cy="1360"/>
          </a:xfrm>
        </p:grpSpPr>
        <p:sp>
          <p:nvSpPr>
            <p:cNvPr id="3252" name="Freeform 180"/>
            <p:cNvSpPr>
              <a:spLocks/>
            </p:cNvSpPr>
            <p:nvPr/>
          </p:nvSpPr>
          <p:spPr bwMode="gray">
            <a:xfrm>
              <a:off x="0" y="0"/>
              <a:ext cx="576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16"/>
                </a:cxn>
                <a:cxn ang="0">
                  <a:pos x="1496" y="460"/>
                </a:cxn>
                <a:cxn ang="0">
                  <a:pos x="5768" y="1360"/>
                </a:cxn>
                <a:cxn ang="0">
                  <a:pos x="5768" y="0"/>
                </a:cxn>
                <a:cxn ang="0">
                  <a:pos x="0" y="0"/>
                </a:cxn>
              </a:cxnLst>
              <a:rect l="0" t="0" r="r" b="b"/>
              <a:pathLst>
                <a:path w="5768" h="1360">
                  <a:moveTo>
                    <a:pt x="0" y="0"/>
                  </a:moveTo>
                  <a:lnTo>
                    <a:pt x="0" y="616"/>
                  </a:lnTo>
                  <a:cubicBezTo>
                    <a:pt x="72" y="608"/>
                    <a:pt x="264" y="510"/>
                    <a:pt x="1496" y="460"/>
                  </a:cubicBezTo>
                  <a:cubicBezTo>
                    <a:pt x="2728" y="411"/>
                    <a:pt x="4632" y="672"/>
                    <a:pt x="5768" y="1360"/>
                  </a:cubicBezTo>
                  <a:lnTo>
                    <a:pt x="5768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gray">
            <a:xfrm>
              <a:off x="-1" y="0"/>
              <a:ext cx="5761" cy="1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2"/>
                </a:cxn>
                <a:cxn ang="0">
                  <a:pos x="1521" y="448"/>
                </a:cxn>
                <a:cxn ang="0">
                  <a:pos x="5761" y="1104"/>
                </a:cxn>
                <a:cxn ang="0">
                  <a:pos x="5760" y="8"/>
                </a:cxn>
                <a:cxn ang="0">
                  <a:pos x="0" y="0"/>
                </a:cxn>
              </a:cxnLst>
              <a:rect l="0" t="0" r="r" b="b"/>
              <a:pathLst>
                <a:path w="5761" h="1104">
                  <a:moveTo>
                    <a:pt x="0" y="0"/>
                  </a:moveTo>
                  <a:lnTo>
                    <a:pt x="0" y="632"/>
                  </a:lnTo>
                  <a:cubicBezTo>
                    <a:pt x="72" y="625"/>
                    <a:pt x="401" y="504"/>
                    <a:pt x="1521" y="448"/>
                  </a:cubicBezTo>
                  <a:cubicBezTo>
                    <a:pt x="2641" y="392"/>
                    <a:pt x="4505" y="504"/>
                    <a:pt x="5761" y="1104"/>
                  </a:cubicBezTo>
                  <a:lnTo>
                    <a:pt x="5760" y="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254" name="Picture 182" descr="figure07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5638800" y="3124200"/>
            <a:ext cx="2447925" cy="2044700"/>
          </a:xfrm>
          <a:prstGeom prst="rect">
            <a:avLst/>
          </a:prstGeom>
          <a:noFill/>
        </p:spPr>
      </p:pic>
      <p:pic>
        <p:nvPicPr>
          <p:cNvPr id="3255" name="Picture 183" descr="figure07_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7019925" y="4005263"/>
            <a:ext cx="2124075" cy="1774825"/>
          </a:xfrm>
          <a:prstGeom prst="rect">
            <a:avLst/>
          </a:prstGeom>
          <a:noFill/>
        </p:spPr>
      </p:pic>
      <p:pic>
        <p:nvPicPr>
          <p:cNvPr id="3256" name="Picture 184" descr="figure07_o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6227763" y="4868863"/>
            <a:ext cx="1619250" cy="1352550"/>
          </a:xfrm>
          <a:prstGeom prst="rect">
            <a:avLst/>
          </a:prstGeom>
          <a:noFill/>
        </p:spPr>
      </p:pic>
      <p:sp>
        <p:nvSpPr>
          <p:cNvPr id="3258" name="Rectangle 18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457200" y="4191000"/>
            <a:ext cx="54102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altLang="ko-KR" smtClean="0"/>
              <a:t>Образец заголовка</a:t>
            </a:r>
            <a:endParaRPr lang="en-US" altLang="ko-KR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228600" y="304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46AB5-2995-4C3F-8001-16CCC1151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3238" y="209550"/>
            <a:ext cx="2024062" cy="60531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6288" y="209550"/>
            <a:ext cx="5924550" cy="60531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F50D9-B4FD-4DC3-A88A-1C345A919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85377-68C1-4688-8D14-80FBBA152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AC90C-B382-4F59-9BF6-4CA6A0792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30750" y="1347788"/>
            <a:ext cx="3803650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0CACE-2321-49FB-9E36-EF06A4BAC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567CB-93FA-4514-A9A3-D9B5A1AC4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0434B-A021-46C7-94D4-82ED4E91F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53580-5D16-4987-A7E7-7E03064E97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CAA53-7D57-4728-A233-74D8CE7F6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B0AF5-78D4-4759-A9B6-AF90D6406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-12700" y="692150"/>
            <a:ext cx="9144000" cy="6165850"/>
            <a:chOff x="0" y="436"/>
            <a:chExt cx="5760" cy="3884"/>
          </a:xfrm>
        </p:grpSpPr>
        <p:sp>
          <p:nvSpPr>
            <p:cNvPr id="1040" name="Line 1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4" name="Line 40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5" name="Line 41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6" name="Line 42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7" name="Line 43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8" name="Line 44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9" name="Line 45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0" name="Line 46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1" name="Line 47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Line 4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1074" name="Line 50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5" name="Line 51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6" name="Line 52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7" name="Line 53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78" name="Line 54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9" name="Line 55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1" name="Line 57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2" name="Line 58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3" name="Line 59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4" name="Line 60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5" name="Line 61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6" name="Line 62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87" name="Line 63"/>
          <p:cNvSpPr>
            <a:spLocks noChangeShapeType="1"/>
          </p:cNvSpPr>
          <p:nvPr/>
        </p:nvSpPr>
        <p:spPr bwMode="gray">
          <a:xfrm flipH="1">
            <a:off x="-12700" y="712788"/>
            <a:ext cx="2339975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8" name="Line 64"/>
          <p:cNvSpPr>
            <a:spLocks noChangeShapeType="1"/>
          </p:cNvSpPr>
          <p:nvPr/>
        </p:nvSpPr>
        <p:spPr bwMode="gray">
          <a:xfrm flipH="1">
            <a:off x="-12700" y="712788"/>
            <a:ext cx="2339975" cy="3492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gray">
          <a:xfrm flipH="1">
            <a:off x="-12700" y="692150"/>
            <a:ext cx="2339975" cy="1968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gray">
          <a:xfrm>
            <a:off x="-12700" y="765175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1" name="Freeform 67"/>
          <p:cNvSpPr>
            <a:spLocks/>
          </p:cNvSpPr>
          <p:nvPr/>
        </p:nvSpPr>
        <p:spPr bwMode="gray">
          <a:xfrm>
            <a:off x="-12700" y="0"/>
            <a:ext cx="91567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88"/>
              </a:cxn>
              <a:cxn ang="0">
                <a:pos x="2008" y="492"/>
              </a:cxn>
              <a:cxn ang="0">
                <a:pos x="5768" y="1008"/>
              </a:cxn>
              <a:cxn ang="0">
                <a:pos x="5768" y="0"/>
              </a:cxn>
              <a:cxn ang="0">
                <a:pos x="0" y="0"/>
              </a:cxn>
            </a:cxnLst>
            <a:rect l="0" t="0" r="r" b="b"/>
            <a:pathLst>
              <a:path w="5768" h="1008">
                <a:moveTo>
                  <a:pt x="0" y="0"/>
                </a:moveTo>
                <a:lnTo>
                  <a:pt x="0" y="688"/>
                </a:lnTo>
                <a:cubicBezTo>
                  <a:pt x="72" y="682"/>
                  <a:pt x="776" y="535"/>
                  <a:pt x="2008" y="492"/>
                </a:cubicBezTo>
                <a:cubicBezTo>
                  <a:pt x="3240" y="449"/>
                  <a:pt x="4792" y="608"/>
                  <a:pt x="5768" y="1008"/>
                </a:cubicBezTo>
                <a:lnTo>
                  <a:pt x="5768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2" name="Freeform 68"/>
          <p:cNvSpPr>
            <a:spLocks/>
          </p:cNvSpPr>
          <p:nvPr/>
        </p:nvSpPr>
        <p:spPr bwMode="gray">
          <a:xfrm>
            <a:off x="-12700" y="-12700"/>
            <a:ext cx="9156700" cy="1354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7"/>
              </a:cxn>
              <a:cxn ang="0">
                <a:pos x="2104" y="448"/>
              </a:cxn>
              <a:cxn ang="0">
                <a:pos x="5768" y="848"/>
              </a:cxn>
              <a:cxn ang="0">
                <a:pos x="5760" y="8"/>
              </a:cxn>
              <a:cxn ang="0">
                <a:pos x="0" y="0"/>
              </a:cxn>
            </a:cxnLst>
            <a:rect l="0" t="0" r="r" b="b"/>
            <a:pathLst>
              <a:path w="5768" h="848">
                <a:moveTo>
                  <a:pt x="0" y="0"/>
                </a:moveTo>
                <a:lnTo>
                  <a:pt x="0" y="767"/>
                </a:lnTo>
                <a:cubicBezTo>
                  <a:pt x="72" y="760"/>
                  <a:pt x="879" y="496"/>
                  <a:pt x="2104" y="448"/>
                </a:cubicBezTo>
                <a:cubicBezTo>
                  <a:pt x="3330" y="401"/>
                  <a:pt x="4792" y="472"/>
                  <a:pt x="5768" y="848"/>
                </a:cubicBezTo>
                <a:lnTo>
                  <a:pt x="5760" y="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93" name="Picture 69" descr="figure07_o copy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gray">
          <a:xfrm>
            <a:off x="600075" y="115888"/>
            <a:ext cx="1079500" cy="792162"/>
          </a:xfrm>
          <a:prstGeom prst="rect">
            <a:avLst/>
          </a:prstGeom>
          <a:noFill/>
        </p:spPr>
      </p:pic>
      <p:pic>
        <p:nvPicPr>
          <p:cNvPr id="1094" name="Picture 70" descr="figure07_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-12700" y="333375"/>
            <a:ext cx="1439863" cy="1203325"/>
          </a:xfrm>
          <a:prstGeom prst="rect">
            <a:avLst/>
          </a:prstGeom>
          <a:noFill/>
        </p:spPr>
      </p:pic>
      <p:pic>
        <p:nvPicPr>
          <p:cNvPr id="1095" name="Picture 71" descr="figure07_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1174750" y="404813"/>
            <a:ext cx="649288" cy="5429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2456C5-A35D-4277-BFDD-33BE52AAF7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485900" y="20955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83238-3F9D-4F8E-8916-C007071E5304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14290"/>
            <a:ext cx="428628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СЕБЕ…</a:t>
            </a: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3357563" y="1071546"/>
            <a:ext cx="5786437" cy="5214938"/>
          </a:xfrm>
          <a:prstGeom prst="verticalScroll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71934" y="2071678"/>
            <a:ext cx="44291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Дробот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Вера Андреевна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учитель математики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43373" y="2857496"/>
            <a:ext cx="43577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Образование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высшее, </a:t>
            </a:r>
          </a:p>
          <a:p>
            <a:pPr algn="ctr">
              <a:defRPr/>
            </a:pPr>
            <a:r>
              <a:rPr lang="ru-RU" sz="2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Барнаульский</a:t>
            </a: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государственный 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педагогический</a:t>
            </a:r>
          </a:p>
          <a:p>
            <a:pPr algn="ctr">
              <a:defRPr/>
            </a:pP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институт,</a:t>
            </a:r>
          </a:p>
          <a:p>
            <a:pPr algn="ctr">
              <a:defRPr/>
            </a:pP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1983 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год.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4500570"/>
            <a:ext cx="45005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Педагогический стаж- </a:t>
            </a:r>
          </a:p>
          <a:p>
            <a:pPr algn="ctr">
              <a:defRPr/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31 год.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95588" y="5429264"/>
            <a:ext cx="383605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Категория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</a:t>
            </a: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высшая.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928794" y="3357562"/>
            <a:ext cx="142876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928794" y="335756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1074" name="Picture 2" descr="C:\Documents and Settings\User\Рабочий стол\Копия getImage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929058" cy="3357586"/>
          </a:xfrm>
          <a:prstGeom prst="hexagon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571472" y="4857760"/>
            <a:ext cx="27146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живёт до тех пор,   пока он учится; как только он перестаёт учиться , в нём умирает учитель.</a:t>
            </a:r>
          </a:p>
          <a:p>
            <a:r>
              <a:rPr lang="ru-RU" dirty="0" smtClean="0"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К.Д. Ушинский</a:t>
            </a:r>
            <a:endParaRPr lang="ru-RU" dirty="0">
              <a:solidFill>
                <a:schemeClr val="accent3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428728" y="4643446"/>
            <a:ext cx="5429288" cy="1857388"/>
          </a:xfr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500" i="1" dirty="0" smtClean="0">
                <a:solidFill>
                  <a:schemeClr val="tx2"/>
                </a:solidFill>
              </a:rPr>
              <a:t>Вопрос</a:t>
            </a:r>
          </a:p>
          <a:p>
            <a:r>
              <a:rPr lang="ru-RU" b="0" dirty="0" smtClean="0"/>
              <a:t>А если у доски  слабый или средний ученик?</a:t>
            </a:r>
          </a:p>
          <a:p>
            <a:r>
              <a:rPr lang="ru-RU" b="0" dirty="0" smtClean="0"/>
              <a:t>Какой смысл списывать? </a:t>
            </a:r>
            <a:endParaRPr lang="ru-RU" b="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85720" y="928670"/>
            <a:ext cx="3783040" cy="3786214"/>
          </a:xfr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Ситуация</a:t>
            </a:r>
          </a:p>
          <a:p>
            <a:pPr>
              <a:buNone/>
            </a:pPr>
            <a:r>
              <a:rPr lang="ru-RU" dirty="0" smtClean="0"/>
              <a:t>      Один ученик у доски решает задачу или пишет трудные слова , а остальные в тетрадях самостоятельно работают над тем же.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572000" y="857232"/>
            <a:ext cx="4041775" cy="3571900"/>
          </a:xfr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i="1" dirty="0" smtClean="0">
                <a:solidFill>
                  <a:schemeClr val="tx2"/>
                </a:solidFill>
              </a:rPr>
              <a:t>Вывод </a:t>
            </a:r>
          </a:p>
          <a:p>
            <a:r>
              <a:rPr lang="ru-RU" b="0" dirty="0" smtClean="0"/>
              <a:t>Как будто бы все заняты делом, но никакого умственного напряжения это «дело» не требует, ибо подавляющее большинство списывает с доски.</a:t>
            </a:r>
            <a:endParaRPr lang="ru-RU" b="0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самооценки на уроке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59352"/>
          </a:xfrm>
        </p:spPr>
        <p:txBody>
          <a:bodyPr/>
          <a:lstStyle/>
          <a:p>
            <a:pPr algn="ctr"/>
            <a:r>
              <a:rPr lang="ru-RU" dirty="0" smtClean="0"/>
              <a:t>Ретроспективная самооценка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500174"/>
            <a:ext cx="4041775" cy="75486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Прогностическая самооценка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2000" u="sng" dirty="0" smtClean="0"/>
              <a:t>Ученик</a:t>
            </a:r>
            <a:r>
              <a:rPr lang="ru-RU" sz="2000" dirty="0" smtClean="0"/>
              <a:t> проверяет работу,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сдаёт на проверку. </a:t>
            </a:r>
          </a:p>
          <a:p>
            <a:r>
              <a:rPr lang="ru-RU" sz="2000" u="sng" dirty="0" smtClean="0"/>
              <a:t>Учитель</a:t>
            </a:r>
            <a:r>
              <a:rPr lang="ru-RU" sz="2000" dirty="0" smtClean="0"/>
              <a:t> исправляет ошибки, </a:t>
            </a:r>
          </a:p>
          <a:p>
            <a:r>
              <a:rPr lang="ru-RU" sz="2000" dirty="0" smtClean="0"/>
              <a:t> </a:t>
            </a:r>
            <a:r>
              <a:rPr lang="ru-RU" sz="2000" dirty="0" smtClean="0"/>
              <a:t>возвращает тетрадь. </a:t>
            </a:r>
          </a:p>
          <a:p>
            <a:r>
              <a:rPr lang="ru-RU" sz="2000" u="sng" dirty="0" smtClean="0"/>
              <a:t>Ученик</a:t>
            </a:r>
            <a:r>
              <a:rPr lang="ru-RU" sz="2000" dirty="0" smtClean="0"/>
              <a:t>, видя исправленные ошибки,  соотносит  с критериями оценивания,</a:t>
            </a:r>
          </a:p>
          <a:p>
            <a:r>
              <a:rPr lang="ru-RU" sz="2000" dirty="0" smtClean="0"/>
              <a:t> результат символом фиксирует на полях. 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2000" dirty="0" smtClean="0"/>
              <a:t>Ученику предлагается выполнить задание, </a:t>
            </a:r>
          </a:p>
          <a:p>
            <a:r>
              <a:rPr lang="ru-RU" sz="2000" dirty="0"/>
              <a:t>О</a:t>
            </a:r>
            <a:r>
              <a:rPr lang="ru-RU" sz="2000" dirty="0" smtClean="0"/>
              <a:t>н </a:t>
            </a:r>
            <a:r>
              <a:rPr lang="ru-RU" sz="2000" dirty="0" smtClean="0"/>
              <a:t>внимательно знакомится с содержанием задания, соотносит свои возможности  с работой</a:t>
            </a:r>
          </a:p>
          <a:p>
            <a:r>
              <a:rPr lang="ru-RU" sz="2000" dirty="0" smtClean="0"/>
              <a:t> Ученик до выполнения себя оценивает. </a:t>
            </a:r>
          </a:p>
          <a:p>
            <a:r>
              <a:rPr lang="ru-RU" sz="2000" dirty="0" smtClean="0"/>
              <a:t>После выполнения задания снова идёт оценивание.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7772400" cy="2187674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Рейтинговая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(бонусная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система оценки качества знаний учащихся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509120"/>
            <a:ext cx="6400800" cy="1752600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ine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9096" y="0"/>
            <a:ext cx="2564904" cy="2564904"/>
          </a:xfrm>
          <a:prstGeom prst="ellipse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e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9096" y="-243408"/>
            <a:ext cx="2564904" cy="2564904"/>
          </a:xfrm>
          <a:prstGeom prst="ellipse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0"/>
            <a:ext cx="7391400" cy="77311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 </a:t>
            </a:r>
            <a:r>
              <a:rPr lang="ru-RU" b="1" dirty="0" smtClean="0"/>
              <a:t>Сущность</a:t>
            </a:r>
            <a:br>
              <a:rPr lang="ru-RU" b="1" dirty="0" smtClean="0"/>
            </a:br>
            <a:r>
              <a:rPr lang="ru-RU" b="1" dirty="0" smtClean="0"/>
              <a:t>рейтинговой </a:t>
            </a:r>
            <a:r>
              <a:rPr lang="ru-RU" b="1" dirty="0"/>
              <a:t>системы: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Каждой </a:t>
            </a:r>
            <a:r>
              <a:rPr lang="ru-RU" dirty="0"/>
              <a:t>оценке соответствует определенное количество бонусов, которые необходимо набрать за отчетный период ( урок, тематический модуль):  5 баллов - 15 бонусов ; 4 балла – 10 бонусов. 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бонусов за контрольные, практические, самостоятельные работы и устные ответы на уроке соответствует среднеарифметической оценке за период, остальное количество бонусов учащийся зарабатывает, выполняя дополнительные задания. </a:t>
            </a:r>
          </a:p>
          <a:p>
            <a:r>
              <a:rPr lang="ru-RU" dirty="0" smtClean="0"/>
              <a:t>Оценку </a:t>
            </a:r>
            <a:r>
              <a:rPr lang="ru-RU" dirty="0"/>
              <a:t>3 балла учащийся может получить без дополнительных работ при условии выполнения классной и домашней работы.</a:t>
            </a:r>
          </a:p>
          <a:p>
            <a:r>
              <a:rPr lang="ru-RU" dirty="0" smtClean="0"/>
              <a:t>Все </a:t>
            </a:r>
            <a:r>
              <a:rPr lang="ru-RU" dirty="0"/>
              <a:t>предлагаемые варианты заданий имеют бонусное выражение в зависимости  от уровня сложности и объема самостоятельной творческой деятельности. </a:t>
            </a:r>
          </a:p>
          <a:p>
            <a:r>
              <a:rPr lang="ru-RU" dirty="0" smtClean="0"/>
              <a:t>Учащиеся </a:t>
            </a:r>
            <a:r>
              <a:rPr lang="ru-RU" dirty="0"/>
              <a:t>самостоятельно определяют уровень знаний по предмету и  соответствующую ему оценку. </a:t>
            </a:r>
          </a:p>
          <a:p>
            <a:r>
              <a:rPr lang="ru-RU" dirty="0" smtClean="0"/>
              <a:t>Учащиеся </a:t>
            </a:r>
            <a:r>
              <a:rPr lang="ru-RU" dirty="0"/>
              <a:t>имеют возможность самостоятельного выбора типов заданий в  соответствии с желаемым результатом.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e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9096" y="-315416"/>
            <a:ext cx="2564904" cy="2564904"/>
          </a:xfrm>
          <a:prstGeom prst="ellipse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0"/>
            <a:ext cx="7391400" cy="77311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Возможности</a:t>
            </a:r>
            <a:br>
              <a:rPr lang="ru-RU" dirty="0" smtClean="0"/>
            </a:br>
            <a:r>
              <a:rPr lang="ru-RU" dirty="0" smtClean="0"/>
              <a:t>рейтинговой оценки: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определить </a:t>
            </a:r>
            <a:r>
              <a:rPr lang="ru-RU" dirty="0"/>
              <a:t>уровень подготовки каждого ученика на каждом этапе учебного процесса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получить </a:t>
            </a:r>
            <a:r>
              <a:rPr lang="ru-RU" dirty="0"/>
              <a:t>объективную динамику образования </a:t>
            </a:r>
            <a:r>
              <a:rPr lang="ru-RU" dirty="0" smtClean="0"/>
              <a:t>ученика;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корректировать </a:t>
            </a:r>
            <a:r>
              <a:rPr lang="ru-RU" dirty="0"/>
              <a:t>свою работу, исходя из анализа этой динамики не только учителю, но и ученику, тем самым, ставя его в позицию субъекта учебного </a:t>
            </a:r>
            <a:r>
              <a:rPr lang="ru-RU" dirty="0" smtClean="0"/>
              <a:t>процесса;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планировать </a:t>
            </a:r>
            <a:r>
              <a:rPr lang="ru-RU" dirty="0"/>
              <a:t>и прогнозировать диапазон уровня знаний, соотнося возможности каждого ученика с образовательным стандартом </a:t>
            </a:r>
            <a:r>
              <a:rPr lang="ru-RU" dirty="0" smtClean="0"/>
              <a:t>образования;</a:t>
            </a:r>
          </a:p>
          <a:p>
            <a:pPr marL="514350" indent="-514350">
              <a:buAutoNum type="arabicParenR"/>
            </a:pPr>
            <a:r>
              <a:rPr lang="ru-RU" dirty="0" smtClean="0"/>
              <a:t>дифференцировать </a:t>
            </a:r>
            <a:r>
              <a:rPr lang="ru-RU" dirty="0"/>
              <a:t>значимости оценок, полученных учеником за выполнение различных видов работы (самостоятельная работа, контрольная работа, текущая, тренинг, домашняя, творческая и др</a:t>
            </a:r>
            <a:r>
              <a:rPr lang="ru-RU" dirty="0" smtClean="0"/>
              <a:t>.);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повысить </a:t>
            </a:r>
            <a:r>
              <a:rPr lang="ru-RU" dirty="0"/>
              <a:t>объективность оценки </a:t>
            </a:r>
            <a:r>
              <a:rPr lang="ru-RU" dirty="0" smtClean="0"/>
              <a:t>знаний;</a:t>
            </a:r>
          </a:p>
          <a:p>
            <a:pPr marL="514350" indent="-514350">
              <a:buAutoNum type="arabicParenR"/>
            </a:pPr>
            <a:r>
              <a:rPr lang="ru-RU" dirty="0" smtClean="0"/>
              <a:t>развития </a:t>
            </a:r>
            <a:r>
              <a:rPr lang="ru-RU" dirty="0"/>
              <a:t>системы ценностных отношений, нравственно-волевых качеств личности: чувства ответственности, мотивации, эмоций, стремления и достижения.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046089"/>
          </a:xfrm>
          <a:effectLst>
            <a:softEdge rad="127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Какие виды </a:t>
            </a:r>
            <a:r>
              <a:rPr lang="ru-RU" dirty="0" smtClean="0"/>
              <a:t>оценки </a:t>
            </a:r>
            <a:r>
              <a:rPr lang="ru-RU" dirty="0"/>
              <a:t>и на каком этапе урока можно использовать, если это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5143504" y="1500174"/>
            <a:ext cx="3458664" cy="4515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357290" y="285728"/>
            <a:ext cx="6164188" cy="1143008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0"/>
            <a:ext cx="7429552" cy="1015663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Виды оценки</a:t>
            </a:r>
            <a:endParaRPr lang="ru-RU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572008"/>
            <a:ext cx="3747266" cy="20722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Инновационные: </a:t>
            </a:r>
            <a:r>
              <a:rPr lang="ru-RU" dirty="0" smtClean="0"/>
              <a:t>тестирование, метод </a:t>
            </a:r>
            <a:r>
              <a:rPr lang="ru-RU" dirty="0" err="1" smtClean="0"/>
              <a:t>портфолио</a:t>
            </a:r>
            <a:r>
              <a:rPr lang="ru-RU" sz="2400" dirty="0" smtClean="0"/>
              <a:t>, рейтинговое оценивание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1357298"/>
            <a:ext cx="3786214" cy="1428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Оценка учителя</a:t>
            </a:r>
          </a:p>
          <a:p>
            <a:pPr algn="ctr"/>
            <a:r>
              <a:rPr lang="ru-RU" dirty="0" smtClean="0"/>
              <a:t>Традиционные: диктант, с.работа, п.работа, к.работа…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857496"/>
            <a:ext cx="3786214" cy="164307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Самоконтроль Взаимоконтроль</a:t>
            </a:r>
            <a:endParaRPr lang="ru-RU" sz="2800" b="1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00628" y="1357298"/>
            <a:ext cx="3714776" cy="483209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     «Ассоциативный ряд».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    Незаконченные предложения.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  «Разговор на бумаге».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    «Солнышко».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      «Координаты»,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7.     «Лист обратной связи».                       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8.     «Заключительная дискуссия».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9.     «Выбери дистанцию».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10.   «Свет молнии».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11.   «Письмо самому себе».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   «Телеграмма».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   «Ну, что, как прошло занятие?».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   «Барометр настроения».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15.   «Поговорки - зеркало настроения».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269875" marR="0" lvl="0" indent="-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16.Интерпретация изображений на открытках.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17.    «Памятки».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18.     «Давайте пошушукаемся».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19.   «Птичий двор - зеркало настроения».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20.   «Двери – зеркало настроения».                                    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21.   «Прямое попадание».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22.   «Пейзаж - зеркало настроения».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WordArt 3"/>
          <p:cNvSpPr>
            <a:spLocks noChangeArrowheads="1" noChangeShapeType="1" noTextEdit="1"/>
          </p:cNvSpPr>
          <p:nvPr/>
        </p:nvSpPr>
        <p:spPr bwMode="gray">
          <a:xfrm>
            <a:off x="611188" y="3141663"/>
            <a:ext cx="4802187" cy="8001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107763" dir="2700000" algn="ctr" rotWithShape="0">
                    <a:srgbClr val="B2B2B2">
                      <a:alpha val="50000"/>
                    </a:srgbClr>
                  </a:outerShdw>
                </a:effectLst>
                <a:latin typeface="Verdana"/>
              </a:rPr>
              <a:t>Спасибо!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187450" y="357166"/>
            <a:ext cx="7056438" cy="5572163"/>
          </a:xfrm>
        </p:spPr>
        <p:txBody>
          <a:bodyPr/>
          <a:lstStyle/>
          <a:p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Контрольно-оценочная деятельность на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уроках математики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714348" y="5286388"/>
            <a:ext cx="3643338" cy="1357322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МБОУ СОШ №12 г.Яровое 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2014год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1142984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Оценка – мнение о ценности, уровне или значении кого - чего – </a:t>
            </a:r>
            <a:r>
              <a:rPr lang="ru-RU" sz="2000" dirty="0" err="1" smtClean="0"/>
              <a:t>нибудь</a:t>
            </a:r>
            <a:r>
              <a:rPr lang="ru-RU" sz="2000" dirty="0" smtClean="0"/>
              <a:t>, сравнение результата с эталоном.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2214554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1"/>
                </a:solidFill>
              </a:rPr>
              <a:t>Главная задача учителя – научить учеников  самостоятельно оценивать свой труд</a:t>
            </a:r>
            <a:r>
              <a:rPr lang="ru-RU" sz="2400" b="1" dirty="0" smtClean="0">
                <a:solidFill>
                  <a:schemeClr val="accent1"/>
                </a:solidFill>
              </a:rPr>
              <a:t>, так как формирование самооценки, а именно адекватной  - залог успешности ученика. 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3962400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Самооценка не связана с выставлением отметок, а связана с процедурой оценивания себя.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50292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Преимущество самооценки заключается в том, что она позволяет увидеть ученику свои слабые и сильные стороны.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0"/>
            <a:ext cx="7391400" cy="1000108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Значение оценочной деятельности учащегося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12920"/>
          </a:xfrm>
        </p:spPr>
        <p:txBody>
          <a:bodyPr/>
          <a:lstStyle/>
          <a:p>
            <a:pPr lvl="0"/>
            <a:r>
              <a:rPr lang="ru-RU" dirty="0" smtClean="0"/>
              <a:t>Происходит реальное развитие оценочных умений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 Снижается уровень общей и учебной тревожности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Осуществляется дифференциация  не только по процессу, но и по результату обучения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  Система оценивания позволяет увидеть достижения ученика в  сравнении с самим собой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19" name="Text Box 31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9122" name="Rectangle 34"/>
          <p:cNvSpPr>
            <a:spLocks noGrp="1" noChangeArrowheads="1"/>
          </p:cNvSpPr>
          <p:nvPr>
            <p:ph type="title"/>
          </p:nvPr>
        </p:nvSpPr>
        <p:spPr>
          <a:xfrm>
            <a:off x="1142977" y="928670"/>
            <a:ext cx="6429420" cy="1214446"/>
          </a:xfrm>
        </p:spPr>
        <p:txBody>
          <a:bodyPr/>
          <a:lstStyle/>
          <a:p>
            <a:r>
              <a:rPr lang="ru-RU" sz="2800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Взаимооценка</a:t>
            </a:r>
            <a:r>
              <a:rPr lang="ru-RU" sz="2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–Оценка </a:t>
            </a:r>
            <a:r>
              <a:rPr lang="ru-RU" sz="2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2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учеником или групп</a:t>
            </a:r>
            <a:r>
              <a:rPr lang="ru-RU" sz="24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ой</a:t>
            </a:r>
            <a:r>
              <a:rPr lang="ru-RU" sz="16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16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2800" dirty="0"/>
          </a:p>
        </p:txBody>
      </p:sp>
      <p:sp>
        <p:nvSpPr>
          <p:cNvPr id="89123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395288" y="2786058"/>
            <a:ext cx="8353425" cy="1714512"/>
          </a:xfrm>
        </p:spPr>
        <p:txBody>
          <a:bodyPr/>
          <a:lstStyle/>
          <a:p>
            <a:r>
              <a:rPr lang="ru-RU" b="1" i="1" dirty="0" smtClean="0"/>
              <a:t>Проверка знаний учащихся всегда должна служить не только цели контроля, но и целям обучения.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smtClean="0"/>
              <a:t>Сущность </a:t>
            </a:r>
            <a:r>
              <a:rPr lang="ru-RU" dirty="0" smtClean="0"/>
              <a:t>взаимоконтроля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1500174"/>
            <a:ext cx="4186238" cy="4929222"/>
          </a:xfrm>
          <a:solidFill>
            <a:schemeClr val="bg1">
              <a:lumMod val="9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Проверка различными методами объема и качества усвоения материала отдельными учениками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Комментирование ответов учащихся</a:t>
            </a:r>
          </a:p>
          <a:p>
            <a:endParaRPr lang="ru-RU" dirty="0" smtClean="0"/>
          </a:p>
          <a:p>
            <a:r>
              <a:rPr lang="ru-RU" dirty="0" smtClean="0"/>
              <a:t>Организация учебной деятельности всего класса во время ответа учеников</a:t>
            </a:r>
            <a:endParaRPr lang="ru-RU" dirty="0"/>
          </a:p>
        </p:txBody>
      </p:sp>
      <p:pic>
        <p:nvPicPr>
          <p:cNvPr id="7" name="Содержимое 6" descr="26853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214554"/>
            <a:ext cx="4038600" cy="32308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85900" y="209550"/>
            <a:ext cx="7391400" cy="861996"/>
          </a:xfr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Приём «Отвечающий и рецензент»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5295922"/>
          </a:xfrm>
          <a:solidFill>
            <a:schemeClr val="bg1">
              <a:lumMod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/>
              <a:t>Схема рецензии:</a:t>
            </a:r>
          </a:p>
          <a:p>
            <a:r>
              <a:rPr lang="ru-RU" dirty="0" smtClean="0"/>
              <a:t>Полнота ответа</a:t>
            </a:r>
          </a:p>
          <a:p>
            <a:r>
              <a:rPr lang="ru-RU" dirty="0"/>
              <a:t>О</a:t>
            </a:r>
            <a:r>
              <a:rPr lang="ru-RU" dirty="0" smtClean="0"/>
              <a:t>боснованность </a:t>
            </a:r>
          </a:p>
          <a:p>
            <a:r>
              <a:rPr lang="ru-RU" dirty="0" smtClean="0"/>
              <a:t>Правильность</a:t>
            </a:r>
          </a:p>
          <a:p>
            <a:r>
              <a:rPr lang="ru-RU" dirty="0" smtClean="0"/>
              <a:t>Логичность композиции</a:t>
            </a:r>
          </a:p>
          <a:p>
            <a:r>
              <a:rPr lang="ru-RU" dirty="0" smtClean="0"/>
              <a:t>Культура речи</a:t>
            </a:r>
          </a:p>
          <a:p>
            <a:r>
              <a:rPr lang="ru-RU" dirty="0" smtClean="0"/>
              <a:t>Умение применять знания на практике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7" descr="1d142d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16417"/>
            <a:ext cx="4038600" cy="4293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Приём «Ученик -консультант»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solidFill>
            <a:schemeClr val="bg1">
              <a:lumMod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Схема работы:</a:t>
            </a:r>
          </a:p>
          <a:p>
            <a:r>
              <a:rPr lang="ru-RU" dirty="0" smtClean="0"/>
              <a:t>Объяснение критериев оценки консультанту</a:t>
            </a:r>
          </a:p>
          <a:p>
            <a:r>
              <a:rPr lang="ru-RU" dirty="0" smtClean="0"/>
              <a:t>Опрос учащихся консультантом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Полнота ответа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</a:t>
            </a:r>
            <a:r>
              <a:rPr lang="ru-RU" dirty="0" smtClean="0"/>
              <a:t>боснованность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Правильность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Логичность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Умение применять знания на практике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7" descr="1d142d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16417"/>
            <a:ext cx="4038600" cy="4293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85900" y="209550"/>
            <a:ext cx="7391400" cy="790558"/>
          </a:xfr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Приём «Взаимопроверка в парах»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539552" y="2204865"/>
            <a:ext cx="4038600" cy="3096344"/>
          </a:xfrm>
          <a:solidFill>
            <a:schemeClr val="bg1">
              <a:lumMod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Схема работы:</a:t>
            </a:r>
          </a:p>
          <a:p>
            <a:r>
              <a:rPr lang="ru-RU" dirty="0" smtClean="0"/>
              <a:t>Выполнение индивидуальных заданий </a:t>
            </a:r>
          </a:p>
          <a:p>
            <a:r>
              <a:rPr lang="ru-RU" dirty="0" smtClean="0"/>
              <a:t>Партнер проверяет работу по заданным критериям (ответам)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7" descr="1d142d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716417"/>
            <a:ext cx="4038600" cy="4293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р 3D">
  <a:themeElements>
    <a:clrScheme name="cdb2004101gl 3">
      <a:dk1>
        <a:srgbClr val="335338"/>
      </a:dk1>
      <a:lt1>
        <a:srgbClr val="D7E4BE"/>
      </a:lt1>
      <a:dk2>
        <a:srgbClr val="000066"/>
      </a:dk2>
      <a:lt2>
        <a:srgbClr val="B2B2B2"/>
      </a:lt2>
      <a:accent1>
        <a:srgbClr val="2F86B1"/>
      </a:accent1>
      <a:accent2>
        <a:srgbClr val="D2761A"/>
      </a:accent2>
      <a:accent3>
        <a:srgbClr val="E8EFDB"/>
      </a:accent3>
      <a:accent4>
        <a:srgbClr val="2A462E"/>
      </a:accent4>
      <a:accent5>
        <a:srgbClr val="ADC3D5"/>
      </a:accent5>
      <a:accent6>
        <a:srgbClr val="BE6A16"/>
      </a:accent6>
      <a:hlink>
        <a:srgbClr val="368463"/>
      </a:hlink>
      <a:folHlink>
        <a:srgbClr val="481ECE"/>
      </a:folHlink>
    </a:clrScheme>
    <a:fontScheme name="cdb2004101g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01gl 1">
        <a:dk1>
          <a:srgbClr val="1A3E86"/>
        </a:dk1>
        <a:lt1>
          <a:srgbClr val="C1CFDD"/>
        </a:lt1>
        <a:dk2>
          <a:srgbClr val="000000"/>
        </a:dk2>
        <a:lt2>
          <a:srgbClr val="B2B2B2"/>
        </a:lt2>
        <a:accent1>
          <a:srgbClr val="4AAAC0"/>
        </a:accent1>
        <a:accent2>
          <a:srgbClr val="6600FF"/>
        </a:accent2>
        <a:accent3>
          <a:srgbClr val="DDE4EB"/>
        </a:accent3>
        <a:accent4>
          <a:srgbClr val="143472"/>
        </a:accent4>
        <a:accent5>
          <a:srgbClr val="B1D2DC"/>
        </a:accent5>
        <a:accent6>
          <a:srgbClr val="5C00E7"/>
        </a:accent6>
        <a:hlink>
          <a:srgbClr val="0066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2">
        <a:dk1>
          <a:srgbClr val="2B166E"/>
        </a:dk1>
        <a:lt1>
          <a:srgbClr val="AADBFC"/>
        </a:lt1>
        <a:dk2>
          <a:srgbClr val="003366"/>
        </a:dk2>
        <a:lt2>
          <a:srgbClr val="B2B2B2"/>
        </a:lt2>
        <a:accent1>
          <a:srgbClr val="19B17B"/>
        </a:accent1>
        <a:accent2>
          <a:srgbClr val="E57B1B"/>
        </a:accent2>
        <a:accent3>
          <a:srgbClr val="D2EAFD"/>
        </a:accent3>
        <a:accent4>
          <a:srgbClr val="23115D"/>
        </a:accent4>
        <a:accent5>
          <a:srgbClr val="ABD5BF"/>
        </a:accent5>
        <a:accent6>
          <a:srgbClr val="CF6F17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3">
        <a:dk1>
          <a:srgbClr val="335338"/>
        </a:dk1>
        <a:lt1>
          <a:srgbClr val="D7E4BE"/>
        </a:lt1>
        <a:dk2>
          <a:srgbClr val="000066"/>
        </a:dk2>
        <a:lt2>
          <a:srgbClr val="B2B2B2"/>
        </a:lt2>
        <a:accent1>
          <a:srgbClr val="2F86B1"/>
        </a:accent1>
        <a:accent2>
          <a:srgbClr val="D2761A"/>
        </a:accent2>
        <a:accent3>
          <a:srgbClr val="E8EFDB"/>
        </a:accent3>
        <a:accent4>
          <a:srgbClr val="2A462E"/>
        </a:accent4>
        <a:accent5>
          <a:srgbClr val="ADC3D5"/>
        </a:accent5>
        <a:accent6>
          <a:srgbClr val="BE6A16"/>
        </a:accent6>
        <a:hlink>
          <a:srgbClr val="368463"/>
        </a:hlink>
        <a:folHlink>
          <a:srgbClr val="481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Мир 3D</Template>
  <TotalTime>115</TotalTime>
  <Words>858</Words>
  <Application>Microsoft PowerPoint</Application>
  <PresentationFormat>Экран (4:3)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Verdana</vt:lpstr>
      <vt:lpstr>Wingdings</vt:lpstr>
      <vt:lpstr>Мир 3D</vt:lpstr>
      <vt:lpstr>Слайд 1</vt:lpstr>
      <vt:lpstr>Контрольно-оценочная деятельность на уроках математики</vt:lpstr>
      <vt:lpstr>Слайд 3</vt:lpstr>
      <vt:lpstr>Значение оценочной деятельности учащегося</vt:lpstr>
      <vt:lpstr>Взаимооценка –Оценка  учеником или группой </vt:lpstr>
      <vt:lpstr>Сущность взаимоконтроля</vt:lpstr>
      <vt:lpstr>Приём «Отвечающий и рецензент»</vt:lpstr>
      <vt:lpstr>Приём «Ученик -консультант»</vt:lpstr>
      <vt:lpstr>Приём «Взаимопроверка в парах»</vt:lpstr>
      <vt:lpstr>Слайд 10</vt:lpstr>
      <vt:lpstr>Виды самооценки на уроке</vt:lpstr>
      <vt:lpstr>Рейтинговая (бонусная) система оценки качества знаний учащихся.</vt:lpstr>
      <vt:lpstr> Сущность рейтинговой системы: </vt:lpstr>
      <vt:lpstr>Возможности рейтинговой оценки:</vt:lpstr>
      <vt:lpstr>Какие виды оценки и на каком этапе урока можно использовать, если это…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Контрольно-оценочная деятельность на уроках</dc:title>
  <dc:creator>1</dc:creator>
  <cp:lastModifiedBy>1</cp:lastModifiedBy>
  <cp:revision>12</cp:revision>
  <dcterms:created xsi:type="dcterms:W3CDTF">2014-03-24T12:53:38Z</dcterms:created>
  <dcterms:modified xsi:type="dcterms:W3CDTF">2014-03-24T14:49:33Z</dcterms:modified>
</cp:coreProperties>
</file>