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6" r:id="rId3"/>
    <p:sldId id="294" r:id="rId4"/>
    <p:sldId id="297" r:id="rId5"/>
    <p:sldId id="258" r:id="rId6"/>
    <p:sldId id="285" r:id="rId7"/>
    <p:sldId id="286" r:id="rId8"/>
    <p:sldId id="287" r:id="rId9"/>
    <p:sldId id="288" r:id="rId10"/>
    <p:sldId id="289" r:id="rId11"/>
    <p:sldId id="296" r:id="rId12"/>
    <p:sldId id="298" r:id="rId13"/>
    <p:sldId id="299" r:id="rId14"/>
    <p:sldId id="300" r:id="rId15"/>
    <p:sldId id="290" r:id="rId16"/>
    <p:sldId id="291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BDBFB9"/>
    <a:srgbClr val="8FD1B5"/>
    <a:srgbClr val="99BACC"/>
    <a:srgbClr val="F8FAF4"/>
    <a:srgbClr val="F4F7F3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 autoAdjust="0"/>
  </p:normalViewPr>
  <p:slideViewPr>
    <p:cSldViewPr>
      <p:cViewPr varScale="1">
        <p:scale>
          <a:sx n="78" d="100"/>
          <a:sy n="7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BA6EAA24-7A83-4C14-B6E2-4AA22E44543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46AB5-2995-4C3F-8001-16CCC1151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F50D9-B4FD-4DC3-A88A-1C345A919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85377-68C1-4688-8D14-80FBBA152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AC90C-B382-4F59-9BF6-4CA6A0792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0CACE-2321-49FB-9E36-EF06A4BAC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567CB-93FA-4514-A9A3-D9B5A1AC4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0434B-A021-46C7-94D4-82ED4E91F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53580-5D16-4987-A7E7-7E03064E97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CAA53-7D57-4728-A233-74D8CE7F6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B0AF5-78D4-4759-A9B6-AF90D6406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2456C5-A35D-4277-BFDD-33BE52AAF7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83238-3F9D-4F8E-8916-C007071E5304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14290"/>
            <a:ext cx="428628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СЕБЕ…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357563" y="1071546"/>
            <a:ext cx="5786437" cy="5214938"/>
          </a:xfrm>
          <a:prstGeom prst="verticalScroll">
            <a:avLst/>
          </a:prstGeo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071678"/>
            <a:ext cx="44291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Дробот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Вера Андреевна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учитель математики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3" y="2857496"/>
            <a:ext cx="43577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Образование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высшее, </a:t>
            </a:r>
          </a:p>
          <a:p>
            <a:pPr algn="ctr">
              <a:defRPr/>
            </a:pPr>
            <a:r>
              <a:rPr lang="ru-RU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Барнаульский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государственный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педагогический</a:t>
            </a:r>
          </a:p>
          <a:p>
            <a:pPr algn="ctr"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институт,</a:t>
            </a:r>
          </a:p>
          <a:p>
            <a:pPr algn="ctr"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1983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год.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4500570"/>
            <a:ext cx="45005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Педагогический стаж- </a:t>
            </a:r>
          </a:p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31 год.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95588" y="5429264"/>
            <a:ext cx="38360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Категория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</a:t>
            </a:r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высшая.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928794" y="3357562"/>
            <a:ext cx="14287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928794" y="335756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1074" name="Picture 2" descr="C:\Documents and Settings\User\Рабочий стол\Копия getImage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929058" cy="3357586"/>
          </a:xfrm>
          <a:prstGeom prst="hexagon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71472" y="4857760"/>
            <a:ext cx="27146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живёт до тех пор,   пока он учится; как только он перестаёт учиться , в нём умирает учитель.</a:t>
            </a:r>
          </a:p>
          <a:p>
            <a:r>
              <a:rPr lang="ru-RU" dirty="0" smtClean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К.Д. Ушинский</a:t>
            </a:r>
            <a:endParaRPr lang="ru-RU" dirty="0">
              <a:solidFill>
                <a:schemeClr val="accent3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728" y="4643446"/>
            <a:ext cx="5429288" cy="1857388"/>
          </a:xfrm>
          <a:solidFill>
            <a:schemeClr val="bg1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500" i="1" dirty="0" smtClean="0">
                <a:solidFill>
                  <a:schemeClr val="tx2"/>
                </a:solidFill>
              </a:rPr>
              <a:t>Вопрос</a:t>
            </a:r>
          </a:p>
          <a:p>
            <a:r>
              <a:rPr lang="ru-RU" b="0" dirty="0" smtClean="0"/>
              <a:t>А если у доски  слабый или средний ученик?</a:t>
            </a:r>
          </a:p>
          <a:p>
            <a:r>
              <a:rPr lang="ru-RU" b="0" dirty="0" smtClean="0"/>
              <a:t>Какой смысл списывать? </a:t>
            </a:r>
            <a:endParaRPr lang="ru-RU" b="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85720" y="928670"/>
            <a:ext cx="3783040" cy="3786214"/>
          </a:xfr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Ситуация</a:t>
            </a:r>
          </a:p>
          <a:p>
            <a:pPr>
              <a:buNone/>
            </a:pPr>
            <a:r>
              <a:rPr lang="ru-RU" dirty="0" smtClean="0"/>
              <a:t>      Один ученик у доски решает задачу или пишет трудные слова , а остальные в тетрадях самостоятельно работают над тем же.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572000" y="857232"/>
            <a:ext cx="4041775" cy="3571900"/>
          </a:xfr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i="1" dirty="0" smtClean="0">
                <a:solidFill>
                  <a:schemeClr val="tx2"/>
                </a:solidFill>
              </a:rPr>
              <a:t>Вывод </a:t>
            </a:r>
          </a:p>
          <a:p>
            <a:r>
              <a:rPr lang="ru-RU" b="0" dirty="0" smtClean="0"/>
              <a:t>Как будто бы все заняты делом, но никакого умственного напряжения это «дело» не требует, ибо подавляющее большинство списывает с доски.</a:t>
            </a:r>
            <a:endParaRPr lang="ru-RU" b="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самооценки на уроке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59352"/>
          </a:xfrm>
        </p:spPr>
        <p:txBody>
          <a:bodyPr/>
          <a:lstStyle/>
          <a:p>
            <a:pPr algn="ctr"/>
            <a:r>
              <a:rPr lang="ru-RU" dirty="0" smtClean="0"/>
              <a:t>Ретроспективная самооценка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500174"/>
            <a:ext cx="4041775" cy="75486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Прогностическая самооценка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000" u="sng" dirty="0" smtClean="0"/>
              <a:t>Ученик</a:t>
            </a:r>
            <a:r>
              <a:rPr lang="ru-RU" sz="2000" dirty="0" smtClean="0"/>
              <a:t> проверяет работу,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сдаёт на проверку. </a:t>
            </a:r>
          </a:p>
          <a:p>
            <a:r>
              <a:rPr lang="ru-RU" sz="2000" u="sng" dirty="0" smtClean="0"/>
              <a:t>Учитель</a:t>
            </a:r>
            <a:r>
              <a:rPr lang="ru-RU" sz="2000" dirty="0" smtClean="0"/>
              <a:t> исправляет ошибки, 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возвращает тетрадь. </a:t>
            </a:r>
          </a:p>
          <a:p>
            <a:r>
              <a:rPr lang="ru-RU" sz="2000" u="sng" dirty="0" smtClean="0"/>
              <a:t>Ученик</a:t>
            </a:r>
            <a:r>
              <a:rPr lang="ru-RU" sz="2000" dirty="0" smtClean="0"/>
              <a:t>, видя исправленные ошибки,  соотносит  с критериями оценивания,</a:t>
            </a:r>
          </a:p>
          <a:p>
            <a:r>
              <a:rPr lang="ru-RU" sz="2000" dirty="0" smtClean="0"/>
              <a:t> результат символом фиксирует на полях. 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000" dirty="0" smtClean="0"/>
              <a:t>Ученику предлагается выполнить задание, </a:t>
            </a:r>
          </a:p>
          <a:p>
            <a:r>
              <a:rPr lang="ru-RU" sz="2000" dirty="0"/>
              <a:t>О</a:t>
            </a:r>
            <a:r>
              <a:rPr lang="ru-RU" sz="2000" dirty="0" smtClean="0"/>
              <a:t>н </a:t>
            </a:r>
            <a:r>
              <a:rPr lang="ru-RU" sz="2000" dirty="0" smtClean="0"/>
              <a:t>внимательно знакомится с содержанием задания, соотносит свои возможности  с работой</a:t>
            </a:r>
          </a:p>
          <a:p>
            <a:r>
              <a:rPr lang="ru-RU" sz="2000" dirty="0" smtClean="0"/>
              <a:t> Ученик до выполнения себя оценивает. </a:t>
            </a:r>
          </a:p>
          <a:p>
            <a:r>
              <a:rPr lang="ru-RU" sz="2000" dirty="0" smtClean="0"/>
              <a:t>После выполнения задания снова идёт оценивание.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7772400" cy="2187674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Рейтинговая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(бонусная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система оценки качества знаний учащихся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6400800" cy="175260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ine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9096" y="0"/>
            <a:ext cx="2564904" cy="2564904"/>
          </a:xfrm>
          <a:prstGeom prst="ellipse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e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9096" y="-243408"/>
            <a:ext cx="2564904" cy="2564904"/>
          </a:xfrm>
          <a:prstGeom prst="ellipse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7391400" cy="77311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> </a:t>
            </a:r>
            <a:r>
              <a:rPr lang="ru-RU" b="1" dirty="0" smtClean="0"/>
              <a:t>Сущность</a:t>
            </a:r>
            <a:br>
              <a:rPr lang="ru-RU" b="1" dirty="0" smtClean="0"/>
            </a:br>
            <a:r>
              <a:rPr lang="ru-RU" b="1" dirty="0" smtClean="0"/>
              <a:t>рейтинговой </a:t>
            </a:r>
            <a:r>
              <a:rPr lang="ru-RU" b="1" dirty="0"/>
              <a:t>системы: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Каждой </a:t>
            </a:r>
            <a:r>
              <a:rPr lang="ru-RU" dirty="0"/>
              <a:t>оценке соответствует определенное количество бонусов, которые необходимо набрать за отчетный период ( урок, тематический модуль):  5 баллов - 15 бонусов ; 4 балла – 10 бонусов. 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бонусов за контрольные, практические, самостоятельные работы и устные ответы на уроке соответствует среднеарифметической оценке за период, остальное количество бонусов учащийся зарабатывает, выполняя дополнительные задания. </a:t>
            </a:r>
          </a:p>
          <a:p>
            <a:r>
              <a:rPr lang="ru-RU" dirty="0" smtClean="0"/>
              <a:t>Оценку </a:t>
            </a:r>
            <a:r>
              <a:rPr lang="ru-RU" dirty="0"/>
              <a:t>3 балла учащийся может получить без дополнительных работ при условии выполнения классной и домашней работы.</a:t>
            </a:r>
          </a:p>
          <a:p>
            <a:r>
              <a:rPr lang="ru-RU" dirty="0" smtClean="0"/>
              <a:t>Все </a:t>
            </a:r>
            <a:r>
              <a:rPr lang="ru-RU" dirty="0"/>
              <a:t>предлагаемые варианты заданий имеют бонусное выражение в зависимости  от уровня сложности и объема самостоятельной творческой деятельности. </a:t>
            </a:r>
          </a:p>
          <a:p>
            <a:r>
              <a:rPr lang="ru-RU" dirty="0" smtClean="0"/>
              <a:t>Учащиеся </a:t>
            </a:r>
            <a:r>
              <a:rPr lang="ru-RU" dirty="0"/>
              <a:t>самостоятельно определяют уровень знаний по предмету и  соответствующую ему оценку. </a:t>
            </a:r>
          </a:p>
          <a:p>
            <a:r>
              <a:rPr lang="ru-RU" dirty="0" smtClean="0"/>
              <a:t>Учащиеся </a:t>
            </a:r>
            <a:r>
              <a:rPr lang="ru-RU" dirty="0"/>
              <a:t>имеют возможность самостоятельного выбора типов заданий в  соответствии с желаемым результатом.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ne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9096" y="-315416"/>
            <a:ext cx="2564904" cy="2564904"/>
          </a:xfrm>
          <a:prstGeom prst="ellipse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7391400" cy="77311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Возможности</a:t>
            </a:r>
            <a:br>
              <a:rPr lang="ru-RU" dirty="0" smtClean="0"/>
            </a:br>
            <a:r>
              <a:rPr lang="ru-RU" dirty="0" smtClean="0"/>
              <a:t>рейтинговой оценки: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определить </a:t>
            </a:r>
            <a:r>
              <a:rPr lang="ru-RU" dirty="0"/>
              <a:t>уровень подготовки каждого ученика на каждом этапе учебного процесса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получить </a:t>
            </a:r>
            <a:r>
              <a:rPr lang="ru-RU" dirty="0"/>
              <a:t>объективную динамику образования </a:t>
            </a:r>
            <a:r>
              <a:rPr lang="ru-RU" dirty="0" smtClean="0"/>
              <a:t>ученика;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корректировать </a:t>
            </a:r>
            <a:r>
              <a:rPr lang="ru-RU" dirty="0"/>
              <a:t>свою работу, исходя из анализа этой динамики не только учителю, но и ученику, тем самым, ставя его в позицию субъекта учебного </a:t>
            </a:r>
            <a:r>
              <a:rPr lang="ru-RU" dirty="0" smtClean="0"/>
              <a:t>процесса;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планировать </a:t>
            </a:r>
            <a:r>
              <a:rPr lang="ru-RU" dirty="0"/>
              <a:t>и прогнозировать диапазон уровня знаний, соотнося возможности каждого ученика с образовательным стандартом </a:t>
            </a:r>
            <a:r>
              <a:rPr lang="ru-RU" dirty="0" smtClean="0"/>
              <a:t>образования;</a:t>
            </a:r>
          </a:p>
          <a:p>
            <a:pPr marL="514350" indent="-514350">
              <a:buAutoNum type="arabicParenR"/>
            </a:pPr>
            <a:r>
              <a:rPr lang="ru-RU" dirty="0" smtClean="0"/>
              <a:t>дифференцировать </a:t>
            </a:r>
            <a:r>
              <a:rPr lang="ru-RU" dirty="0"/>
              <a:t>значимости оценок, полученных учеником за выполнение различных видов работы (самостоятельная работа, контрольная работа, текущая, тренинг, домашняя, творческая и др</a:t>
            </a:r>
            <a:r>
              <a:rPr lang="ru-RU" dirty="0" smtClean="0"/>
              <a:t>.);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повысить </a:t>
            </a:r>
            <a:r>
              <a:rPr lang="ru-RU" dirty="0"/>
              <a:t>объективность оценки </a:t>
            </a:r>
            <a:r>
              <a:rPr lang="ru-RU" dirty="0" smtClean="0"/>
              <a:t>знаний;</a:t>
            </a:r>
          </a:p>
          <a:p>
            <a:pPr marL="514350" indent="-514350">
              <a:buAutoNum type="arabicParenR"/>
            </a:pPr>
            <a:r>
              <a:rPr lang="ru-RU" dirty="0" smtClean="0"/>
              <a:t>развития </a:t>
            </a:r>
            <a:r>
              <a:rPr lang="ru-RU" dirty="0"/>
              <a:t>системы ценностных отношений, нравственно-волевых качеств личности: чувства ответственности, мотивации, эмоций, стремления и достижения.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2046089"/>
          </a:xfrm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Какие виды </a:t>
            </a:r>
            <a:r>
              <a:rPr lang="ru-RU" dirty="0" smtClean="0"/>
              <a:t>оценки </a:t>
            </a:r>
            <a:r>
              <a:rPr lang="ru-RU" dirty="0"/>
              <a:t>и на каком этапе урока можно использовать, если это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143504" y="1500174"/>
            <a:ext cx="3458664" cy="45159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357290" y="285728"/>
            <a:ext cx="6164188" cy="1143008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0"/>
            <a:ext cx="7429552" cy="1015663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Виды оценки</a:t>
            </a:r>
            <a:endParaRPr lang="ru-RU" sz="6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572008"/>
            <a:ext cx="3747266" cy="20722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Инновационные: </a:t>
            </a:r>
            <a:r>
              <a:rPr lang="ru-RU" dirty="0" smtClean="0"/>
              <a:t>тестирование, метод </a:t>
            </a:r>
            <a:r>
              <a:rPr lang="ru-RU" dirty="0" err="1" smtClean="0"/>
              <a:t>портфолио</a:t>
            </a:r>
            <a:r>
              <a:rPr lang="ru-RU" sz="2400" dirty="0" smtClean="0"/>
              <a:t>, рейтинговое оценивание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1357298"/>
            <a:ext cx="3786214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Оценка учителя</a:t>
            </a:r>
          </a:p>
          <a:p>
            <a:pPr algn="ctr"/>
            <a:r>
              <a:rPr lang="ru-RU" dirty="0" smtClean="0"/>
              <a:t>Традиционные: диктант, с.работа, п.работа, к.работа…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857496"/>
            <a:ext cx="3786214" cy="16430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Самоконтроль Взаимоконтроль</a:t>
            </a:r>
            <a:endParaRPr lang="ru-RU" sz="2800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628" y="1357298"/>
            <a:ext cx="3714776" cy="483209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    «Ассоциативный ряд».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   Незаконченные предложения.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 «Разговор на бумаге».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   «Солнышко».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    «Координаты»,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   «Лист обратной связи».                       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   «Заключительная дискуссия».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   «Выбери дистанцию».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  «Свет молнии».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  «Письмо самому себе».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   «Телеграмма».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   «Ну, что, как прошло занятие?».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   «Барометр настроения».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15.   «Поговорки - зеркало настроения».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16.Интерпретация изображений на открытках.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17.    «Памятки».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18.     «Давайте пошушукаемся».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19.   «Птичий двор - зеркало настроения».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20.   «Двери – зеркало настроения».                                    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21.   «Прямое попадание».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22.   «Пейзаж - зеркало настроения».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WordArt 3"/>
          <p:cNvSpPr>
            <a:spLocks noChangeArrowheads="1" noChangeShapeType="1" noTextEdit="1"/>
          </p:cNvSpPr>
          <p:nvPr/>
        </p:nvSpPr>
        <p:spPr bwMode="gray">
          <a:xfrm>
            <a:off x="611188" y="3141663"/>
            <a:ext cx="4802187" cy="800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B2B2B2">
                      <a:alpha val="50000"/>
                    </a:srgbClr>
                  </a:outerShdw>
                </a:effectLst>
                <a:latin typeface="Verdana"/>
              </a:rPr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187450" y="357166"/>
            <a:ext cx="7056438" cy="5572163"/>
          </a:xfrm>
        </p:spPr>
        <p:txBody>
          <a:bodyPr/>
          <a:lstStyle/>
          <a:p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Контрольно-оценочная деятельность на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уроках математики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714348" y="5286388"/>
            <a:ext cx="3643338" cy="1357322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МБОУ СОШ №12 г.Яровое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2014год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1142984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Оценка – мнение о ценности, уровне или значении кого - чего – </a:t>
            </a:r>
            <a:r>
              <a:rPr lang="ru-RU" sz="2000" dirty="0" err="1" smtClean="0"/>
              <a:t>нибудь</a:t>
            </a:r>
            <a:r>
              <a:rPr lang="ru-RU" sz="2000" dirty="0" smtClean="0"/>
              <a:t>, сравнение результата с эталоном.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2214554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</a:rPr>
              <a:t>Главная задача учителя – научить учеников  самостоятельно оценивать свой труд</a:t>
            </a:r>
            <a:r>
              <a:rPr lang="ru-RU" sz="2400" b="1" dirty="0" smtClean="0">
                <a:solidFill>
                  <a:schemeClr val="accent1"/>
                </a:solidFill>
              </a:rPr>
              <a:t>, так как формирование самооценки, а именно адекватной  - залог успешности ученика. 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3962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Самооценка не связана с выставлением отметок, а связана с процедурой оценивания себя.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50292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Преимущество самооценки заключается в том, что она позволяет увидеть ученику свои слабые и сильные стороны.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0"/>
            <a:ext cx="7391400" cy="100010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Значение оценочной деятельности учащегося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12920"/>
          </a:xfrm>
        </p:spPr>
        <p:txBody>
          <a:bodyPr/>
          <a:lstStyle/>
          <a:p>
            <a:pPr lvl="0"/>
            <a:r>
              <a:rPr lang="ru-RU" dirty="0" smtClean="0"/>
              <a:t>Происходит реальное развитие оценочных умений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 Снижается уровень общей и учебной тревожности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Осуществляется дифференциация  не только по процессу, но и по результату обучения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  Система оценивания позволяет увидеть достижения ученика в  сравнении с самим собой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9122" name="Rectangle 34"/>
          <p:cNvSpPr>
            <a:spLocks noGrp="1" noChangeArrowheads="1"/>
          </p:cNvSpPr>
          <p:nvPr>
            <p:ph type="title"/>
          </p:nvPr>
        </p:nvSpPr>
        <p:spPr>
          <a:xfrm>
            <a:off x="1142977" y="928670"/>
            <a:ext cx="6429420" cy="1214446"/>
          </a:xfrm>
        </p:spPr>
        <p:txBody>
          <a:bodyPr/>
          <a:lstStyle/>
          <a:p>
            <a:r>
              <a:rPr lang="ru-RU" sz="2800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Взаимооценка</a:t>
            </a:r>
            <a:r>
              <a:rPr lang="ru-RU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–Оценка </a:t>
            </a:r>
            <a:r>
              <a:rPr lang="ru-RU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учеником или групп</a:t>
            </a:r>
            <a:r>
              <a:rPr lang="ru-RU" sz="24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ой</a:t>
            </a:r>
            <a:r>
              <a:rPr lang="ru-RU" sz="16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6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dirty="0"/>
          </a:p>
        </p:txBody>
      </p:sp>
      <p:sp>
        <p:nvSpPr>
          <p:cNvPr id="89123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95288" y="2786058"/>
            <a:ext cx="8353425" cy="1714512"/>
          </a:xfrm>
        </p:spPr>
        <p:txBody>
          <a:bodyPr/>
          <a:lstStyle/>
          <a:p>
            <a:r>
              <a:rPr lang="ru-RU" b="1" i="1" dirty="0" smtClean="0"/>
              <a:t>Проверка знаний учащихся всегда должна служить не только цели контроля, но и целям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Сущность </a:t>
            </a:r>
            <a:r>
              <a:rPr lang="ru-RU" dirty="0" smtClean="0"/>
              <a:t>взаимоконтроля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186238" cy="4929222"/>
          </a:xfrm>
          <a:solidFill>
            <a:schemeClr val="bg1">
              <a:lumMod val="9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Проверка различными методами объема и качества усвоения материала отдельными учениками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Комментирование ответов учащихся</a:t>
            </a:r>
          </a:p>
          <a:p>
            <a:endParaRPr lang="ru-RU" dirty="0" smtClean="0"/>
          </a:p>
          <a:p>
            <a:r>
              <a:rPr lang="ru-RU" dirty="0" smtClean="0"/>
              <a:t>Организация учебной деятельности всего класса во время ответа учеников</a:t>
            </a:r>
            <a:endParaRPr lang="ru-RU" dirty="0"/>
          </a:p>
        </p:txBody>
      </p:sp>
      <p:pic>
        <p:nvPicPr>
          <p:cNvPr id="7" name="Содержимое 6" descr="26853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214554"/>
            <a:ext cx="4038600" cy="32308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861996"/>
          </a:xfr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Приём «Отвечающий и рецензент»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5295922"/>
          </a:xfrm>
          <a:solidFill>
            <a:schemeClr val="bg1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Схема рецензии:</a:t>
            </a:r>
          </a:p>
          <a:p>
            <a:r>
              <a:rPr lang="ru-RU" dirty="0" smtClean="0"/>
              <a:t>Полнота ответа</a:t>
            </a:r>
          </a:p>
          <a:p>
            <a:r>
              <a:rPr lang="ru-RU" dirty="0"/>
              <a:t>О</a:t>
            </a:r>
            <a:r>
              <a:rPr lang="ru-RU" dirty="0" smtClean="0"/>
              <a:t>боснованность </a:t>
            </a:r>
          </a:p>
          <a:p>
            <a:r>
              <a:rPr lang="ru-RU" dirty="0" smtClean="0"/>
              <a:t>Правильность</a:t>
            </a:r>
          </a:p>
          <a:p>
            <a:r>
              <a:rPr lang="ru-RU" dirty="0" smtClean="0"/>
              <a:t>Логичность композиции</a:t>
            </a:r>
          </a:p>
          <a:p>
            <a:r>
              <a:rPr lang="ru-RU" dirty="0" smtClean="0"/>
              <a:t>Культура речи</a:t>
            </a:r>
          </a:p>
          <a:p>
            <a:r>
              <a:rPr lang="ru-RU" dirty="0" smtClean="0"/>
              <a:t>Умение применять знания на практике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1d142d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16417"/>
            <a:ext cx="4038600" cy="4293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Приём «Ученик -консультант»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Схема работы:</a:t>
            </a:r>
          </a:p>
          <a:p>
            <a:r>
              <a:rPr lang="ru-RU" dirty="0" smtClean="0"/>
              <a:t>Объяснение критериев оценки консультанту</a:t>
            </a:r>
          </a:p>
          <a:p>
            <a:r>
              <a:rPr lang="ru-RU" dirty="0" smtClean="0"/>
              <a:t>Опрос учащихся консультантом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Полнота ответа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</a:t>
            </a:r>
            <a:r>
              <a:rPr lang="ru-RU" dirty="0" smtClean="0"/>
              <a:t>боснованность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Правильность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Логичность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Умение применять знания на практике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1d142d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16417"/>
            <a:ext cx="4038600" cy="4293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790558"/>
          </a:xfr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Приём «Взаимопроверка в парах»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39552" y="2204865"/>
            <a:ext cx="4038600" cy="3096344"/>
          </a:xfrm>
          <a:solidFill>
            <a:schemeClr val="bg1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Схема работы:</a:t>
            </a:r>
          </a:p>
          <a:p>
            <a:r>
              <a:rPr lang="ru-RU" dirty="0" smtClean="0"/>
              <a:t>Выполнение индивидуальных заданий </a:t>
            </a:r>
          </a:p>
          <a:p>
            <a:r>
              <a:rPr lang="ru-RU" dirty="0" smtClean="0"/>
              <a:t>Партнер проверяет работу по заданным критериям (ответам)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1d142d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716417"/>
            <a:ext cx="4038600" cy="4293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р 3D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 3D</Template>
  <TotalTime>115</TotalTime>
  <Words>858</Words>
  <Application>Microsoft PowerPoint</Application>
  <PresentationFormat>Экран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Verdana</vt:lpstr>
      <vt:lpstr>Wingdings</vt:lpstr>
      <vt:lpstr>Мир 3D</vt:lpstr>
      <vt:lpstr>Слайд 1</vt:lpstr>
      <vt:lpstr>Контрольно-оценочная деятельность на уроках математики</vt:lpstr>
      <vt:lpstr>Слайд 3</vt:lpstr>
      <vt:lpstr>Значение оценочной деятельности учащегося</vt:lpstr>
      <vt:lpstr>Взаимооценка –Оценка  учеником или группой </vt:lpstr>
      <vt:lpstr>Сущность взаимоконтроля</vt:lpstr>
      <vt:lpstr>Приём «Отвечающий и рецензент»</vt:lpstr>
      <vt:lpstr>Приём «Ученик -консультант»</vt:lpstr>
      <vt:lpstr>Приём «Взаимопроверка в парах»</vt:lpstr>
      <vt:lpstr>Слайд 10</vt:lpstr>
      <vt:lpstr>Виды самооценки на уроке</vt:lpstr>
      <vt:lpstr>Рейтинговая (бонусная) система оценки качества знаний учащихся.</vt:lpstr>
      <vt:lpstr> Сущность рейтинговой системы: </vt:lpstr>
      <vt:lpstr>Возможности рейтинговой оценки:</vt:lpstr>
      <vt:lpstr>Какие виды оценки и на каком этапе урока можно использовать, если это…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Контрольно-оценочная деятельность на уроках</dc:title>
  <dc:creator>1</dc:creator>
  <cp:lastModifiedBy>1</cp:lastModifiedBy>
  <cp:revision>12</cp:revision>
  <dcterms:created xsi:type="dcterms:W3CDTF">2014-03-24T12:53:38Z</dcterms:created>
  <dcterms:modified xsi:type="dcterms:W3CDTF">2014-03-24T14:49:33Z</dcterms:modified>
</cp:coreProperties>
</file>