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1" r:id="rId4"/>
    <p:sldId id="269" r:id="rId5"/>
    <p:sldId id="258" r:id="rId6"/>
    <p:sldId id="259" r:id="rId7"/>
    <p:sldId id="271" r:id="rId8"/>
    <p:sldId id="260" r:id="rId9"/>
    <p:sldId id="270" r:id="rId10"/>
    <p:sldId id="285" r:id="rId11"/>
    <p:sldId id="262" r:id="rId12"/>
    <p:sldId id="264" r:id="rId13"/>
    <p:sldId id="278" r:id="rId14"/>
    <p:sldId id="274" r:id="rId15"/>
    <p:sldId id="275" r:id="rId16"/>
    <p:sldId id="276" r:id="rId17"/>
    <p:sldId id="277" r:id="rId18"/>
    <p:sldId id="272" r:id="rId19"/>
    <p:sldId id="279" r:id="rId20"/>
    <p:sldId id="284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754" autoAdjust="0"/>
  </p:normalViewPr>
  <p:slideViewPr>
    <p:cSldViewPr>
      <p:cViewPr varScale="1">
        <p:scale>
          <a:sx n="64" d="100"/>
          <a:sy n="6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04.01.2000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285992"/>
            <a:ext cx="7000924" cy="30003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Реализация  ФГОС. 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Стандарты 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второго поколения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642918"/>
            <a:ext cx="4429156" cy="1155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изменения в системе оценивания </a:t>
            </a:r>
            <a:b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качества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57364"/>
            <a:ext cx="8153400" cy="45005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изменение понимания результатов образовательной деятельности учащихся;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развитие системы внешнего образовательного аудита;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комплексный подход к оцениванию образовательных достижений учащихся;</a:t>
            </a:r>
          </a:p>
          <a:p>
            <a:pPr>
              <a:lnSpc>
                <a:spcPct val="90000"/>
              </a:lnSpc>
            </a:pPr>
            <a:r>
              <a:rPr lang="ru-RU" sz="2600" u="sng" dirty="0" smtClean="0">
                <a:solidFill>
                  <a:srgbClr val="000000"/>
                </a:solidFill>
              </a:rPr>
              <a:t>оценивание динамики развития личностных качеств </a:t>
            </a:r>
            <a:r>
              <a:rPr lang="ru-RU" sz="2600" dirty="0" smtClean="0">
                <a:solidFill>
                  <a:srgbClr val="000000"/>
                </a:solidFill>
              </a:rPr>
              <a:t>обучающихся как одного из основных показателей качества;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</a:rPr>
              <a:t>введение рейтинговой системы оценивания, шкалирование результатов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28600"/>
            <a:ext cx="5479932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 К СТРУКТУРЕ ОСНОВНОЙ ОБРАЗОВАТЕЛЬНОЙ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716428"/>
          <a:ext cx="8715436" cy="496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971"/>
                <a:gridCol w="3480146"/>
                <a:gridCol w="2814319"/>
              </a:tblGrid>
              <a:tr h="38275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раздел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Содержательный раздел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Организационный раздел</a:t>
                      </a:r>
                      <a:endParaRPr lang="ru-RU" sz="1800" dirty="0"/>
                    </a:p>
                  </a:txBody>
                  <a:tcPr/>
                </a:tc>
              </a:tr>
              <a:tr h="4544529">
                <a:tc>
                  <a:txBody>
                    <a:bodyPr/>
                    <a:lstStyle/>
                    <a:p>
                      <a:pPr marL="0" indent="90488"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26987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пояснительную записку;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26987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планируемые результаты освоения обучающимися основной образовательной программы;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26987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систему оценки достижения планируемых результатов.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программу развития у обучающихся универсальных учебных действий, включающую формирование компетенций обучающихся в области учебно-исследовательской и проектной деятельности;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 отдельных учебных предметов, курсов;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программу духовно-нравственного развития, воспитания и социализации обучающихся, включающую духовно-нравственное развитие и воспитание обучающихся, их социальную деятельность и профессиональную ориентацию, формирование культуры здорового и безопасного образа жизни, экологическую культуру;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программу работы с обучающимися с ограниченными возможностями здоровья и инвалидами.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учебный план как один из основных механизмов реализации основной образовательной программы в единстве урочной, внеурочной и внешкольной деятельности;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систему условий реализации основной образовательной программы в соответствии с требованиями Стандарта.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142852"/>
            <a:ext cx="540849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 К УСЛОВИЯМ РЕАЛИЗАЦИИ ОСНОВНЫХ ОБРАЗОВАТЕЛЬНЫХ ПРОГРАММ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337452" cy="416719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Кадровое обеспечение </a:t>
            </a:r>
            <a:r>
              <a:rPr lang="ru-RU" dirty="0" smtClean="0"/>
              <a:t>— характеристика необходимой квалификации педагогических кадров.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Финансово-экономическое обеспечение </a:t>
            </a:r>
            <a:r>
              <a:rPr lang="ru-RU" dirty="0" smtClean="0"/>
              <a:t>— параметры соответствующих нормативов и механизмы их исполнения.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Материально-техническое обеспечение </a:t>
            </a:r>
            <a:r>
              <a:rPr lang="ru-RU" dirty="0" smtClean="0"/>
              <a:t>— общие характеристики инфраструктуры общего образования (включая параметры информационно-образовательной среды).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Психолого-педагогическое обеспечение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Информационно-методическое обеспечение  </a:t>
            </a:r>
            <a:r>
              <a:rPr lang="ru-RU" dirty="0" smtClean="0"/>
              <a:t>- включает необходимую нормативную правовую базу общего образования и характеристики предполагаемых информационных связей участников образовательного процесса.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908560" cy="99060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НОРМАТИВНОЕ СОПРОВОЖДЕНИЕ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153400" cy="435771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Примерная образовательная программа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Фундаментальное ядро содержания образования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Программа универсальных учебных действий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Базисный образовательный (учебный) план 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/>
              <a:t>Планируемые результаты освоения учебных программ 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/>
              <a:t>Примерные учебные программы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Программа воспитания и социализации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Система и модели оценочной деятельности и др. </a:t>
            </a:r>
            <a:endParaRPr lang="ru-RU" sz="2200" dirty="0"/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СОДЕРЖАНИЕ ПРИМЕРНОЙ ОСНОВНОЙ ОБРАЗОВАТЕЛЬНОЙ ПРОГРАММЫ ОБРАЗОВАТЕЛЬНОГО УЧРЕЖДЕНИЯ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(основная школа)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5632" cy="5043510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/>
              <a:t>1. Целевой раздел</a:t>
            </a:r>
            <a:endParaRPr lang="ru-RU" sz="12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/>
              <a:t>1.1. Пояснительная записка</a:t>
            </a:r>
            <a:endParaRPr lang="ru-RU" sz="1200" dirty="0" smtClean="0"/>
          </a:p>
          <a:p>
            <a:pPr marL="174625" indent="-17462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/>
              <a:t>1.2. Планируемые результаты освоения обучающимися основной образовательной программы основного общего образования</a:t>
            </a:r>
            <a:endParaRPr lang="ru-RU" sz="1200" dirty="0" smtClean="0"/>
          </a:p>
          <a:p>
            <a:pPr defTabSz="84137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1.2.1. Общие положения</a:t>
            </a:r>
          </a:p>
          <a:p>
            <a:pPr marL="363538" indent="-363538" defTabSz="655638">
              <a:lnSpc>
                <a:spcPct val="120000"/>
              </a:lnSpc>
              <a:spcBef>
                <a:spcPts val="0"/>
              </a:spcBef>
              <a:buNone/>
              <a:tabLst>
                <a:tab pos="3222625" algn="l"/>
              </a:tabLst>
            </a:pPr>
            <a:r>
              <a:rPr lang="ru-RU" sz="1200" dirty="0" smtClean="0"/>
              <a:t>1.2.2. Ведущие целевые установки и основные ожидаемые результаты</a:t>
            </a: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 Планируемые результаты освоения учебных и  междисциплинарных программ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1.2.3.1. Формирование универсальных учебных действий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1.2.3.2. Формирование </a:t>
            </a:r>
            <a:r>
              <a:rPr lang="ru-RU" sz="1200" dirty="0" err="1" smtClean="0"/>
              <a:t>ИКТ-компетентности</a:t>
            </a:r>
            <a:r>
              <a:rPr lang="ru-RU" sz="1200" dirty="0" smtClean="0"/>
              <a:t> обучающихся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1.2.3.3. Основы учебно-исследовательской и проектной деятельности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1.2.3.4. Стратегии смыслового чтения и работа с текстом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1.2.3.5. Русский язык.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1.2.3.6. Литература.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1.2.3.7. Иностранный язык. Второй иностранный язык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1.2.3.8. История России. Всеобщая история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1.2.3.9. Обществознание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1.2.3.10. География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1.2.3.11. Математика. Алгебра. Геометрия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1.2.3.12. Информатика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1.2.3.13.</a:t>
            </a:r>
            <a:r>
              <a:rPr lang="en-US" sz="1200" dirty="0" smtClean="0"/>
              <a:t> </a:t>
            </a:r>
            <a:r>
              <a:rPr lang="ru-RU" sz="1200" dirty="0" smtClean="0"/>
              <a:t>Физика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1.2.3.14.</a:t>
            </a:r>
            <a:r>
              <a:rPr lang="en-US" sz="1200" dirty="0" smtClean="0"/>
              <a:t> </a:t>
            </a:r>
            <a:r>
              <a:rPr lang="ru-RU" sz="1200" dirty="0" smtClean="0"/>
              <a:t>Биология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1.2.3.15.</a:t>
            </a:r>
            <a:r>
              <a:rPr lang="en-US" sz="1200" dirty="0" smtClean="0"/>
              <a:t> </a:t>
            </a:r>
            <a:r>
              <a:rPr lang="ru-RU" sz="1200" dirty="0" smtClean="0"/>
              <a:t>Химия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1.2.3.16. Изобразительное искусство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1.2.3.17.</a:t>
            </a:r>
            <a:r>
              <a:rPr lang="en-US" sz="1200" dirty="0" smtClean="0"/>
              <a:t> </a:t>
            </a:r>
            <a:r>
              <a:rPr lang="ru-RU" sz="1200" dirty="0" smtClean="0"/>
              <a:t>Музыка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1.2.3.18.</a:t>
            </a:r>
            <a:r>
              <a:rPr lang="en-US" sz="1200" dirty="0" smtClean="0"/>
              <a:t> </a:t>
            </a:r>
            <a:r>
              <a:rPr lang="ru-RU" sz="1200" dirty="0" smtClean="0"/>
              <a:t>Технология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1.2.3.19. Физическая культура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1.2.3.20.</a:t>
            </a:r>
            <a:r>
              <a:rPr lang="en-US" sz="1200" dirty="0" smtClean="0"/>
              <a:t> </a:t>
            </a:r>
            <a:r>
              <a:rPr lang="ru-RU" sz="1200" dirty="0" smtClean="0"/>
              <a:t> Основы безопасности жизнедеятельности</a:t>
            </a:r>
          </a:p>
          <a:p>
            <a:pPr marL="261938" indent="-2619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/>
              <a:t>1.3.</a:t>
            </a:r>
            <a:r>
              <a:rPr lang="en-US" sz="1200" b="1" dirty="0" smtClean="0"/>
              <a:t> </a:t>
            </a:r>
            <a:r>
              <a:rPr lang="ru-RU" sz="1200" b="1" dirty="0" smtClean="0"/>
              <a:t>Система оценки достижения планируемых результатов освоения основной образовательной программы основного общего образования</a:t>
            </a:r>
            <a:endParaRPr lang="ru-RU" sz="12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1.3.1. Общие положения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1.3.2. Особенности оценки личностных результатов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1.3.3. Особенности оценки </a:t>
            </a:r>
            <a:r>
              <a:rPr lang="ru-RU" sz="1200" dirty="0" err="1" smtClean="0"/>
              <a:t>метапредметных</a:t>
            </a:r>
            <a:r>
              <a:rPr lang="ru-RU" sz="1200" dirty="0" smtClean="0"/>
              <a:t> результатов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1.3.4. Особенности оценки предметных результатов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1.3.5.</a:t>
            </a:r>
            <a:r>
              <a:rPr lang="en-US" sz="1200" dirty="0" smtClean="0"/>
              <a:t> </a:t>
            </a:r>
            <a:r>
              <a:rPr lang="ru-RU" sz="1200" dirty="0" smtClean="0"/>
              <a:t>Система </a:t>
            </a:r>
            <a:r>
              <a:rPr lang="ru-RU" sz="1200" dirty="0" err="1" smtClean="0"/>
              <a:t>внутришкольного</a:t>
            </a:r>
            <a:r>
              <a:rPr lang="ru-RU" sz="1200" dirty="0" smtClean="0"/>
              <a:t> мониторинга образовательных достижений и портфель достижений как инструменты динамики образовательных достижений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/>
              <a:t>1.3.6. Итоговая оценка выпускника и её использование при переходе от основного к среднему (полному) общему образованию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СОДЕРЖАНИЕ ПРИМЕРНОЙ ОСНОВНОЙ ОБРАЗОВАТЕЛЬНОЙ ПРОГРАММЫ ОБРАЗОВАТЕЛЬНОГО УЧРЕЖДЕНИЯ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5043510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b="1" dirty="0" smtClean="0"/>
              <a:t>2.</a:t>
            </a:r>
            <a:r>
              <a:rPr lang="en-US" sz="1200" b="1" dirty="0" smtClean="0"/>
              <a:t> </a:t>
            </a:r>
            <a:r>
              <a:rPr lang="ru-RU" sz="1200" b="1" dirty="0" smtClean="0"/>
              <a:t>Содержательный раздел</a:t>
            </a:r>
            <a:endParaRPr lang="ru-RU" sz="1200" dirty="0" smtClean="0"/>
          </a:p>
          <a:p>
            <a:pPr marL="180000" indent="-319088">
              <a:spcBef>
                <a:spcPts val="0"/>
              </a:spcBef>
              <a:buNone/>
            </a:pPr>
            <a:r>
              <a:rPr lang="ru-RU" sz="1200" b="1" dirty="0" smtClean="0"/>
              <a:t>2.1. Программа развития универсальных учебных действий на ступени основного общего образования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b="1" dirty="0" smtClean="0"/>
              <a:t>2.2.</a:t>
            </a:r>
            <a:r>
              <a:rPr lang="en-US" sz="1200" b="1" dirty="0" smtClean="0"/>
              <a:t> </a:t>
            </a:r>
            <a:r>
              <a:rPr lang="ru-RU" sz="1200" b="1" dirty="0" smtClean="0"/>
              <a:t>Программы отдельных учебных предметов, курсов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2.2.1. Общие положения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2.2.2.</a:t>
            </a:r>
            <a:r>
              <a:rPr lang="en-US" sz="1200" dirty="0" smtClean="0"/>
              <a:t> </a:t>
            </a:r>
            <a:r>
              <a:rPr lang="ru-RU" sz="1200" dirty="0" smtClean="0"/>
              <a:t>Основное содержание учебных предметов на ступени основного общего образования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Русский язык</a:t>
            </a:r>
            <a:endParaRPr lang="ru-RU" sz="1200" i="1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Литература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Иностранный язык. Второй иностранный язык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История России. Всеобщая история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Обществознание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География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Математика. Алгебра. Геометрия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Информатика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Физика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Биология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Химия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Изобразительное искусство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Музыка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Технология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Физическая культура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Основы безопасности жизнедеятельности</a:t>
            </a:r>
          </a:p>
          <a:p>
            <a:pPr>
              <a:spcBef>
                <a:spcPts val="0"/>
              </a:spcBef>
              <a:buNone/>
            </a:pPr>
            <a:r>
              <a:rPr lang="ru-RU" sz="1200" b="1" dirty="0" smtClean="0"/>
              <a:t>2.3. Программа воспитания и социализации обучающихся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2.3.1. Цель и задачи воспитания 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2.3.2. Основные направления и ценностные основы воспитания 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2.3.3. Принципы и особенности организации содержания воспитания 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2.3.4. Основное содержание духовно-нравственного развития и воспитания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2.3.5. Виды деятельности и формы занятий с обучающимися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2.3.6. Этапы организации социализации обучающихся, совместной деятельности образовательного учреждения с предприятиями, общественными организациями, системой дополнительного образования, иными социальными субъектами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2.3.7. Основные формы организации педагогической поддержки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2.3.8. Организация работы по формированию экологически целесообразного, здорового и безопасного образа жизни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2.3.9. Деятельность образовательного учреждения в области непрерывного экологического </a:t>
            </a:r>
            <a:r>
              <a:rPr lang="ru-RU" sz="1200" dirty="0" err="1" smtClean="0"/>
              <a:t>здоровьесберегающего</a:t>
            </a:r>
            <a:r>
              <a:rPr lang="ru-RU" sz="1200" dirty="0" smtClean="0"/>
              <a:t> образования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2.3.10. Планируемые результаты воспитания 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2.3.11. Мониторинг эффективности реализации образовательным учреждением программы воспитания 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2.3.12. Методологический инструментарий мониторинга воспитания и социализации обучающихся</a:t>
            </a:r>
          </a:p>
          <a:p>
            <a:pPr>
              <a:spcBef>
                <a:spcPts val="0"/>
              </a:spcBef>
              <a:buNone/>
            </a:pPr>
            <a:r>
              <a:rPr lang="ru-RU" sz="1200" b="1" dirty="0" smtClean="0"/>
              <a:t>2.4.</a:t>
            </a:r>
            <a:r>
              <a:rPr lang="en-US" sz="1200" b="1" dirty="0" smtClean="0"/>
              <a:t> </a:t>
            </a:r>
            <a:r>
              <a:rPr lang="ru-RU" sz="1200" b="1" dirty="0" smtClean="0"/>
              <a:t>Программа коррекционной работы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СОДЕРЖАНИЕ ПРИМЕРНОЙ ОСНОВНОЙ ОБРАЗОВАТЕЛЬНОЙ ПРОГРАММЫ ОБРАЗОВАТЕЛЬНОГО УЧРЕЖДЕНИЯ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59880" cy="4757758"/>
          </a:xfrm>
        </p:spPr>
        <p:txBody>
          <a:bodyPr numCol="2"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/>
              <a:t>3.</a:t>
            </a:r>
            <a:r>
              <a:rPr lang="en-US" sz="2600" b="1" dirty="0" smtClean="0"/>
              <a:t> </a:t>
            </a:r>
            <a:r>
              <a:rPr lang="ru-RU" sz="2600" b="1" dirty="0" smtClean="0"/>
              <a:t>Организационный раздел</a:t>
            </a:r>
            <a:endParaRPr lang="ru-RU" sz="2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/>
              <a:t>3.1.</a:t>
            </a:r>
            <a:r>
              <a:rPr lang="en-US" sz="2600" b="1" dirty="0" smtClean="0"/>
              <a:t> </a:t>
            </a:r>
            <a:r>
              <a:rPr lang="ru-RU" sz="2600" b="1" dirty="0" smtClean="0"/>
              <a:t>Примерный учебный план основного общего образования</a:t>
            </a:r>
            <a:endParaRPr lang="ru-RU" sz="2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/>
              <a:t>3.2. Система условий реализации основной образовательной программы</a:t>
            </a:r>
            <a:endParaRPr lang="ru-RU" sz="2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3.2.1. Описание кадровых условий реализации основной образовательной программы основного общего образования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3.2.2. Психолого-педагогические условия реализации основной образовательной программы основного общего образования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3.2.3. Финансовое обеспечение реализации основной образовательной программы основного общего образования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3.2.4. Материально-технические условия реализации основной образовательной программы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3.2.5. Информационно-методические условия реализации основной образовательной программы основного общего образования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/>
              <a:t>Используемые понятия, обозначения и сокращения</a:t>
            </a:r>
            <a:endParaRPr lang="ru-RU" sz="2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/>
              <a:t>Приложение.</a:t>
            </a:r>
            <a:r>
              <a:rPr lang="ru-RU" sz="2600" dirty="0" smtClean="0"/>
              <a:t> Примерная форма договора о предоставлении общего образования муниципальными и государственными общеобразовательными учреждениями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14290"/>
            <a:ext cx="5051304" cy="10049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СООТНОШЕНИЕ ИНВАРИАНТНОЙ И ВАРИАТИВНОЙ СОСТАВЛЯЮЩИХ ОБРАЗОВАТЕЛЬНОЙ ПРОГРАММЫ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929198"/>
            <a:ext cx="8153400" cy="11668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714489"/>
          <a:ext cx="8310576" cy="245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857388"/>
                <a:gridCol w="1714512"/>
                <a:gridCol w="2738412"/>
              </a:tblGrid>
              <a:tr h="673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Ступени ОУ 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Обязательная часть, %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Вариативная часть, %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Аудиторская нагрузка, час.</a:t>
                      </a:r>
                      <a:endParaRPr lang="ru-RU" sz="2000" dirty="0"/>
                    </a:p>
                  </a:txBody>
                  <a:tcPr anchor="ctr"/>
                </a:tc>
              </a:tr>
              <a:tr h="5288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Начальная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2904–3210 </a:t>
                      </a:r>
                      <a:r>
                        <a:rPr lang="ru-RU" sz="1400" dirty="0" smtClean="0"/>
                        <a:t>(4 года обучения)</a:t>
                      </a:r>
                      <a:endParaRPr lang="ru-RU" dirty="0"/>
                    </a:p>
                  </a:txBody>
                  <a:tcPr anchor="ctr"/>
                </a:tc>
              </a:tr>
              <a:tr h="5288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5267–6020 </a:t>
                      </a:r>
                      <a:r>
                        <a:rPr lang="ru-RU" sz="1400" dirty="0" smtClean="0"/>
                        <a:t>(5 лет обучения)</a:t>
                      </a:r>
                      <a:endParaRPr lang="ru-RU" dirty="0"/>
                    </a:p>
                  </a:txBody>
                  <a:tcPr anchor="ctr"/>
                </a:tc>
              </a:tr>
              <a:tr h="697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Старшая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2100–2520 </a:t>
                      </a:r>
                      <a:r>
                        <a:rPr lang="ru-RU" sz="1400" dirty="0" smtClean="0"/>
                        <a:t>(5-дневная учебная неделя и 6-дневка)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500034" y="4357694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ru-RU" sz="1600" dirty="0" smtClean="0"/>
              <a:t>	 Главное отличие нового плана – появление в нем в качестве обязательного компонента внеурочной деятельности. Причем объем времени на этот компонент составляет в среднем 10 часов в неделю в каждом классе.  Внеурочная деятельность на весь период обучения в начальной школе рассчитана на объем 1350 часов, т. е. вторая половина дня у ребенка занята.</a:t>
            </a:r>
          </a:p>
          <a:p>
            <a:pPr indent="449263">
              <a:tabLst>
                <a:tab pos="539750" algn="l"/>
              </a:tabLst>
            </a:pPr>
            <a:r>
              <a:rPr lang="ru-RU" sz="1600" dirty="0" smtClean="0"/>
              <a:t>В основной школе сохраняется деление на предметные области, включающие в себя перечень предметов; предусмотрен индивидуальный учебный план (ИУП) прежде всего для одарённых детей и детей с ограниченными возможностями здоровья. Реализацию ИУП будет сопровождать </a:t>
            </a:r>
            <a:r>
              <a:rPr lang="ru-RU" sz="1600" dirty="0" err="1" smtClean="0"/>
              <a:t>тьютор</a:t>
            </a:r>
            <a:r>
              <a:rPr lang="ru-RU" sz="1600" dirty="0" smtClean="0"/>
              <a:t> образовательного учреждения.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28600"/>
            <a:ext cx="562280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КАКИЕ ИЗМЕНЕНИЯ ПРЕДПОЛАГАЮТСЯ В ФГОС СРЕДНЕГО (ПОЛНОГО) ОБРАЗОВАНИЯ?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501122" cy="492922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/>
              <a:t>Революционное нововведение -  </a:t>
            </a:r>
            <a:r>
              <a:rPr lang="ru-RU" b="1" dirty="0" smtClean="0"/>
              <a:t>сокращение количества предметов </a:t>
            </a:r>
            <a:r>
              <a:rPr lang="ru-RU" dirty="0" smtClean="0"/>
              <a:t>в старших классах в 2 раза (с 18–21 предмета до 10–12).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/>
              <a:t>В новом стандарте предложено оставить для старшеклассников </a:t>
            </a:r>
            <a:r>
              <a:rPr lang="ru-RU" b="1" dirty="0" smtClean="0"/>
              <a:t>шесть предметных областей</a:t>
            </a:r>
            <a:r>
              <a:rPr lang="ru-RU" dirty="0" smtClean="0"/>
              <a:t>, из которых они выберут до </a:t>
            </a:r>
            <a:r>
              <a:rPr lang="ru-RU" b="1" dirty="0" smtClean="0"/>
              <a:t>семи нужных предметов</a:t>
            </a:r>
            <a:r>
              <a:rPr lang="ru-RU" dirty="0" smtClean="0"/>
              <a:t>. Предусмотрены три обязательных предмета: физкультура, ОБЖ и «Россия в мире».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/>
              <a:t>Каждый из выбранных предметов будет иметь три уровня изучения: </a:t>
            </a:r>
            <a:r>
              <a:rPr lang="ru-RU" b="1" dirty="0" smtClean="0"/>
              <a:t>интегрированный (первая ступень), базовый (вторая ступень) и профильный</a:t>
            </a:r>
            <a:r>
              <a:rPr lang="ru-RU" dirty="0" smtClean="0"/>
              <a:t>. Предполагается, что на профильный уровень будет отведено пять часов в неделю, а на базовый и интегрированный уровни — соответственно по три часа. Т.о., в учебном плане для старшеклассников будет три профильных предмета, три обязательных и три базового или интегрированного уровня, т.е. в учебном плане будет 33 часа в неделю. Еще предполагаются индивидуальные проекты школьников.</a:t>
            </a:r>
          </a:p>
          <a:p>
            <a:endParaRPr lang="ru-RU" dirty="0"/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28600"/>
            <a:ext cx="5408494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ОСНОВНЫЕ ВИДЫ УНИВЕРСАЛЬНЫХ УЧЕБНЫХ ДЕЙСТВИЙ (УУД)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1785926"/>
          <a:ext cx="8501127" cy="468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2000264"/>
                <a:gridCol w="2157306"/>
                <a:gridCol w="2271854"/>
              </a:tblGrid>
              <a:tr h="453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Регулятивный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Познавательный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Коммуникативный</a:t>
                      </a:r>
                      <a:endParaRPr lang="ru-RU" dirty="0"/>
                    </a:p>
                  </a:txBody>
                  <a:tcPr/>
                </a:tc>
              </a:tr>
              <a:tr h="4234833">
                <a:tc>
                  <a:txBody>
                    <a:bodyPr/>
                    <a:lstStyle/>
                    <a:p>
                      <a:pPr algn="l"/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жизненное, личностное, профессиональное самоопределение; 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</a:t>
                      </a:r>
                      <a:r>
                        <a:rPr kumimoji="0" lang="ru-RU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смысло-образования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нравственно-этического оценивания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l"/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ориентации в социальных ролях и межличностных отношениях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учащимся своей учебной </a:t>
                      </a:r>
                      <a:r>
                        <a:rPr kumimoji="0" lang="ru-RU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деятель-ности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kumimoji="0" lang="ru-RU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целеполагание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постановка учебной задачи; планирование; составление плана и последовательности действий; прогнозирование; контроль; </a:t>
                      </a:r>
                    </a:p>
                    <a:p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коррекция; </a:t>
                      </a:r>
                    </a:p>
                    <a:p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общеучебные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(самостоятельное выделение и формулирование познавательной цели;</a:t>
                      </a:r>
                    </a:p>
                    <a:p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и выделение необходимой информации и.т.д.) и 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логические действия 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(анализ объектов с целью выделения признаков; синтез, выбор оснований и критериев для сравнения, </a:t>
                      </a:r>
                      <a:r>
                        <a:rPr kumimoji="0" lang="ru-RU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классифика-ции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объектов т.д.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учебного сотрудничества с учителем и сверстниками — определение цели, функций участников, способов взаимодействия; постановка вопросов — инициативное</a:t>
                      </a:r>
                    </a:p>
                    <a:p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сотрудничество в поиске и сборе информации; разрешение конфликтов — выявление, идентификация проблемы, поиск и оценка альтернативных способов разрешения конфликта и т.д.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28600"/>
            <a:ext cx="6143636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ЧЕМ ВЫЗВАНА НЕОБХОДИМОСТЬ ПРИНЯТИЯ СТАНДАРТА НОВОГО ПОКОЛЕНИЯ?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572560" cy="50006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По международным исследованиям:</a:t>
            </a:r>
          </a:p>
          <a:p>
            <a:pPr marL="261938" indent="-261938"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z="1800" dirty="0" smtClean="0"/>
              <a:t>не достигают порога:</a:t>
            </a:r>
          </a:p>
          <a:p>
            <a:pPr marL="261938" indent="-261938">
              <a:buFont typeface="Wingdings" pitchFamily="2" charset="2"/>
              <a:buChar char="Ø"/>
              <a:tabLst>
                <a:tab pos="261938" algn="l"/>
              </a:tabLst>
            </a:pPr>
            <a:endParaRPr lang="ru-RU" sz="2000" b="1" dirty="0" smtClean="0"/>
          </a:p>
          <a:p>
            <a:pPr marL="261938" indent="-261938">
              <a:buFont typeface="Wingdings" pitchFamily="2" charset="2"/>
              <a:buChar char="Ø"/>
              <a:tabLst>
                <a:tab pos="261938" algn="l"/>
              </a:tabLst>
            </a:pPr>
            <a:endParaRPr lang="ru-RU" sz="2000" b="1" dirty="0" smtClean="0"/>
          </a:p>
          <a:p>
            <a:pPr marL="261938" indent="-261938">
              <a:lnSpc>
                <a:spcPct val="150000"/>
              </a:lnSpc>
              <a:buFont typeface="Wingdings" pitchFamily="2" charset="2"/>
              <a:buChar char="Ø"/>
              <a:tabLst>
                <a:tab pos="261938" algn="l"/>
              </a:tabLst>
            </a:pPr>
            <a:endParaRPr lang="ru-RU" sz="2000" b="1" dirty="0" smtClean="0"/>
          </a:p>
          <a:p>
            <a:pPr marL="261938" indent="-261938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z="1800" dirty="0" smtClean="0"/>
              <a:t>в России каждый четвертый школьник не осваивает минимума знаний;</a:t>
            </a:r>
          </a:p>
          <a:p>
            <a:pPr marL="261938" indent="-261938" algn="just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z="1800" dirty="0" smtClean="0"/>
              <a:t>в России примерно в два раза меньше талантливых детей по этим направлениям, чем в странах ОЭСР.</a:t>
            </a:r>
          </a:p>
          <a:p>
            <a:pPr marL="261938" indent="-261938" algn="just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z="1800" dirty="0" smtClean="0"/>
              <a:t>в 2009 году Россия показала результаты близкие к полученным в 2000 году.</a:t>
            </a:r>
          </a:p>
          <a:p>
            <a:pPr marL="261938" indent="-261938" algn="just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z="1800" dirty="0" smtClean="0"/>
              <a:t>в России, как нигде, прослеживается тесная связь между хорошим результатом ребёнка и уровнем благополучия родителей: чем выше материальное состояние, тем лучше результат у школьника. А в странах — лидерах исследования PISA — Южной Корее, Финляндии, Китае, Сингапуре — самым значимым показателем является школа (маленькая, оснащенная) и высокого уровня учитель. </a:t>
            </a:r>
          </a:p>
          <a:p>
            <a:pPr marL="261938" indent="0" algn="just">
              <a:buNone/>
              <a:tabLst>
                <a:tab pos="261938" algn="l"/>
              </a:tabLst>
            </a:pPr>
            <a:r>
              <a:rPr lang="ru-RU" sz="1400" dirty="0" smtClean="0"/>
              <a:t>(ОЭРС -Организации Экономического Сотрудничества и Развития ) </a:t>
            </a:r>
          </a:p>
          <a:p>
            <a:pPr marL="0" indent="0" algn="just">
              <a:buNone/>
            </a:pPr>
            <a:endParaRPr lang="ru-RU" sz="2200" b="1" dirty="0"/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643205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43240" y="2071678"/>
          <a:ext cx="51435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1402155"/>
                <a:gridCol w="17411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Страны ОЭРС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в технике чтения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27 %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19 %</a:t>
                      </a:r>
                      <a:endParaRPr lang="ru-RU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в математике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29 %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22 % </a:t>
                      </a:r>
                      <a:endParaRPr lang="ru-RU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в естествознании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22 %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18 %</a:t>
                      </a:r>
                      <a:endParaRPr lang="ru-RU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ТЕХНОЛОГИ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МЕТОД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Ы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И ПРИЁМ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Ы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РАЗВИТИЯ УУД В ОСНОВНОЙ ШКОЛЕ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У</a:t>
            </a:r>
            <a:r>
              <a:rPr lang="en-US" b="1" dirty="0" err="1" smtClean="0"/>
              <a:t>чебные</a:t>
            </a:r>
            <a:r>
              <a:rPr lang="en-US" b="1" dirty="0" smtClean="0"/>
              <a:t> </a:t>
            </a:r>
            <a:r>
              <a:rPr lang="en-US" b="1" dirty="0" err="1" smtClean="0"/>
              <a:t>ситуации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ситуация-проблема</a:t>
            </a:r>
            <a:r>
              <a:rPr lang="ru-RU" dirty="0" smtClean="0"/>
              <a:t> — прототип реальной проблемы, которая требует оперативного решения (с помощью подобной ситуации можно вырабатывать умения по поиску оптимального решения);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ситуация-иллюстрация</a:t>
            </a:r>
            <a:r>
              <a:rPr lang="ru-RU" dirty="0" smtClean="0"/>
              <a:t> — прототип реальной ситуации, которая включается в качестве факта в лекционный материал (визуальная образная ситуация, представленная средствами ИКТ, вырабатывает умение визуализировать информацию для нахождения более простого способа её решения);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ситуация-оценка</a:t>
            </a:r>
            <a:r>
              <a:rPr lang="ru-RU" dirty="0" smtClean="0"/>
              <a:t> — прототип реальной ситуации с готовым предполагаемым решением, которое следует оценить, и предложить своё адекватное решение;</a:t>
            </a:r>
          </a:p>
          <a:p>
            <a:pPr>
              <a:buNone/>
            </a:pPr>
            <a:r>
              <a:rPr lang="ru-RU" dirty="0" smtClean="0"/>
              <a:t>• </a:t>
            </a:r>
            <a:r>
              <a:rPr lang="ru-RU" i="1" dirty="0" smtClean="0"/>
              <a:t>ситуация-тренинг</a:t>
            </a:r>
            <a:r>
              <a:rPr lang="ru-RU" dirty="0" smtClean="0"/>
              <a:t> — прототип стандартной или другой ситуации (тренинг возможно проводить как по описанию ситуации, так и по её решению).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714356"/>
            <a:ext cx="7643866" cy="53578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0363" indent="-360363">
              <a:spcAft>
                <a:spcPts val="1200"/>
              </a:spcAft>
            </a:pPr>
            <a:r>
              <a:rPr lang="ru-RU" sz="2800" b="1" dirty="0" smtClean="0"/>
              <a:t>2. Использование в учебном процессе системы индивидуальных или групповых учебных заданий, </a:t>
            </a:r>
            <a:r>
              <a:rPr lang="ru-RU" sz="2800" dirty="0" smtClean="0"/>
              <a:t>которые наделяют учащихся функциями организации их выполнения, (например подготовка праздника, концерта, выставки поделок и т. п., подготовка материалов для </a:t>
            </a:r>
            <a:r>
              <a:rPr lang="ru-RU" sz="2800" dirty="0" err="1" smtClean="0"/>
              <a:t>внутришкольного</a:t>
            </a:r>
            <a:r>
              <a:rPr lang="ru-RU" sz="2800" dirty="0" smtClean="0"/>
              <a:t> сайта, стенгазеты, ведение читательских дневников, дневников самонаблюдений, ведение протоколов выполнения учебного задания; выполнение различных творческих работ др.)</a:t>
            </a:r>
          </a:p>
          <a:p>
            <a:pPr marL="360363" indent="-360363">
              <a:spcAft>
                <a:spcPts val="1200"/>
              </a:spcAft>
            </a:pPr>
            <a:r>
              <a:rPr lang="ru-RU" sz="2800" b="1" dirty="0" smtClean="0"/>
              <a:t>3. </a:t>
            </a:r>
            <a:r>
              <a:rPr lang="ru-RU" sz="2800" b="1" dirty="0" smtClean="0">
                <a:latin typeface="Calibri" pitchFamily="34" charset="0"/>
              </a:rPr>
              <a:t>В</a:t>
            </a:r>
            <a:r>
              <a:rPr lang="en-US" sz="2800" b="1" dirty="0" err="1" smtClean="0">
                <a:latin typeface="Calibri" pitchFamily="34" charset="0"/>
              </a:rPr>
              <a:t>ключение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обучающихся</a:t>
            </a:r>
            <a:r>
              <a:rPr lang="en-US" sz="2800" b="1" dirty="0" smtClean="0">
                <a:latin typeface="Calibri" pitchFamily="34" charset="0"/>
              </a:rPr>
              <a:t> в </a:t>
            </a:r>
            <a:r>
              <a:rPr lang="en-US" sz="2800" b="1" dirty="0" err="1" smtClean="0">
                <a:latin typeface="Calibri" pitchFamily="34" charset="0"/>
              </a:rPr>
              <a:t>учебно-исследовательскую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latin typeface="Calibri" pitchFamily="34" charset="0"/>
              </a:rPr>
              <a:t>деятельность</a:t>
            </a:r>
          </a:p>
          <a:p>
            <a:pPr marL="360363" indent="-360363"/>
            <a:r>
              <a:rPr lang="ru-RU" sz="2800" b="1" dirty="0" smtClean="0">
                <a:latin typeface="Calibri" pitchFamily="34" charset="0"/>
              </a:rPr>
              <a:t>4. Учебные </a:t>
            </a:r>
            <a:r>
              <a:rPr lang="en-US" sz="2800" b="1" dirty="0" err="1" smtClean="0">
                <a:latin typeface="Calibri" pitchFamily="34" charset="0"/>
              </a:rPr>
              <a:t>проект</a:t>
            </a:r>
            <a:r>
              <a:rPr lang="ru-RU" sz="2800" b="1" dirty="0" err="1" smtClean="0">
                <a:latin typeface="Calibri" pitchFamily="34" charset="0"/>
              </a:rPr>
              <a:t>ы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28600"/>
            <a:ext cx="5694246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ОТЛИЧИЯ СТАНДАРТОВ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II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ПОКОЛЕНИЙ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785926"/>
          <a:ext cx="8337579" cy="484516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0902"/>
                <a:gridCol w="3401640"/>
                <a:gridCol w="3445037"/>
              </a:tblGrid>
              <a:tr h="5642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 </a:t>
                      </a:r>
                      <a:r>
                        <a:rPr lang="en-US" sz="2000" dirty="0" smtClean="0"/>
                        <a:t>I</a:t>
                      </a:r>
                      <a:r>
                        <a:rPr lang="ru-RU" sz="2000" dirty="0" smtClean="0"/>
                        <a:t>  поколения</a:t>
                      </a:r>
                      <a:endParaRPr lang="ru-RU" sz="2000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ФГОС </a:t>
                      </a:r>
                      <a:r>
                        <a:rPr lang="en-US" sz="2000" dirty="0" smtClean="0"/>
                        <a:t>I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I</a:t>
                      </a:r>
                      <a:r>
                        <a:rPr lang="ru-RU" sz="2000" dirty="0" smtClean="0"/>
                        <a:t> поколения</a:t>
                      </a:r>
                      <a:endParaRPr lang="ru-RU" sz="2000" dirty="0"/>
                    </a:p>
                  </a:txBody>
                  <a:tcPr marL="90593" marR="90593" anchor="ctr"/>
                </a:tc>
              </a:tr>
              <a:tr h="208698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Сроки реализации </a:t>
                      </a:r>
                      <a:endParaRPr lang="ru-RU" b="1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261938" indent="-261938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/>
                        <a:t>1994 - 1998 год - принятие и введение </a:t>
                      </a:r>
                    </a:p>
                    <a:p>
                      <a:pPr marL="261938" indent="-261938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/>
                        <a:t>1998 год - разработаны: базисный учебный план (БУП-98), стандарты основных учебных предметов, система измерителей</a:t>
                      </a:r>
                    </a:p>
                    <a:p>
                      <a:pPr marL="261938" indent="-261938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/>
                        <a:t>2004 год - разрабатывается второй вариант ГОС  I поколения </a:t>
                      </a:r>
                      <a:endParaRPr lang="ru-RU" sz="1600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261938" indent="-261938" fontAlgn="auto">
                        <a:spcAft>
                          <a:spcPts val="12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ru-RU" sz="1600" dirty="0" smtClean="0"/>
                        <a:t>6 октября 2009 г. № 373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утвержден стандарт НОО</a:t>
                      </a:r>
                    </a:p>
                    <a:p>
                      <a:pPr marL="261938" indent="-261938" fontAlgn="auto">
                        <a:spcAft>
                          <a:spcPts val="12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ru-RU" sz="1600" dirty="0" smtClean="0"/>
                        <a:t>17 декабря 2010 г. № 1897 утвержден стандарт ООО </a:t>
                      </a:r>
                    </a:p>
                    <a:p>
                      <a:pPr marL="261938" indent="-261938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15 апреля 2011 проект </a:t>
                      </a:r>
                    </a:p>
                    <a:p>
                      <a:pPr marL="261938" indent="0"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r>
                        <a:rPr lang="ru-RU" sz="1600" dirty="0" smtClean="0"/>
                        <a:t>стандарта</a:t>
                      </a:r>
                      <a:r>
                        <a:rPr lang="ru-RU" sz="1600" baseline="0" dirty="0" smtClean="0"/>
                        <a:t> СОО</a:t>
                      </a:r>
                      <a:endParaRPr lang="ru-RU" sz="1600" dirty="0"/>
                    </a:p>
                  </a:txBody>
                  <a:tcPr marL="90593" marR="90593" anchor="ctr"/>
                </a:tc>
              </a:tr>
              <a:tr h="13327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Цель</a:t>
                      </a:r>
                      <a:endParaRPr lang="ru-RU" b="1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обеспечение нормативно-правового регулирования содержания и результатов школьного образования</a:t>
                      </a:r>
                      <a:endParaRPr lang="ru-RU" sz="1600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/>
                        <a:t>обеспечении условий для развития личности обучаемых, </a:t>
                      </a:r>
                    </a:p>
                    <a:p>
                      <a:pPr marL="261938" indent="-261938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/>
                        <a:t>создание условий для становления новой образовательной системы</a:t>
                      </a:r>
                      <a:endParaRPr lang="ru-RU" sz="1600" dirty="0"/>
                    </a:p>
                  </a:txBody>
                  <a:tcPr marL="90593" marR="90593" anchor="ctr"/>
                </a:tc>
              </a:tr>
              <a:tr h="73087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Суть</a:t>
                      </a:r>
                      <a:endParaRPr lang="ru-RU" b="1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требования к предметному содержанию образования</a:t>
                      </a:r>
                      <a:endParaRPr lang="ru-RU" sz="1600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целостная система требований ко всей системе образования страны </a:t>
                      </a:r>
                      <a:endParaRPr lang="ru-RU" sz="1600" dirty="0"/>
                    </a:p>
                  </a:txBody>
                  <a:tcPr marL="90593" marR="90593" anchor="ctr"/>
                </a:tc>
              </a:tr>
            </a:tbl>
          </a:graphicData>
        </a:graphic>
      </p:graphicFrame>
      <p:pic>
        <p:nvPicPr>
          <p:cNvPr id="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643205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28600"/>
            <a:ext cx="5479932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ОТЛИЧИЯ СТАНДАРТОВ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II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ПОКОЛЕНИЙ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857364"/>
          <a:ext cx="8153400" cy="415955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57968"/>
                <a:gridCol w="3326497"/>
                <a:gridCol w="3368935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ГОС 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 поколения</a:t>
                      </a:r>
                      <a:endParaRPr lang="ru-RU" sz="2400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ФГОС 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поколения</a:t>
                      </a:r>
                      <a:endParaRPr lang="ru-RU" sz="2400" dirty="0"/>
                    </a:p>
                  </a:txBody>
                  <a:tcPr marL="90593" marR="90593" anchor="ctr"/>
                </a:tc>
              </a:tr>
              <a:tr h="337373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содержание</a:t>
                      </a:r>
                      <a:endParaRPr lang="ru-RU" sz="1800" b="1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/>
                        <a:t>обязательный минимум содержания основных образовательных программ;</a:t>
                      </a:r>
                    </a:p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/>
                        <a:t>максимальный объем учебной нагрузки обучающихся;</a:t>
                      </a:r>
                    </a:p>
                    <a:p>
                      <a:pPr marL="261938" indent="-261938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/>
                        <a:t>требования к уровню образования.</a:t>
                      </a:r>
                      <a:endParaRPr lang="en-US" sz="1800" kern="1200" dirty="0" smtClean="0"/>
                    </a:p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lang="ru-RU" sz="1800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/>
                        <a:t>требования к результатам освоения основных образовательных программ;</a:t>
                      </a:r>
                    </a:p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/>
                        <a:t>требования к структуре основных образовательных программ;</a:t>
                      </a:r>
                    </a:p>
                    <a:p>
                      <a:pPr marL="261938" indent="-261938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/>
                        <a:t>требования к условиям реализации основных образовательных программ</a:t>
                      </a:r>
                      <a:endParaRPr lang="ru-RU" sz="1800" dirty="0"/>
                    </a:p>
                  </a:txBody>
                  <a:tcPr marL="90593" marR="90593" anchor="ctr"/>
                </a:tc>
              </a:tr>
            </a:tbl>
          </a:graphicData>
        </a:graphic>
      </p:graphicFrame>
      <p:pic>
        <p:nvPicPr>
          <p:cNvPr id="5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643205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94246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КАКИЕ НОВАЦИИ ЗАКЛЮЧЕНЫ В ФЕДЕРАЛЬНОМ ГОСУДАРСТВЕННОМ СТАНДАРТЕ НОВОГО ПОКОЛЕНИЯ?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80000"/>
              <a:buFont typeface="+mj-lt"/>
              <a:buAutoNum type="arabicParenR"/>
            </a:pPr>
            <a:r>
              <a:rPr lang="ru-RU" sz="2400" dirty="0" smtClean="0"/>
              <a:t>смена базовой установки образования со</a:t>
            </a:r>
            <a:r>
              <a:rPr lang="en-US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знаниевой</a:t>
            </a:r>
            <a:r>
              <a:rPr lang="ru-RU" sz="2400" dirty="0" smtClean="0"/>
              <a:t>» на</a:t>
            </a:r>
            <a:r>
              <a:rPr lang="en-US" sz="2400" dirty="0" smtClean="0"/>
              <a:t> </a:t>
            </a:r>
            <a:r>
              <a:rPr lang="ru-RU" sz="2400" dirty="0" err="1" smtClean="0"/>
              <a:t>системно-деятельностную</a:t>
            </a:r>
            <a:endParaRPr lang="ru-RU" sz="2400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ClrTx/>
              <a:buSzPct val="80000"/>
              <a:buFont typeface="+mj-lt"/>
              <a:buAutoNum type="arabicParenR"/>
            </a:pPr>
            <a:r>
              <a:rPr lang="ru-RU" sz="2400" dirty="0" smtClean="0"/>
              <a:t>поворот всего образовательного сообщества на результат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786058"/>
            <a:ext cx="2143140" cy="7143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изучение основ наук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643306" y="2857496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2571744"/>
            <a:ext cx="3143272" cy="121444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универсальных учебных действий на материале учебных </a:t>
            </a:r>
          </a:p>
          <a:p>
            <a:pPr algn="ctr"/>
            <a:r>
              <a:rPr lang="ru-RU" dirty="0" smtClean="0"/>
              <a:t>основ наук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5000636"/>
            <a:ext cx="2143140" cy="92869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предметная направленность, т.е. </a:t>
            </a:r>
            <a:r>
              <a:rPr lang="ru-RU" dirty="0" err="1" smtClean="0"/>
              <a:t>ЗУНы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4929198"/>
            <a:ext cx="2928958" cy="121444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компетентностный</a:t>
            </a:r>
            <a:r>
              <a:rPr lang="ru-RU" dirty="0" smtClean="0"/>
              <a:t> подход, т. е. главным является личностный результат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714744" y="5214950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71414"/>
            <a:ext cx="5694246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КАКИЕ НОВАЦИИ ЗАКЛЮЧЕНЫ В ФЕДЕРАЛЬНОМ ГОСУДАРСТВЕННОМ СТАНДАРТЕ НОВОГО ПОКОЛЕНИЯ?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SzPct val="80000"/>
              <a:buFont typeface="+mj-lt"/>
              <a:buAutoNum type="arabicParenR" startAt="3"/>
            </a:pPr>
            <a:r>
              <a:rPr lang="ru-RU" sz="2400" dirty="0" smtClean="0"/>
              <a:t>методологической основой разработки и реализации ФГОС является </a:t>
            </a:r>
            <a:r>
              <a:rPr lang="ru-RU" sz="2400" i="1" u="sng" dirty="0" smtClean="0"/>
              <a:t>Концепция духовно-нравственного развития и воспитания личности гражданина России</a:t>
            </a:r>
            <a:r>
              <a:rPr lang="ru-RU" sz="2400" dirty="0" smtClean="0"/>
              <a:t>. </a:t>
            </a:r>
          </a:p>
          <a:p>
            <a:pPr marL="514350" indent="22225">
              <a:spcBef>
                <a:spcPts val="0"/>
              </a:spcBef>
              <a:spcAft>
                <a:spcPts val="2400"/>
              </a:spcAft>
              <a:buClrTx/>
              <a:buSzPct val="80000"/>
              <a:buNone/>
            </a:pPr>
            <a:r>
              <a:rPr lang="ru-RU" sz="2000" dirty="0" smtClean="0"/>
              <a:t>Одна из задач нового стандарта — развернуть школу на воспитание</a:t>
            </a:r>
            <a:r>
              <a:rPr lang="ru-RU" sz="2400" dirty="0" smtClean="0"/>
              <a:t>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SzPct val="80000"/>
              <a:buFont typeface="+mj-lt"/>
              <a:buAutoNum type="arabicParenR" startAt="4"/>
            </a:pPr>
            <a:r>
              <a:rPr lang="ru-RU" sz="2400" dirty="0" smtClean="0"/>
              <a:t>новый стандарт означает отход от классно-урочной системы в школе. </a:t>
            </a:r>
          </a:p>
          <a:p>
            <a:pPr marL="514350" indent="22225">
              <a:buClrTx/>
              <a:buSzPct val="80000"/>
              <a:buNone/>
            </a:pPr>
            <a:r>
              <a:rPr lang="ru-RU" sz="2000" dirty="0" smtClean="0"/>
              <a:t>Начиная с 1 по 11 класс, предусмотрена проектная деятельность, которая способствует формированию умения самостоятельно добывать новые знания, собирать необходимую информацию, выдвигать гипотезы, делать выводы и умозаключения.</a:t>
            </a:r>
          </a:p>
        </p:txBody>
      </p:sp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71414"/>
            <a:ext cx="505130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 ТРЕБОВАНИЙ К РЕЗУЛЬТАТАМ ОСВОЕНИЯ ОСНОВНЫХ ОБРАЗОВАТЕЛЬНЫХ ПРОГРАММ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Совокупность требований к результатам освоения основных общеобразовательных программ направлены 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3143248"/>
            <a:ext cx="2786082" cy="107157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оценку состояния и тенденций развития системы образования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3143248"/>
            <a:ext cx="2786082" cy="107157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индивидуальную оценку учебных достижений школьника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3214710" cy="157163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 условий выдачи документов о достигнутых уровнях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538" y="4857760"/>
            <a:ext cx="3214710" cy="157163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программ развития образования, принятия различных управленческих решений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6215074" y="4286256"/>
            <a:ext cx="785818" cy="50006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>
            <a:off x="2357422" y="4286256"/>
            <a:ext cx="785818" cy="50006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cxnSp>
        <p:nvCxnSpPr>
          <p:cNvPr id="16" name="Прямая со стрелкой 15"/>
          <p:cNvCxnSpPr/>
          <p:nvPr/>
        </p:nvCxnSpPr>
        <p:spPr>
          <a:xfrm rot="10800000" flipV="1">
            <a:off x="2786050" y="2357430"/>
            <a:ext cx="50720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643702" y="2357430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28600"/>
            <a:ext cx="555137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 К РЕЗУЛЬТАТАМ ОБУЧАЮЩИХСЯ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1" y="1785925"/>
          <a:ext cx="8643996" cy="471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2"/>
                <a:gridCol w="2881332"/>
                <a:gridCol w="2881332"/>
              </a:tblGrid>
              <a:tr h="500729"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</a:t>
                      </a:r>
                      <a:endParaRPr lang="ru-RU" sz="22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endParaRPr lang="ru-RU" sz="22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</a:t>
                      </a:r>
                      <a:endParaRPr lang="ru-RU" sz="2200" dirty="0"/>
                    </a:p>
                  </a:txBody>
                  <a:tcPr marL="90593" marR="90593"/>
                </a:tc>
              </a:tr>
              <a:tr h="42141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сформировавшиеся в образовательном процессе мотивы деятельности, система ценностных отношений учащихся – в частности, к себе , другим участникам образовательного процесса, самому образовательному процессу, объектам познания, результатам образовательной деятельности и т.д.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освоенные обучающимися на базе нескольких или всех учебных предметов обобщенные способы деятельности, применимые как в рамках образовательного процесса, так и в реальных жизненных ситуациях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выражаются в усвоении обучаемыми конкретных элементов социального опыта, изучаемого в рамках отдельных учебных предметов</a:t>
                      </a:r>
                      <a:endParaRPr lang="ru-RU" dirty="0"/>
                    </a:p>
                  </a:txBody>
                  <a:tcPr marL="90593" marR="90593"/>
                </a:tc>
              </a:tr>
            </a:tbl>
          </a:graphicData>
        </a:graphic>
      </p:graphicFrame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28600"/>
            <a:ext cx="519418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РЕЗУЛЬТАТЫ ОБУЧЕНИЯ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5" y="1724998"/>
          <a:ext cx="8501124" cy="493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2"/>
                <a:gridCol w="4250562"/>
              </a:tblGrid>
              <a:tr h="97079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Результаты, не подлежащие формализованному итоговому контролю и аттестации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Результаты, подлежащие проверке и аттестации</a:t>
                      </a:r>
                      <a:endParaRPr lang="ru-RU" dirty="0"/>
                    </a:p>
                  </a:txBody>
                  <a:tcPr marL="90593" marR="90593" anchor="ctr"/>
                </a:tc>
              </a:tr>
              <a:tr h="3947914">
                <a:tc>
                  <a:txBody>
                    <a:bodyPr/>
                    <a:lstStyle/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ценностные ориентации выпускника, которые отражают его индивидуально-личностные позиции (религиозные, эстетические взгляды, политические предпочтения и др.);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 социальных чувств (патриотизм, толерантность, гуманизм и др.);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психологические характеристики личности.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(Эти результаты будут выявляться в ходе массовых мониторинговых, социологических и других обследований; они станут одним из средств оценки эффективности деятельности образовательных учреждений, системы образования на муниципальном, региональном и федеральном уровнях.)</a:t>
                      </a:r>
                      <a:endParaRPr lang="ru-RU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научные знания и представления о природе, обществе, человеке, знаковых и информационных системах;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умения учебно-познавательной, исследовательской, практической деятельности, обобщенные способы деятельности;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 и информационные умения;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оценивать объекты окружающей действительности с определенных позиций;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к контролю и самоконтролю; </a:t>
                      </a:r>
                    </a:p>
                    <a:p>
                      <a:pPr marL="269875" lvl="0" indent="-269875"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к творческому решению учебных и практических задач. </a:t>
                      </a:r>
                    </a:p>
                    <a:p>
                      <a:endParaRPr lang="ru-RU" sz="1400" dirty="0"/>
                    </a:p>
                  </a:txBody>
                  <a:tcPr marL="90593" marR="90593"/>
                </a:tc>
              </a:tr>
            </a:tbl>
          </a:graphicData>
        </a:graphic>
      </p:graphicFrame>
      <p:pic>
        <p:nvPicPr>
          <p:cNvPr id="4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2" y="214290"/>
            <a:ext cx="2714612" cy="7969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1048</TotalTime>
  <Words>1045</Words>
  <PresentationFormat>Экран (4:3)</PresentationFormat>
  <Paragraphs>264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Реализация  ФГОС.  Стандарты  второго поколения</vt:lpstr>
      <vt:lpstr>ЧЕМ ВЫЗВАНА НЕОБХОДИМОСТЬ ПРИНЯТИЯ СТАНДАРТА НОВОГО ПОКОЛЕНИЯ?</vt:lpstr>
      <vt:lpstr>ОТЛИЧИЯ СТАНДАРТОВ I И II ПОКОЛЕНИЙ</vt:lpstr>
      <vt:lpstr>ОТЛИЧИЯ СТАНДАРТОВ I И II ПОКОЛЕНИЙ</vt:lpstr>
      <vt:lpstr>КАКИЕ НОВАЦИИ ЗАКЛЮЧЕНЫ В ФЕДЕРАЛЬНОМ ГОСУДАРСТВЕННОМ СТАНДАРТЕ НОВОГО ПОКОЛЕНИЯ?</vt:lpstr>
      <vt:lpstr>КАКИЕ НОВАЦИИ ЗАКЛЮЧЕНЫ В ФЕДЕРАЛЬНОМ ГОСУДАРСТВЕННОМ СТАНДАРТЕ НОВОГО ПОКОЛЕНИЯ?</vt:lpstr>
      <vt:lpstr>ОСОБЕННОСТИ ТРЕБОВАНИЙ К РЕЗУЛЬТАТАМ ОСВОЕНИЯ ОСНОВНЫХ ОБРАЗОВАТЕЛЬНЫХ ПРОГРАММ</vt:lpstr>
      <vt:lpstr>ТРЕБОВАНИЯ К РЕЗУЛЬТАТАМ ОБУЧАЮЩИХСЯ</vt:lpstr>
      <vt:lpstr>РЕЗУЛЬТАТЫ ОБУЧЕНИЯ </vt:lpstr>
      <vt:lpstr>Основные изменения в системе оценивания  качества образования</vt:lpstr>
      <vt:lpstr>ТРЕБОВАНИЯ К СТРУКТУРЕ ОСНОВНОЙ ОБРАЗОВАТЕЛЬНОЙ ПРОГРАММЫ</vt:lpstr>
      <vt:lpstr>ТРЕБОВАНИЯ К УСЛОВИЯМ РЕАЛИЗАЦИИ ОСНОВНЫХ ОБРАЗОВАТЕЛЬНЫХ ПРОГРАММ </vt:lpstr>
      <vt:lpstr>НОРМАТИВНОЕ СОПРОВОЖДЕНИЕ</vt:lpstr>
      <vt:lpstr>СОДЕРЖАНИЕ ПРИМЕРНОЙ ОСНОВНОЙ ОБРАЗОВАТЕЛЬНОЙ ПРОГРАММЫ ОБРАЗОВАТЕЛЬНОГО УЧРЕЖДЕНИЯ (основная школа)</vt:lpstr>
      <vt:lpstr>СОДЕРЖАНИЕ ПРИМЕРНОЙ ОСНОВНОЙ ОБРАЗОВАТЕЛЬНОЙ ПРОГРАММЫ ОБРАЗОВАТЕЛЬНОГО УЧРЕЖДЕНИЯ</vt:lpstr>
      <vt:lpstr>СОДЕРЖАНИЕ ПРИМЕРНОЙ ОСНОВНОЙ ОБРАЗОВАТЕЛЬНОЙ ПРОГРАММЫ ОБРАЗОВАТЕЛЬНОГО УЧРЕЖДЕНИЯ</vt:lpstr>
      <vt:lpstr>СООТНОШЕНИЕ ИНВАРИАНТНОЙ И ВАРИАТИВНОЙ СОСТАВЛЯЮЩИХ ОБРАЗОВАТЕЛЬНОЙ ПРОГРАММЫ</vt:lpstr>
      <vt:lpstr>КАКИЕ ИЗМЕНЕНИЯ ПРЕДПОЛАГАЮТСЯ В ФГОС СРЕДНЕГО (ПОЛНОГО) ОБРАЗОВАНИЯ?</vt:lpstr>
      <vt:lpstr>ОСНОВНЫЕ ВИДЫ УНИВЕРСАЛЬНЫХ УЧЕБНЫХ ДЕЙСТВИЙ (УУД)</vt:lpstr>
      <vt:lpstr>ТЕХНОЛОГИИ, МЕТОДЫ И ПРИЁМЫ РАЗВИТИЯ УУД В ОСНОВНОЙ ШКОЛЕ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106</cp:revision>
  <dcterms:modified xsi:type="dcterms:W3CDTF">2000-01-04T02:42:33Z</dcterms:modified>
</cp:coreProperties>
</file>