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0" r:id="rId2"/>
    <p:sldId id="281" r:id="rId3"/>
    <p:sldId id="290" r:id="rId4"/>
    <p:sldId id="282" r:id="rId5"/>
    <p:sldId id="283" r:id="rId6"/>
    <p:sldId id="287" r:id="rId7"/>
    <p:sldId id="285" r:id="rId8"/>
    <p:sldId id="284" r:id="rId9"/>
    <p:sldId id="286" r:id="rId10"/>
    <p:sldId id="277" r:id="rId11"/>
    <p:sldId id="280" r:id="rId12"/>
    <p:sldId id="289" r:id="rId13"/>
    <p:sldId id="264" r:id="rId14"/>
    <p:sldId id="262" r:id="rId15"/>
    <p:sldId id="270" r:id="rId16"/>
    <p:sldId id="291" r:id="rId17"/>
    <p:sldId id="269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C8BA"/>
    <a:srgbClr val="006600"/>
    <a:srgbClr val="A20000"/>
    <a:srgbClr val="7E0000"/>
    <a:srgbClr val="7136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09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C68EBF-177B-4D49-8097-E01D9E128116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428596" y="214290"/>
            <a:ext cx="63277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Comic Sans MS" panose="030F0702030302020204" pitchFamily="66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Comic Sans MS" panose="030F0702030302020204" pitchFamily="66" charset="0"/>
                <a:cs typeface="Times New Roman" pitchFamily="18" charset="0"/>
              </a:rPr>
              <a:t>Анжеро-Судженского ГО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Comic Sans MS" panose="030F0702030302020204" pitchFamily="66" charset="0"/>
                <a:cs typeface="Times New Roman" pitchFamily="18" charset="0"/>
              </a:rPr>
              <a:t>«Общеобразовательная школа № 36»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071678"/>
            <a:ext cx="5863207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 algn="ctr"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активных методов обучения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(АМО)</a:t>
            </a:r>
            <a:endParaRPr lang="ru-RU" sz="2400" b="1" dirty="0" smtClean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средства эффективной организации </a:t>
            </a:r>
          </a:p>
          <a:p>
            <a:pPr algn="ctr"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процесса»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357554" y="3786190"/>
            <a:ext cx="51133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Сорокина Ольга Александровна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4429124" y="5643578"/>
            <a:ext cx="3214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Анжеро-Судженский 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2014-2015</a:t>
            </a:r>
          </a:p>
        </p:txBody>
      </p:sp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3714744" y="1643050"/>
            <a:ext cx="3167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Методический семинар</a:t>
            </a:r>
          </a:p>
        </p:txBody>
      </p:sp>
      <p:pic>
        <p:nvPicPr>
          <p:cNvPr id="1026" name="Picture 2" descr="D:\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2214578" cy="316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E:\Рочев Д.И. - метод. семинар\Logo_max-300x2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0"/>
            <a:ext cx="2643174" cy="1831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5783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820309" y="3681727"/>
            <a:ext cx="3610483" cy="2177305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7433" y="3681727"/>
            <a:ext cx="3394121" cy="2162232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1519" y="1314519"/>
            <a:ext cx="3699274" cy="203844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6420" y="1314520"/>
            <a:ext cx="3288592" cy="203844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0716" y="47667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Методы первой фазы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098" y="171448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 приветствия: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«Кто ты?»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«Угадай тему»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803809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 деления на команды: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«Летающие поговорки»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4167153"/>
            <a:ext cx="3239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 выяснения цели, ожиданий урока: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«Фруктовый сад»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3931194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  проработки содержание темы: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«Чемодан»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«Хвастун»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477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 rot="16200000">
            <a:off x="1982373" y="446463"/>
            <a:ext cx="1000132" cy="2393174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7290" y="150017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 apple a day</a:t>
            </a:r>
            <a:endParaRPr lang="ru-RU" sz="2000" b="1" dirty="0"/>
          </a:p>
        </p:txBody>
      </p:sp>
      <p:sp>
        <p:nvSpPr>
          <p:cNvPr id="4" name="Блок-схема: документ 3"/>
          <p:cNvSpPr/>
          <p:nvPr/>
        </p:nvSpPr>
        <p:spPr>
          <a:xfrm rot="5400000">
            <a:off x="6340091" y="3589735"/>
            <a:ext cx="1000132" cy="2393174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00760" y="435769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keeps a doctor    </a:t>
            </a:r>
          </a:p>
          <a:p>
            <a:r>
              <a:rPr lang="en-US" sz="2000" b="1" dirty="0" smtClean="0"/>
              <a:t>                     away</a:t>
            </a:r>
            <a:endParaRPr lang="ru-RU" sz="2000" b="1" dirty="0"/>
          </a:p>
        </p:txBody>
      </p:sp>
      <p:sp>
        <p:nvSpPr>
          <p:cNvPr id="6" name="Блок-схема: документ 5"/>
          <p:cNvSpPr/>
          <p:nvPr/>
        </p:nvSpPr>
        <p:spPr>
          <a:xfrm rot="16200000">
            <a:off x="1982373" y="1803785"/>
            <a:ext cx="1000132" cy="2393174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окумент 6"/>
          <p:cNvSpPr/>
          <p:nvPr/>
        </p:nvSpPr>
        <p:spPr>
          <a:xfrm rot="5400000">
            <a:off x="6125777" y="375025"/>
            <a:ext cx="1000132" cy="2393174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285749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friend in need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135729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a friend indeed</a:t>
            </a:r>
            <a:endParaRPr lang="ru-RU" sz="2000" b="1" dirty="0"/>
          </a:p>
        </p:txBody>
      </p:sp>
      <p:sp>
        <p:nvSpPr>
          <p:cNvPr id="11" name="Блок-схема: документ 10"/>
          <p:cNvSpPr/>
          <p:nvPr/>
        </p:nvSpPr>
        <p:spPr>
          <a:xfrm rot="16200000">
            <a:off x="1982373" y="3303983"/>
            <a:ext cx="1000132" cy="2393174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85852" y="442913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Honesty</a:t>
            </a:r>
            <a:endParaRPr lang="ru-RU" sz="2000" b="1" dirty="0"/>
          </a:p>
        </p:txBody>
      </p:sp>
      <p:sp>
        <p:nvSpPr>
          <p:cNvPr id="13" name="Блок-схема: документ 12"/>
          <p:cNvSpPr/>
          <p:nvPr/>
        </p:nvSpPr>
        <p:spPr>
          <a:xfrm rot="5400000">
            <a:off x="6268653" y="1875223"/>
            <a:ext cx="1000132" cy="2393174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15008" y="271462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 best policy</a:t>
            </a:r>
            <a:endParaRPr lang="ru-RU" sz="2000" b="1" dirty="0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71670" y="357166"/>
            <a:ext cx="4500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Приём «Летающие поговорки»</a:t>
            </a:r>
            <a:endParaRPr lang="ru-RU" alt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128586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Команда 1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15074" y="271462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Команда 2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5074" y="428625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Команда 3</a:t>
            </a:r>
            <a:endParaRPr lang="ru-RU" sz="2000" b="1" dirty="0"/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8143900" y="6215082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27952 -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3472E-18 L -0.2757 -0.45162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3 0.02939 L -0.25608 0.18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0.03148 L -0.27361 0.18889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61 0.01018 L -0.25608 0.1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79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0331 L -0.2658 0.19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10" grpId="0"/>
      <p:bldP spid="13" grpId="0" animBg="1"/>
      <p:bldP spid="14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00298" y="5072074"/>
            <a:ext cx="6429388" cy="928694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3857628"/>
            <a:ext cx="6429388" cy="928694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714620"/>
            <a:ext cx="6429388" cy="928694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500174"/>
            <a:ext cx="6429388" cy="928694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7422" y="285728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Приемы и методы второй фазы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5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910" y="1785926"/>
            <a:ext cx="6000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Приём “Послушать – сговориться – обсудить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71736" y="3000372"/>
            <a:ext cx="2786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Приём “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86116" y="4071942"/>
            <a:ext cx="450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Приём “Роман с продолжением”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14876" y="5286388"/>
            <a:ext cx="3429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Приём “Цветные поля”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0"/>
          <p:cNvSpPr>
            <a:spLocks noChangeArrowheads="1"/>
          </p:cNvSpPr>
          <p:nvPr/>
        </p:nvSpPr>
        <p:spPr bwMode="auto">
          <a:xfrm>
            <a:off x="3419475" y="2276475"/>
            <a:ext cx="2447925" cy="12969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832225" y="2627313"/>
            <a:ext cx="1584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CC0000"/>
                </a:solidFill>
              </a:rPr>
              <a:t>SPORT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>
              <a:solidFill>
                <a:srgbClr val="CC00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4213" y="2060575"/>
            <a:ext cx="2655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bat" pitchFamily="2" charset="0"/>
              </a:rPr>
              <a:t>to take part in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843213" y="1125538"/>
            <a:ext cx="18653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bat" pitchFamily="2" charset="0"/>
              </a:rPr>
              <a:t>competition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411413" y="1628775"/>
            <a:ext cx="167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bat" pitchFamily="2" charset="0"/>
              </a:rPr>
              <a:t>to keep fit</a:t>
            </a:r>
            <a:endParaRPr lang="ru-RU" altLang="ru-RU" sz="2400" b="1" dirty="0">
              <a:latin typeface="Arbat" pitchFamily="2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143504" y="1643050"/>
            <a:ext cx="2154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bat" pitchFamily="2" charset="0"/>
              </a:rPr>
              <a:t>to be good at</a:t>
            </a:r>
            <a:endParaRPr lang="ru-RU" altLang="ru-RU" sz="2400" b="1" dirty="0">
              <a:latin typeface="Arbat" pitchFamily="2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42988" y="2636838"/>
            <a:ext cx="2119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bat" pitchFamily="2" charset="0"/>
              </a:rPr>
              <a:t>to be</a:t>
            </a:r>
            <a:r>
              <a:rPr lang="en-US" altLang="ru-RU" sz="2400" dirty="0"/>
              <a:t> </a:t>
            </a:r>
            <a:r>
              <a:rPr lang="en-US" altLang="ru-RU" sz="2400" b="1" dirty="0">
                <a:latin typeface="Arbat" pitchFamily="2" charset="0"/>
              </a:rPr>
              <a:t>healthy</a:t>
            </a:r>
            <a:endParaRPr lang="ru-RU" altLang="ru-RU" sz="2400" b="1" dirty="0">
              <a:latin typeface="Arbat" pitchFamily="2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156325" y="2708275"/>
            <a:ext cx="150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bat" pitchFamily="2" charset="0"/>
              </a:rPr>
              <a:t>athletics</a:t>
            </a:r>
            <a:endParaRPr lang="ru-RU" altLang="ru-RU" sz="2400" b="1" dirty="0">
              <a:latin typeface="Arbat" pitchFamily="2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932363" y="11255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bat" pitchFamily="2" charset="0"/>
              </a:rPr>
              <a:t>running</a:t>
            </a:r>
            <a:endParaRPr lang="ru-RU" altLang="ru-RU" sz="2400" b="1" dirty="0">
              <a:latin typeface="Arbat" pitchFamily="2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867400" y="2060575"/>
            <a:ext cx="272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bat" pitchFamily="2" charset="0"/>
              </a:rPr>
              <a:t>to go in for sport</a:t>
            </a:r>
            <a:endParaRPr lang="ru-RU" altLang="ru-RU" sz="2400" b="1">
              <a:latin typeface="Arbat" pitchFamily="2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268538" y="3716338"/>
            <a:ext cx="159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bat" pitchFamily="2" charset="0"/>
              </a:rPr>
              <a:t>swimming</a:t>
            </a:r>
            <a:endParaRPr lang="ru-RU" altLang="ru-RU" sz="2400" b="1" dirty="0">
              <a:latin typeface="Arbat" pitchFamily="2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932363" y="3789363"/>
            <a:ext cx="173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bat" pitchFamily="2" charset="0"/>
              </a:rPr>
              <a:t>sportsman</a:t>
            </a:r>
            <a:endParaRPr lang="ru-RU" altLang="ru-RU" sz="2400" b="1" dirty="0">
              <a:latin typeface="Arbat" pitchFamily="2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156325" y="3357563"/>
            <a:ext cx="136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bat" pitchFamily="2" charset="0"/>
              </a:rPr>
              <a:t>stadium</a:t>
            </a:r>
            <a:endParaRPr lang="ru-RU" altLang="ru-RU" sz="2400" b="1" dirty="0">
              <a:latin typeface="Arbat" pitchFamily="2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619250" y="3213100"/>
            <a:ext cx="1144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bat" pitchFamily="2" charset="0"/>
              </a:rPr>
              <a:t>medal</a:t>
            </a:r>
            <a:endParaRPr lang="ru-RU" altLang="ru-RU" sz="2400" b="1" dirty="0">
              <a:latin typeface="Arbat" pitchFamily="2" charset="0"/>
            </a:endParaRPr>
          </a:p>
        </p:txBody>
      </p:sp>
      <p:sp>
        <p:nvSpPr>
          <p:cNvPr id="6160" name="Text Box 17"/>
          <p:cNvSpPr txBox="1">
            <a:spLocks noChangeArrowheads="1"/>
          </p:cNvSpPr>
          <p:nvPr/>
        </p:nvSpPr>
        <p:spPr bwMode="auto">
          <a:xfrm>
            <a:off x="4119563" y="4889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2643174" y="4286256"/>
            <a:ext cx="135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bat" pitchFamily="2" charset="0"/>
              </a:rPr>
              <a:t>jumping</a:t>
            </a:r>
            <a:endParaRPr lang="ru-RU" altLang="ru-RU" sz="2400" b="1">
              <a:latin typeface="Arbat" pitchFamily="2" charset="0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787900" y="4365625"/>
            <a:ext cx="85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bat" pitchFamily="2" charset="0"/>
              </a:rPr>
              <a:t>ball</a:t>
            </a:r>
            <a:endParaRPr lang="ru-RU" altLang="ru-RU" sz="2400" b="1">
              <a:latin typeface="Arbat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85852" y="357166"/>
            <a:ext cx="66436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Приём “Послушать – сговориться – обсудить”</a:t>
            </a:r>
          </a:p>
        </p:txBody>
      </p:sp>
      <p:sp>
        <p:nvSpPr>
          <p:cNvPr id="24" name="Стрелка вправо 23">
            <a:hlinkClick r:id="rId2" action="ppaction://hlinksldjump"/>
          </p:cNvPr>
          <p:cNvSpPr/>
          <p:nvPr/>
        </p:nvSpPr>
        <p:spPr>
          <a:xfrm>
            <a:off x="7643834" y="6143644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8835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0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6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withGroup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56 0.02407 C 0.20086 0.12129 0.27934 0.21852 0.31076 0.2574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C 0.05087 0.18055 0.10173 0.36111 0.12205 0.43333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0.00857 C -0.06059 0.24723 -0.14635 0.48588 -0.18073 0.58125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5" grpId="1"/>
      <p:bldP spid="25606" grpId="0"/>
      <p:bldP spid="25606" grpId="1"/>
      <p:bldP spid="25607" grpId="0"/>
      <p:bldP spid="25607" grpId="1"/>
      <p:bldP spid="25608" grpId="0"/>
      <p:bldP spid="25608" grpId="1"/>
      <p:bldP spid="25609" grpId="0"/>
      <p:bldP spid="25609" grpId="1"/>
      <p:bldP spid="25610" grpId="0"/>
      <p:bldP spid="25610" grpId="1"/>
      <p:bldP spid="25611" grpId="0"/>
      <p:bldP spid="25611" grpId="1"/>
      <p:bldP spid="25612" grpId="0"/>
      <p:bldP spid="25612" grpId="1"/>
      <p:bldP spid="25613" grpId="0"/>
      <p:bldP spid="25613" grpId="1"/>
      <p:bldP spid="25614" grpId="0"/>
      <p:bldP spid="25614" grpId="1"/>
      <p:bldP spid="25615" grpId="0"/>
      <p:bldP spid="25615" grpId="1"/>
      <p:bldP spid="25616" grpId="0"/>
      <p:bldP spid="25616" grpId="1"/>
      <p:bldP spid="25618" grpId="0"/>
      <p:bldP spid="25618" grpId="1"/>
      <p:bldP spid="25619" grpId="0"/>
      <p:bldP spid="256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Приём “Роман с продолжением” </a:t>
            </a:r>
          </a:p>
          <a:p>
            <a:pPr>
              <a:defRPr/>
            </a:pPr>
            <a:r>
              <a:rPr lang="ru-RU" dirty="0"/>
              <a:t>	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714480" y="857232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текст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143636" y="857232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продукт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4725668" cy="32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5429256" y="1500174"/>
            <a:ext cx="3143272" cy="3560975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Великий комик Чарли Чаплин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Хотел людей всех рассмешить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Придумал он в театре конкурс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двойника себе добыть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Хотел проверить он себя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Кто лучше он или друзья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хитрый план держал в секрете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 лучшим комиком на свете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Никто не думал не гадал,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 конкурс Чаплин проиграл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Сначала было ему грустно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 поел он дома вкусно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затем захохотал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двойника не обыграл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57818" y="1500174"/>
            <a:ext cx="3214710" cy="3610868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Много лет тому назад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Обходились без затрат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Дети в школу шли пешком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И патруль стоял кругом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Очень ярок их наряд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И ему он очень рад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Знак похож на леденец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В нем есть надпись «Стоп, малец!»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Эти дамы – леденцы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Они просто молодцы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По городу стоят кругом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С этим </a:t>
            </a:r>
            <a:r>
              <a:rPr lang="ru-RU" altLang="ru-RU" sz="1600" dirty="0" smtClean="0"/>
              <a:t>знаком-леденцом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3" y="1500174"/>
            <a:ext cx="4675001" cy="31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786710" y="6072206"/>
            <a:ext cx="64291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230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Приём “Цветные поля”</a:t>
            </a:r>
          </a:p>
          <a:p>
            <a:pPr>
              <a:defRPr/>
            </a:pPr>
            <a:r>
              <a:rPr lang="ru-RU" dirty="0"/>
              <a:t> </a:t>
            </a:r>
          </a:p>
        </p:txBody>
      </p:sp>
      <p:pic>
        <p:nvPicPr>
          <p:cNvPr id="7171" name="Picture 3" descr="C:\Users\кб-4\Desktop\учитель года\фото\DSCN1334.JPG"/>
          <p:cNvPicPr>
            <a:picLocks noChangeAspect="1" noChangeArrowheads="1"/>
          </p:cNvPicPr>
          <p:nvPr/>
        </p:nvPicPr>
        <p:blipFill>
          <a:blip r:embed="rId2" cstate="print"/>
          <a:srcRect t="8939"/>
          <a:stretch>
            <a:fillRect/>
          </a:stretch>
        </p:blipFill>
        <p:spPr bwMode="auto">
          <a:xfrm>
            <a:off x="1357290" y="928670"/>
            <a:ext cx="689018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кб-4\Desktop\учитель года\фото\DSCN1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928670"/>
            <a:ext cx="694567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кб-4\Desktop\учитель года\фото\DSCN1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928670"/>
            <a:ext cx="684974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Users\кб-4\Desktop\учитель года\фото\DSCN1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928670"/>
            <a:ext cx="70009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7929586" y="6286520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64291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Прием «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Синквейн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592" y="1484784"/>
            <a:ext cx="3786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44958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Тема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Hobby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»,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6класс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1.Hobby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2.Interesting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popular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favourite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collect, to play, to read.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4.Tastes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differ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5.Free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1458159"/>
            <a:ext cx="36004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44958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Тема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“The Great Fire of London”, 4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класс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1.Fire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2.Great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strong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3.Burn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start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build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4.2</a:t>
            </a:r>
            <a:r>
              <a:rPr lang="ru-RU" sz="200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nd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September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1666.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5.Baker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buFont typeface="Arial" pitchFamily="34" charset="0"/>
              <a:buChar char="•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2808" y="4064345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Тема «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Hobbies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1.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Reading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2.Interesting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boring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read, to devour, to sit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Choose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book as you choose a friend.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5.Books.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09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444208" y="1529484"/>
            <a:ext cx="2555776" cy="418806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43130" y="1538540"/>
            <a:ext cx="2945771" cy="418806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688567"/>
            <a:ext cx="30308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 </a:t>
            </a:r>
            <a:endParaRPr lang="ru-RU" dirty="0"/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умения взаимодействовать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окружающими, выполняя разные социальные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развитие исследовательских учебных действий, включая навыки работы с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       </a:t>
            </a:r>
            <a:endParaRPr lang="ru-RU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6178" y="476672"/>
            <a:ext cx="567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Результаты применения АМО: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617198"/>
            <a:ext cx="2826460" cy="4100354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4055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ЛИЧНОСТНЫЕ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664" y="1980955"/>
            <a:ext cx="2700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изучения ИЯ и стремление к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самосовершенствованию;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 совершенствованию собственной речевой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34442" y="1192418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МЕТАПРЕДМЕТНЫЕ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1980955"/>
            <a:ext cx="2267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коммуникативной компетенции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44294" y="1160152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ПРЕДМЕТНЫЕ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27077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643063" y="2500313"/>
            <a:ext cx="5786437" cy="4619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	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728"/>
            <a:ext cx="84249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Приглашаю к сотрудничеству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785918" y="2928934"/>
            <a:ext cx="6120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Личный </a:t>
            </a:r>
            <a:r>
              <a:rPr lang="en-US" dirty="0"/>
              <a:t>E-mail: olgasor2007@yandex.ru</a:t>
            </a:r>
            <a:endParaRPr lang="ru-RU" dirty="0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214414" y="3571876"/>
            <a:ext cx="7339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Личный сайт:</a:t>
            </a:r>
            <a:r>
              <a:rPr lang="en-US" dirty="0"/>
              <a:t>http://nsportal.ru/sorokina-olga-</a:t>
            </a:r>
            <a:r>
              <a:rPr lang="ru-RU" dirty="0"/>
              <a:t> </a:t>
            </a:r>
            <a:r>
              <a:rPr lang="en-US" dirty="0"/>
              <a:t>aleksandrovna-pu-no-43</a:t>
            </a:r>
            <a:endParaRPr lang="ru-RU" dirty="0"/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3214678" y="1214422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66" y="214311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Сорокина Ольга Александровна, учитель английского языка, МБОУ «ООШ № 36»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786050" y="3357562"/>
            <a:ext cx="5602374" cy="2308324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2012" y="857185"/>
            <a:ext cx="4558020" cy="2067759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000108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 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мотивация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изучению иностранного языка у школьников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3357562"/>
            <a:ext cx="5572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Противоречие 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необходимость создания условий для формирования мотивации к изучению иностранного языка и невозможность   достижения данной цели  традиционными способами.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Мотивация</a:t>
            </a:r>
          </a:p>
        </p:txBody>
      </p:sp>
      <p:pic>
        <p:nvPicPr>
          <p:cNvPr id="15363" name="Picture 5" descr="Фото: Том Сой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62865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Реклама &amp; дизайн - RIN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6" y="5072074"/>
            <a:ext cx="3816424" cy="1608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63888" y="3429000"/>
            <a:ext cx="5222954" cy="2376264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8370" y="857185"/>
            <a:ext cx="4968076" cy="2224838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306" y="3643314"/>
            <a:ext cx="514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Преимущества использования АМО(активных методов обучения):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мотивации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УУД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000108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 проблемы: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условий, способствующих формированию интереса к изучению английского языка.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071546"/>
            <a:ext cx="5927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методического семинара: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2428868"/>
            <a:ext cx="7358114" cy="2643206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786058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технологии активных методов обучения (АМО)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как средства эффективной организации образовательного процесса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928670"/>
            <a:ext cx="7929618" cy="242889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опыта работы с использованием технологии АМО , позволяющей осуществлять </a:t>
            </a:r>
            <a:r>
              <a:rPr lang="ru-RU" sz="2800" b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 согласно требованиям ФГОС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496" y="2682875"/>
            <a:ext cx="4895850" cy="4175125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3A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3A00"/>
                </a:solidFill>
                <a:latin typeface="+mj-lt"/>
              </a:rPr>
              <a:t>  </a:t>
            </a:r>
            <a:r>
              <a:rPr lang="ru-RU" sz="2400" dirty="0" smtClean="0">
                <a:solidFill>
                  <a:srgbClr val="003A00"/>
                </a:solidFill>
                <a:latin typeface="+mj-lt"/>
              </a:rPr>
              <a:t>представить технологию АМО;</a:t>
            </a:r>
            <a:endParaRPr lang="ru-RU" sz="2400" dirty="0">
              <a:solidFill>
                <a:srgbClr val="003A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3A00"/>
                </a:solidFill>
                <a:latin typeface="+mj-lt"/>
              </a:rPr>
              <a:t>  </a:t>
            </a:r>
            <a:r>
              <a:rPr lang="ru-RU" sz="2400" dirty="0" smtClean="0">
                <a:solidFill>
                  <a:srgbClr val="003A00"/>
                </a:solidFill>
                <a:latin typeface="+mj-lt"/>
              </a:rPr>
              <a:t>познакомить </a:t>
            </a:r>
            <a:r>
              <a:rPr lang="ru-RU" sz="2400" dirty="0">
                <a:solidFill>
                  <a:srgbClr val="003A00"/>
                </a:solidFill>
                <a:latin typeface="+mj-lt"/>
              </a:rPr>
              <a:t>с </a:t>
            </a:r>
            <a:r>
              <a:rPr lang="ru-RU" sz="2400" dirty="0" smtClean="0">
                <a:solidFill>
                  <a:srgbClr val="003A00"/>
                </a:solidFill>
                <a:latin typeface="+mj-lt"/>
              </a:rPr>
              <a:t>приёмами АМО;</a:t>
            </a:r>
            <a:endParaRPr lang="ru-RU" sz="2400" dirty="0">
              <a:solidFill>
                <a:srgbClr val="003A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3A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003A00"/>
                </a:solidFill>
                <a:latin typeface="+mj-lt"/>
              </a:rPr>
              <a:t>показать эффективность применения АМО </a:t>
            </a:r>
            <a:r>
              <a:rPr lang="ru-RU" sz="2400" dirty="0">
                <a:solidFill>
                  <a:srgbClr val="003A00"/>
                </a:solidFill>
                <a:latin typeface="+mj-lt"/>
              </a:rPr>
              <a:t>в достижении </a:t>
            </a:r>
            <a:r>
              <a:rPr lang="ru-RU" sz="2400" dirty="0" err="1" smtClean="0">
                <a:solidFill>
                  <a:srgbClr val="003A00"/>
                </a:solidFill>
                <a:latin typeface="+mj-lt"/>
              </a:rPr>
              <a:t>метапредметных</a:t>
            </a:r>
            <a:r>
              <a:rPr lang="ru-RU" sz="2400" dirty="0" smtClean="0">
                <a:solidFill>
                  <a:srgbClr val="003A00"/>
                </a:solidFill>
                <a:latin typeface="+mj-lt"/>
              </a:rPr>
              <a:t> и личностных  результатов.</a:t>
            </a:r>
            <a:endParaRPr lang="ru-RU" sz="2800" dirty="0">
              <a:solidFill>
                <a:srgbClr val="003A0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928934"/>
            <a:ext cx="2950314" cy="3092354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семинара:</a:t>
            </a: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419475" y="4005263"/>
            <a:ext cx="504825" cy="2873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4A168-DB99-43D7-AD05-62DF0A76D7D2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48" y="214290"/>
            <a:ext cx="8429652" cy="500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методического семинара: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71472" y="2500306"/>
            <a:ext cx="8286808" cy="2643206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382" y="2714620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-готовность к саморазвитию;</a:t>
            </a:r>
          </a:p>
          <a:p>
            <a:pPr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мотивации к обучению и познанию;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раскрытие способностей каждого ученика.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429256" y="1142984"/>
            <a:ext cx="785818" cy="2857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1000108"/>
            <a:ext cx="4829180" cy="7858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Технология АМО</a:t>
            </a:r>
            <a:endParaRPr kumimoji="0" lang="ru-RU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500826" y="1000108"/>
            <a:ext cx="1857388" cy="7858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.jimdo.com/www43/o/s38d8cd23af03fae9/img/i495c0068eaa270b3/1374043511/std/image.jpg"/>
          <p:cNvPicPr/>
          <p:nvPr/>
        </p:nvPicPr>
        <p:blipFill>
          <a:blip r:embed="rId2" cstate="print">
            <a:lum bright="-1000" contrast="5000"/>
          </a:blip>
          <a:srcRect/>
          <a:stretch>
            <a:fillRect/>
          </a:stretch>
        </p:blipFill>
        <p:spPr bwMode="auto">
          <a:xfrm>
            <a:off x="928662" y="214290"/>
            <a:ext cx="79296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0100" y="4357694"/>
            <a:ext cx="7500990" cy="1785950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4214818"/>
            <a:ext cx="77867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Фаза: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Завершение образовательного мероприятия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Этапы: 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эмоциональная разрядка(разминки),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подведение итогов (рефлексия, анализ и оценка урока)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0100" y="500042"/>
            <a:ext cx="7500990" cy="1785950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Фаза: Начало образовательного мероприятия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Этапы: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инициация (приветствие, знакомство)вхождение или погружение в тему (определение целей урока )определение ожиданий обучающихся (планирование личностного смысла урока и формирование безопасной образовательной среды)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2428868"/>
            <a:ext cx="7500990" cy="1785950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Фаза: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над темой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 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Этапы: 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изученного материала (обсуждение домашнего задания)интерактивная лекция (передача и объяснение педагогом новой информации)проработка содержания темы (групповая работа обучающихся над темой урока)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978</TotalTime>
  <Words>590</Words>
  <Application>Microsoft Office PowerPoint</Application>
  <PresentationFormat>Экран (4:3)</PresentationFormat>
  <Paragraphs>171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Мотивация</vt:lpstr>
      <vt:lpstr>Слайд 4</vt:lpstr>
      <vt:lpstr>Слайд 5</vt:lpstr>
      <vt:lpstr> представление опыта работы с использованием технологии АМО , позволяющей осуществлять системно-деятельностный подход согласно требованиям ФГОС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кб-4</cp:lastModifiedBy>
  <cp:revision>83</cp:revision>
  <dcterms:created xsi:type="dcterms:W3CDTF">2013-08-20T19:23:00Z</dcterms:created>
  <dcterms:modified xsi:type="dcterms:W3CDTF">2015-01-14T10:19:44Z</dcterms:modified>
</cp:coreProperties>
</file>