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0"/>
  </p:notesMasterIdLst>
  <p:sldIdLst>
    <p:sldId id="286" r:id="rId2"/>
    <p:sldId id="265" r:id="rId3"/>
    <p:sldId id="271" r:id="rId4"/>
    <p:sldId id="288" r:id="rId5"/>
    <p:sldId id="297" r:id="rId6"/>
    <p:sldId id="294" r:id="rId7"/>
    <p:sldId id="283" r:id="rId8"/>
    <p:sldId id="28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00"/>
    <a:srgbClr val="FF66FF"/>
    <a:srgbClr val="008000"/>
    <a:srgbClr val="0033CC"/>
    <a:srgbClr val="FF99FF"/>
    <a:srgbClr val="66FF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9B44DD-AFC2-425A-8F7E-402637853590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2EB90F-A258-4BFA-8F09-7E4BFF1C8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9482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9BB41B-5A34-43EF-B202-9966B9573FF9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EC676AB-5E30-4AAA-896A-57138566F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99256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C2F1-361D-45F2-97AD-6DF2055F5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8735968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3A525-A1AB-45AA-BDFC-70EB9EF5D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509188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CB9B8-9AC2-44A5-96B1-176148EB9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289530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10E2-C489-46CF-8194-F35990180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148947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7E390-FB87-454F-B1F0-39C512641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013085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2FC5-AFFB-46B8-906E-44960EB57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526068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677F0-2847-4652-BAA0-7DC58C308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08284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50F3-7C73-4CB2-9FDD-59479072D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878666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11B8-9D02-493E-8EEF-92D268299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944998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F75D-A126-4AE3-942C-D00A325D5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039985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BA51A8-917C-4DEB-A612-11BA06350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701800"/>
          </a:xfrm>
        </p:spPr>
        <p:txBody>
          <a:bodyPr/>
          <a:lstStyle/>
          <a:p>
            <a:r>
              <a:rPr lang="ru-RU" smtClean="0"/>
              <a:t>Дискуссия - наиболее эффективная технология группового взаимодействия.</a:t>
            </a:r>
          </a:p>
        </p:txBody>
      </p:sp>
      <p:sp>
        <p:nvSpPr>
          <p:cNvPr id="18435" name="Содержимое 3"/>
          <p:cNvSpPr>
            <a:spLocks noGrp="1"/>
          </p:cNvSpPr>
          <p:nvPr>
            <p:ph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r>
              <a:rPr lang="ru-RU" sz="2400" smtClean="0"/>
              <a:t>Обеспечивает активное включение в поиск истины.</a:t>
            </a:r>
          </a:p>
          <a:p>
            <a:r>
              <a:rPr lang="ru-RU" sz="2400" smtClean="0"/>
              <a:t>Создаёт условия для открытого выражения своих мыслей.</a:t>
            </a:r>
          </a:p>
          <a:p>
            <a:r>
              <a:rPr lang="ru-RU" sz="2400" smtClean="0"/>
              <a:t>Обладает возможностью воздействия на установки её участников.</a:t>
            </a:r>
          </a:p>
          <a:p>
            <a:r>
              <a:rPr lang="ru-RU" sz="2400" smtClean="0"/>
              <a:t>Организует мыслительную и ценностно-ориентирующую деятельность учащихся.</a:t>
            </a:r>
          </a:p>
          <a:p>
            <a:r>
              <a:rPr lang="ru-RU" sz="2400" smtClean="0"/>
              <a:t>Включает в себя методы и приёмы обучения: «мозговой штурм», «анализ ситуаций» и др.</a:t>
            </a:r>
          </a:p>
          <a:p>
            <a:r>
              <a:rPr lang="ru-RU" sz="2400" smtClean="0"/>
              <a:t>Побуждение задуматься над проблемой, уточнить и определить свою позицию, научить отстаивать свою точку зрения, осознавать право других иметь свой взгляд на эту проблему.</a:t>
            </a:r>
          </a:p>
        </p:txBody>
      </p:sp>
    </p:spTree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folHlink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9542462" cy="1000125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chemeClr val="hlink"/>
                </a:solidFill>
              </a:rPr>
              <a:t>                 10 класс</a:t>
            </a:r>
          </a:p>
        </p:txBody>
      </p:sp>
      <p:sp>
        <p:nvSpPr>
          <p:cNvPr id="19459" name="Содержимое 5"/>
          <p:cNvSpPr>
            <a:spLocks noGrp="1"/>
          </p:cNvSpPr>
          <p:nvPr>
            <p:ph sz="half" idx="1"/>
          </p:nvPr>
        </p:nvSpPr>
        <p:spPr>
          <a:xfrm>
            <a:off x="3429000" y="1285875"/>
            <a:ext cx="5286375" cy="2071688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smtClean="0"/>
              <a:t>Классный час </a:t>
            </a:r>
            <a:r>
              <a:rPr lang="ru-RU" b="1" smtClean="0"/>
              <a:t>–     </a:t>
            </a:r>
            <a:r>
              <a:rPr lang="ru-RU" b="1" u="sng" smtClean="0"/>
              <a:t>тематическая лекция, </a:t>
            </a:r>
            <a:r>
              <a:rPr lang="ru-RU" i="1" smtClean="0"/>
              <a:t>посвящённая 75 летию со дня рождения </a:t>
            </a:r>
            <a:r>
              <a:rPr lang="ru-RU" smtClean="0"/>
              <a:t>г. Новошахтинска, с </a:t>
            </a:r>
            <a:r>
              <a:rPr lang="ru-RU" u="sng" smtClean="0"/>
              <a:t>использованием дискуссии.</a:t>
            </a:r>
          </a:p>
          <a:p>
            <a:pPr algn="r">
              <a:buFont typeface="Wingdings" pitchFamily="2" charset="2"/>
              <a:buNone/>
            </a:pPr>
            <a:r>
              <a:rPr lang="ru-RU" b="1" u="sng" smtClean="0"/>
              <a:t>Лекционный форум </a:t>
            </a:r>
            <a:r>
              <a:rPr lang="ru-RU" u="sng" smtClean="0"/>
              <a:t>– </a:t>
            </a:r>
            <a:r>
              <a:rPr lang="ru-RU" smtClean="0"/>
              <a:t>обсуждение темы стимулирует учащихся проявлять интерес к подаваемой информации.</a:t>
            </a:r>
          </a:p>
          <a:p>
            <a:pPr algn="ctr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9460" name="Picture 4" descr="H:\Новая папка (2)\SAM_1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7238" y="0"/>
            <a:ext cx="4824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765175"/>
            <a:ext cx="5683250" cy="5664200"/>
          </a:xfrm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     </a:t>
            </a:r>
            <a:r>
              <a:rPr lang="ru-RU" sz="6600" smtClean="0">
                <a:solidFill>
                  <a:schemeClr val="bg1"/>
                </a:solidFill>
              </a:rPr>
              <a:t>10 класс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Классный час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дискуссия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chemeClr val="bg1"/>
                </a:solidFill>
              </a:rPr>
              <a:t>«Все мы разные»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i="1" smtClean="0">
                <a:solidFill>
                  <a:schemeClr val="bg1"/>
                </a:solidFill>
              </a:rPr>
              <a:t>Такая форма учит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i="1" smtClean="0">
                <a:solidFill>
                  <a:schemeClr val="bg1"/>
                </a:solidFill>
              </a:rPr>
              <a:t>выслушивать и по-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i="1" smtClean="0">
                <a:solidFill>
                  <a:schemeClr val="bg1"/>
                </a:solidFill>
              </a:rPr>
              <a:t>нимать мнение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i="1" smtClean="0">
                <a:solidFill>
                  <a:schemeClr val="bg1"/>
                </a:solidFill>
              </a:rPr>
              <a:t>других, отстаивать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i="1" smtClean="0">
                <a:solidFill>
                  <a:schemeClr val="bg1"/>
                </a:solidFill>
              </a:rPr>
              <a:t>свою точку зрения   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6600" smtClean="0">
              <a:solidFill>
                <a:schemeClr val="bg1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800" smtClean="0">
              <a:solidFill>
                <a:schemeClr val="bg1"/>
              </a:solidFill>
            </a:endParaRPr>
          </a:p>
        </p:txBody>
      </p:sp>
      <p:pic>
        <p:nvPicPr>
          <p:cNvPr id="20483" name="Picture 3" descr="H:\Новая папка (2)\SAM_17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5545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Тип </a:t>
            </a:r>
            <a:r>
              <a:rPr lang="ru-RU" dirty="0" smtClean="0"/>
              <a:t>дискуссии: </a:t>
            </a:r>
            <a:r>
              <a:rPr lang="ru-RU" dirty="0" smtClean="0">
                <a:solidFill>
                  <a:srgbClr val="C00000"/>
                </a:solidFill>
              </a:rPr>
              <a:t>дискуссия-диалог </a:t>
            </a:r>
            <a:r>
              <a:rPr lang="ru-RU" sz="3200" dirty="0" smtClean="0">
                <a:solidFill>
                  <a:srgbClr val="0070C0"/>
                </a:solidFill>
              </a:rPr>
              <a:t>(совместное обсуждение проблем).</a:t>
            </a:r>
          </a:p>
        </p:txBody>
      </p:sp>
    </p:spTree>
  </p:cSld>
  <p:clrMapOvr>
    <a:masterClrMapping/>
  </p:clrMapOvr>
  <p:transition spd="slow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 дискуссии: «</a:t>
            </a:r>
            <a:r>
              <a:rPr lang="ru-RU" b="1" smtClean="0"/>
              <a:t>Круглый стол».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Почему мы, проходя по одному и тому же пути, конфликтуем?</a:t>
            </a:r>
          </a:p>
          <a:p>
            <a:r>
              <a:rPr lang="ru-RU" smtClean="0"/>
              <a:t>Что является причиной конфликта?</a:t>
            </a:r>
          </a:p>
          <a:p>
            <a:r>
              <a:rPr lang="ru-RU" smtClean="0"/>
              <a:t>Чтобы не ссориться, нужно…</a:t>
            </a:r>
          </a:p>
          <a:p>
            <a:r>
              <a:rPr lang="ru-RU" smtClean="0"/>
              <a:t>Формулы толерантного общения:</a:t>
            </a:r>
          </a:p>
          <a:p>
            <a:r>
              <a:rPr lang="ru-RU" i="1" smtClean="0">
                <a:solidFill>
                  <a:srgbClr val="FF00FF"/>
                </a:solidFill>
              </a:rPr>
              <a:t>«Если тебе плохо, найди того, кому ещё хуже и помоги ему».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95288" y="620713"/>
            <a:ext cx="8183562" cy="54721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         Вид дискуссии: </a:t>
            </a:r>
            <a:r>
              <a:rPr lang="ru-RU" sz="2800" b="1" dirty="0" smtClean="0">
                <a:solidFill>
                  <a:srgbClr val="FF0000"/>
                </a:solidFill>
              </a:rPr>
              <a:t>«Аквариум». </a:t>
            </a:r>
            <a:r>
              <a:rPr lang="ru-RU" sz="2400" b="1" dirty="0" smtClean="0">
                <a:solidFill>
                  <a:srgbClr val="7030A0"/>
                </a:solidFill>
              </a:rPr>
              <a:t>Работа в малых группах (запись решения на листе    бумаги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smtClean="0"/>
              <a:t>10 класс 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752850" y="1196975"/>
            <a:ext cx="5391150" cy="30194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mtClean="0"/>
              <a:t>                            Классный час-</a:t>
            </a:r>
          </a:p>
          <a:p>
            <a:pPr algn="ctr">
              <a:buFont typeface="Wingdings" pitchFamily="2" charset="2"/>
              <a:buNone/>
            </a:pPr>
            <a:r>
              <a:rPr lang="ru-RU" smtClean="0"/>
              <a:t>ролевая игра, посвящённый Дню матери «Подари улыбку».</a:t>
            </a:r>
          </a:p>
          <a:p>
            <a:pPr algn="ctr">
              <a:buFont typeface="Wingdings" pitchFamily="2" charset="2"/>
              <a:buNone/>
            </a:pPr>
            <a:r>
              <a:rPr lang="ru-RU" smtClean="0"/>
              <a:t>Такая форма помогает лучше понять проблему, прочувствовав её через проигрывание той или иной роли.</a:t>
            </a:r>
          </a:p>
          <a:p>
            <a:pPr algn="ctr">
              <a:buFont typeface="Wingdings" pitchFamily="2" charset="2"/>
              <a:buNone/>
            </a:pPr>
            <a:endParaRPr lang="ru-RU" smtClean="0"/>
          </a:p>
          <a:p>
            <a:pPr algn="ctr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786323"/>
            <a:ext cx="61436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</a:t>
            </a:r>
          </a:p>
        </p:txBody>
      </p:sp>
      <p:pic>
        <p:nvPicPr>
          <p:cNvPr id="27653" name="Picture 5" descr="C:\Users\admin\Desktop\открытка\открытк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03225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2" descr="H:\Улыбка Джаконд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-1108075"/>
            <a:ext cx="7777163" cy="105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1320</TotalTime>
  <Words>246</Words>
  <Application>Microsoft Office PowerPoint</Application>
  <PresentationFormat>Экран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Палитра</vt:lpstr>
      <vt:lpstr>Дискуссия - наиболее эффективная технология группового взаимодействия.</vt:lpstr>
      <vt:lpstr>                 10 класс</vt:lpstr>
      <vt:lpstr>Слайд 3</vt:lpstr>
      <vt:lpstr>   Тип дискуссии: дискуссия-диалог (совместное обсуждение проблем).</vt:lpstr>
      <vt:lpstr>Вид дискуссии: «Круглый стол».</vt:lpstr>
      <vt:lpstr>Слайд 6</vt:lpstr>
      <vt:lpstr>10 класс 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методы проведения классного часа</dc:title>
  <dc:creator>Lexx</dc:creator>
  <cp:lastModifiedBy>admin</cp:lastModifiedBy>
  <cp:revision>123</cp:revision>
  <dcterms:created xsi:type="dcterms:W3CDTF">2008-01-17T09:08:29Z</dcterms:created>
  <dcterms:modified xsi:type="dcterms:W3CDTF">2015-01-11T12:53:45Z</dcterms:modified>
</cp:coreProperties>
</file>