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3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379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6845E0-E2E2-4013-A1F1-6EFE8E5F8C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5F8B-858A-4355-AEE0-7B2D4427D1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01FC8-1452-49E8-A203-71A865628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688A9-C8E0-48B7-8172-F81DB8EB74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38D91-5F15-4D1F-9A13-B37EF24E49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3E65F-6275-47AE-B458-6BCCDBDDA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9D61-3D6E-4F9D-9619-648D1FEF6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8ABEF-AF96-4D72-A255-B70A8BCDA9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226CE-A6D1-496B-BF6E-CDE7837DAE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BB082-06EE-4FB5-95C5-BFF24A062F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3F2F-4E6D-4D9A-9C0E-E47DA197BD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559AF-A9FE-46C9-9ABE-C81664A739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484313"/>
            <a:ext cx="8496300" cy="2908300"/>
          </a:xfrm>
        </p:spPr>
        <p:txBody>
          <a:bodyPr/>
          <a:lstStyle/>
          <a:p>
            <a:r>
              <a:rPr lang="ru-RU" sz="6000"/>
              <a:t>Система М.П. Щетинина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Результаты применения системы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формирование у учащихся действенных мотивов учения: интереса к предмету, образования доминанты, что этот предмет ученику необходим, что он имеет невосполнимое прикладное значение</a:t>
            </a:r>
          </a:p>
          <a:p>
            <a:r>
              <a:rPr lang="ru-RU"/>
              <a:t>В различных видах деятельности участвуют все анализаторы человека, происходит гармоническое развитие органов чувств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М.П. Щетинин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ru-RU" sz="3600" i="1"/>
              <a:t>Важно быть в атмосфере искренности, не должно быть обид, раздражений. Слово “не так” вообще отсутствует. </a:t>
            </a:r>
          </a:p>
          <a:p>
            <a:r>
              <a:rPr lang="ru-RU" sz="3600" i="1"/>
              <a:t>Истина, наследие — это духовное. Необходимо ребёнка вписать в естественный космический процесс — вечного самовоспроизводства.</a:t>
            </a:r>
            <a:r>
              <a:rPr lang="ru-RU" sz="36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848600" cy="576263"/>
          </a:xfrm>
        </p:spPr>
        <p:txBody>
          <a:bodyPr/>
          <a:lstStyle/>
          <a:p>
            <a:r>
              <a:rPr lang="ru-RU" sz="4000"/>
              <a:t>Михаил Петрович Щетинин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6227763" cy="638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Родился в 1944 в селе Новый Бирюзяк Дагестанской АССР </a:t>
            </a:r>
          </a:p>
          <a:p>
            <a:pPr>
              <a:lnSpc>
                <a:spcPct val="80000"/>
              </a:lnSpc>
            </a:pPr>
            <a:r>
              <a:rPr lang="ru-RU" sz="2400"/>
              <a:t>В 1973 году заочно закончил Саратовский педагогический институт по специальности «музыка и пение» (класс баяна). Работал директором музыкальной школы в Кизляре.</a:t>
            </a:r>
          </a:p>
          <a:p>
            <a:pPr>
              <a:lnSpc>
                <a:spcPct val="80000"/>
              </a:lnSpc>
            </a:pPr>
            <a:r>
              <a:rPr lang="ru-RU" sz="2400"/>
              <a:t>В 1974 году становится директором школы в посёлке Ясные Зори, Белгородской области, где также занимается педагогическим экспериментом.</a:t>
            </a:r>
          </a:p>
          <a:p>
            <a:pPr>
              <a:lnSpc>
                <a:spcPct val="80000"/>
              </a:lnSpc>
            </a:pPr>
            <a:r>
              <a:rPr lang="ru-RU" sz="2400"/>
              <a:t>До 1986 года руководит педагогическим экспериментом в селе Зыбково Кировоградской области</a:t>
            </a:r>
          </a:p>
          <a:p>
            <a:pPr>
              <a:lnSpc>
                <a:spcPct val="80000"/>
              </a:lnSpc>
            </a:pPr>
            <a:r>
              <a:rPr lang="ru-RU" sz="2400"/>
              <a:t>С 1991 года является академиком Российской академии образования</a:t>
            </a:r>
          </a:p>
          <a:p>
            <a:pPr>
              <a:lnSpc>
                <a:spcPct val="80000"/>
              </a:lnSpc>
            </a:pPr>
            <a:r>
              <a:rPr lang="ru-RU" sz="2400"/>
              <a:t>В 1994 году создал экспериментальную школу-интернат в посёлке Текос Краснодарского края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3076" name="Picture 4" descr="щетинин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708275"/>
            <a:ext cx="2921000" cy="414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/>
              <a:t>Педагогические идеи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93175" cy="602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/>
              <a:t>Идея гармонического сочетания рационального и эмоционального в познавательной деятельности человека</a:t>
            </a:r>
          </a:p>
          <a:p>
            <a:pPr>
              <a:lnSpc>
                <a:spcPct val="80000"/>
              </a:lnSpc>
            </a:pPr>
            <a:r>
              <a:rPr lang="ru-RU" b="1"/>
              <a:t>Научно-педагогические эксперименты проводятся с целью найти и обосновать такую учебно-воспитательную систему, которая наилучшим образом (оптимально) решала бы задачу гармонического развития интеллекта и чувств молодого человека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Школа-комплекс на селе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Объединяет в себе 6 разнотипных школ:</a:t>
            </a:r>
          </a:p>
          <a:p>
            <a:r>
              <a:rPr lang="ru-RU"/>
              <a:t>Общеобразовательную</a:t>
            </a:r>
          </a:p>
          <a:p>
            <a:r>
              <a:rPr lang="ru-RU"/>
              <a:t>Художественную</a:t>
            </a:r>
          </a:p>
          <a:p>
            <a:r>
              <a:rPr lang="ru-RU"/>
              <a:t>Спортивную</a:t>
            </a:r>
          </a:p>
          <a:p>
            <a:r>
              <a:rPr lang="ru-RU"/>
              <a:t>Хореографическую</a:t>
            </a:r>
          </a:p>
          <a:p>
            <a:r>
              <a:rPr lang="ru-RU"/>
              <a:t>Музыкальную</a:t>
            </a:r>
          </a:p>
          <a:p>
            <a:r>
              <a:rPr lang="ru-RU"/>
              <a:t>Учебно-производственный комбинат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r>
              <a:rPr lang="ru-RU"/>
              <a:t>Принципы обучения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/>
              <a:t>Нравственно-духовное развитие каждого</a:t>
            </a:r>
          </a:p>
          <a:p>
            <a:r>
              <a:rPr lang="ru-RU"/>
              <a:t>Устремлённость к познанию</a:t>
            </a:r>
          </a:p>
          <a:p>
            <a:r>
              <a:rPr lang="ru-RU"/>
              <a:t>Любовь к труду</a:t>
            </a:r>
          </a:p>
          <a:p>
            <a:r>
              <a:rPr lang="ru-RU"/>
              <a:t>Чувство прекрасного</a:t>
            </a:r>
          </a:p>
          <a:p>
            <a:r>
              <a:rPr lang="ru-RU"/>
              <a:t>Мощная физическая подготовка каждого</a:t>
            </a:r>
          </a:p>
          <a:p>
            <a:endParaRPr lang="ru-RU"/>
          </a:p>
          <a:p>
            <a:r>
              <a:rPr lang="ru-RU"/>
              <a:t>Самый главный принцип: </a:t>
            </a:r>
          </a:p>
          <a:p>
            <a:pPr algn="ctr">
              <a:buFontTx/>
              <a:buNone/>
            </a:pPr>
            <a:r>
              <a:rPr lang="ru-RU" b="1"/>
              <a:t>УТВЕРЖДЕНИЕ ПРЕКРАСНОГО ВО ВСЁМ!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ru-RU"/>
              <a:t>Особенности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ru-RU"/>
              <a:t>Разновозрастные группы учащихся.</a:t>
            </a:r>
          </a:p>
          <a:p>
            <a:r>
              <a:rPr lang="ru-RU"/>
              <a:t>Отсутствие системы классов.</a:t>
            </a:r>
          </a:p>
          <a:p>
            <a:r>
              <a:rPr lang="ru-RU"/>
              <a:t>Отсутствие чётко установленной системы проведения уроков.</a:t>
            </a:r>
          </a:p>
          <a:p>
            <a:r>
              <a:rPr lang="ru-RU"/>
              <a:t>Отсутствие отдельных учебных кабинетов. Уроки проводятся в любом удобном помещении на территории школы либо вне их.</a:t>
            </a:r>
          </a:p>
          <a:p>
            <a:r>
              <a:rPr lang="ru-RU"/>
              <a:t>Отсутствие дипломированных педагогов. Ученики самостоятельно изучают научный материал.</a:t>
            </a:r>
          </a:p>
          <a:p>
            <a:r>
              <a:rPr lang="ru-RU"/>
              <a:t>Отсутствие балловой системы оценок.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/>
              <a:t>Организация школы-комплекса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Сокращение урока до 30-35 минут</a:t>
            </a:r>
          </a:p>
          <a:p>
            <a:pPr>
              <a:lnSpc>
                <a:spcPct val="90000"/>
              </a:lnSpc>
            </a:pPr>
            <a:r>
              <a:rPr lang="ru-RU" sz="2800"/>
              <a:t>Чередование занятий «речевого» цикла с занятиями «образного», т.е. по музыке, изобразительному искусству, а также с занятиями «двигательного» цикла (физическая культура, труд, хореография) </a:t>
            </a:r>
          </a:p>
          <a:p>
            <a:pPr>
              <a:lnSpc>
                <a:spcPct val="90000"/>
              </a:lnSpc>
            </a:pPr>
            <a:r>
              <a:rPr lang="ru-RU" sz="2800"/>
              <a:t>Нетрадиционные классы из учащихся разных возрастов</a:t>
            </a:r>
          </a:p>
          <a:p>
            <a:pPr>
              <a:lnSpc>
                <a:spcPct val="90000"/>
              </a:lnSpc>
            </a:pPr>
            <a:r>
              <a:rPr lang="ru-RU" sz="2800"/>
              <a:t>Ученики одновременно ученики и учителя</a:t>
            </a:r>
          </a:p>
          <a:p>
            <a:pPr>
              <a:lnSpc>
                <a:spcPct val="90000"/>
              </a:lnSpc>
            </a:pPr>
            <a:r>
              <a:rPr lang="ru-RU" sz="2800"/>
              <a:t>Полная изолированность школы от внешнего мира (школа в горах, селе) для единения с природой. Общинный строй</a:t>
            </a:r>
          </a:p>
          <a:p>
            <a:pPr>
              <a:lnSpc>
                <a:spcPct val="90000"/>
              </a:lnSpc>
            </a:pPr>
            <a:r>
              <a:rPr lang="ru-RU" sz="2800"/>
              <a:t>Организация занятий методом погружения в учебный предмет</a:t>
            </a:r>
          </a:p>
          <a:p>
            <a:pPr>
              <a:lnSpc>
                <a:spcPct val="90000"/>
              </a:lnSpc>
            </a:pPr>
            <a:r>
              <a:rPr lang="ru-RU" sz="2800"/>
              <a:t>Домашнего задания нет (кроме худ. произведений по литературе)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r>
              <a:rPr lang="ru-RU" sz="4000"/>
              <a:t>Метод погружения (4 курса в год)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Первое погружение (сентябрь): учащиеся схватывают основные понятия и идеи курса за весь учебный год. </a:t>
            </a:r>
          </a:p>
          <a:p>
            <a:pPr>
              <a:lnSpc>
                <a:spcPct val="80000"/>
              </a:lnSpc>
            </a:pPr>
            <a:r>
              <a:rPr lang="ru-RU" sz="2800"/>
              <a:t>Второе погружение (ноябрь): конкретизируются понятия и идеи предмета, схваченные при первом погружении. Теоретические вопросы изучаются глубоко и всесторонне. </a:t>
            </a:r>
          </a:p>
          <a:p>
            <a:pPr>
              <a:lnSpc>
                <a:spcPct val="80000"/>
              </a:lnSpc>
            </a:pPr>
            <a:r>
              <a:rPr lang="ru-RU" sz="2800"/>
              <a:t>Третье погружение (март): воспроизведение теории на новом уровне устно, письменно и, опираясь на наглядность.</a:t>
            </a:r>
          </a:p>
          <a:p>
            <a:pPr>
              <a:lnSpc>
                <a:spcPct val="80000"/>
              </a:lnSpc>
            </a:pPr>
            <a:r>
              <a:rPr lang="ru-RU" sz="2800"/>
              <a:t>Четвёртое погружение (апрель): учащиеся сами придумывают и решают задачи, проводят опыты, выполняют творческие задания. 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При этом методы проверки знаний остаются традиционными.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06437"/>
          </a:xfrm>
        </p:spPr>
        <p:txBody>
          <a:bodyPr/>
          <a:lstStyle/>
          <a:p>
            <a:r>
              <a:rPr lang="ru-RU" sz="4000"/>
              <a:t>М.П. Щетинин о методе погружения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3563938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/>
              <a:t>Здесь вы видите в основном попытку встретиться. Если встреча произойдёт, дети смогут освоить курс математики десятилетней школы не более чем за год. Такая стоит задача. Это случится с теми, кто сможет встретиться с владеющими подобными знаниями, насколько их отношения будут открытыми.</a:t>
            </a:r>
            <a:r>
              <a:rPr lang="ru-RU" sz="2800"/>
              <a:t> </a:t>
            </a:r>
          </a:p>
        </p:txBody>
      </p:sp>
      <p:pic>
        <p:nvPicPr>
          <p:cNvPr id="10244" name="Picture 4" descr="shkola_schetinina_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196975"/>
            <a:ext cx="5580062" cy="566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76</TotalTime>
  <Words>468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Garamond</vt:lpstr>
      <vt:lpstr>Times New Roman</vt:lpstr>
      <vt:lpstr>Wingdings</vt:lpstr>
      <vt:lpstr>Сотрудничество</vt:lpstr>
      <vt:lpstr>Система М.П. Щетинина</vt:lpstr>
      <vt:lpstr>Михаил Петрович Щетинин</vt:lpstr>
      <vt:lpstr>Педагогические идеи</vt:lpstr>
      <vt:lpstr>Школа-комплекс на селе</vt:lpstr>
      <vt:lpstr>Принципы обучения</vt:lpstr>
      <vt:lpstr>Особенности</vt:lpstr>
      <vt:lpstr>Организация школы-комплекса</vt:lpstr>
      <vt:lpstr>Метод погружения (4 курса в год)</vt:lpstr>
      <vt:lpstr>М.П. Щетинин о методе погружения</vt:lpstr>
      <vt:lpstr>Результаты применения системы</vt:lpstr>
      <vt:lpstr>М.П. Щетинин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педагога-новатора Михаила Петровича Щетинина</dc:title>
  <dc:creator>User</dc:creator>
  <cp:lastModifiedBy>DNAPC</cp:lastModifiedBy>
  <cp:revision>3</cp:revision>
  <dcterms:created xsi:type="dcterms:W3CDTF">2014-10-01T05:10:41Z</dcterms:created>
  <dcterms:modified xsi:type="dcterms:W3CDTF">2015-01-29T12:41:18Z</dcterms:modified>
</cp:coreProperties>
</file>