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7" r:id="rId5"/>
    <p:sldId id="275" r:id="rId6"/>
    <p:sldId id="276" r:id="rId7"/>
    <p:sldId id="291" r:id="rId8"/>
    <p:sldId id="277" r:id="rId9"/>
    <p:sldId id="292" r:id="rId10"/>
    <p:sldId id="293" r:id="rId11"/>
    <p:sldId id="278" r:id="rId12"/>
    <p:sldId id="279" r:id="rId13"/>
    <p:sldId id="294" r:id="rId14"/>
    <p:sldId id="280" r:id="rId15"/>
    <p:sldId id="281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F8EFB-AB13-40B2-9338-2F5140AB83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6698B-891E-425F-BDD2-6CC671C65F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776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972D7-DEAF-484F-9FAE-B30868E65EA5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77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858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360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204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42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4300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94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13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7277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205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192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652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026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146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814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751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393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145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349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037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518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527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857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3683-9CF6-4E02-8277-22ADD8AE9193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145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BB41-C55D-4F10-BC4E-3B9C19151389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102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71EF-AB96-409E-A535-0A852237E15F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635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FB23-D248-4F6D-80C8-5E2C43EE5BFA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197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DC52-09EE-4325-8024-FC8537861BA1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766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5A09-43F4-4275-9C1F-72E9BF9988C2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981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F921-87AD-4638-BD3B-64A4C5DF60C5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238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460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7B25-2577-43F1-A2E8-4DCACF3154EF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351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6A50-1A02-4C9F-83F6-E377D034559B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640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99A2F-7A35-436D-ABCD-55EB48F5A2C4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057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5541-5314-4E2D-9AF7-B027A44D9519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682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8966-4946-4037-91D6-D023CAC1B3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1127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6FDF-1C91-40E7-A776-B0FB34117F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2502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B060-E3A0-40D8-967B-EB061B75A5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6415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53DB-6751-4E44-9801-8E883EB45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7325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F2A4-F0F2-4DD9-94E5-F55F713243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5607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BEF3-DF16-439A-AC88-BFC248FA57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382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134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8D95-2074-4C86-8B5D-DCBC4E98F6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9860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3826-2657-443F-BB65-DBD7572745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7279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B8D7-E72D-4E25-BAE1-402C45C281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3913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9F02-7280-4280-9DB7-EC691BE086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6037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BC242-8A82-4FD0-8052-63B82809F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2324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4235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6266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476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674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712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36063-8F30-49B2-8B15-BA606865698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834D9-BA59-4A2A-B423-077939C2E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92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58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781FB0-BA8F-46B8-8F3B-7963B3A6AEEB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94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7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9E6BD7D-828A-4B8F-90D7-6A73D97023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040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484784"/>
            <a:ext cx="799288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013"/>
              </a:avLst>
            </a:prstTxWarp>
            <a:noAutofit/>
          </a:bodyPr>
          <a:lstStyle/>
          <a:p>
            <a:pPr algn="ctr"/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Этнос, народности и нации.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08520" y="7262055"/>
            <a:ext cx="9382879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Чупров Л.А. МКОУ СОШ №3 с. Камень-Рыболов Ханкайского района Приморского края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669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Нация </a:t>
            </a: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автономная, не ограниченная территориальными рамками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политическая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группировка, члены которой привержены общим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ценностям и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институтам. Представители одной нации уже не имеют общего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предка и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общего происхождения. У них не обязательно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должна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религия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объединяющий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общий язык, их национальность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сформировалась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благодаря общей истории и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культуре.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22" y="3645024"/>
            <a:ext cx="4067757" cy="263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004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Нации более многочисленны,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чем народность, и насчитывают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десятки и сотни миллионов.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924833"/>
            <a:ext cx="3031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Признаки нации: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24426" y="3645024"/>
            <a:ext cx="4860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Общность территории;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Общность языка;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Общность экономической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жизни;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Общие черты психического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склада;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Национальное самосознание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782940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4464496" cy="4680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899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u="sng" kern="0" dirty="0">
                <a:solidFill>
                  <a:srgbClr val="4F271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Стадии развития этноса: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517231"/>
            <a:ext cx="3888432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Родоплеменная общность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422428"/>
            <a:ext cx="4032448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4531006"/>
            <a:ext cx="2880320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623723"/>
            <a:ext cx="2592288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Народность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47964" y="3564206"/>
            <a:ext cx="2160240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3659009"/>
            <a:ext cx="1656184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Нация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2685408"/>
            <a:ext cx="2952328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2780211"/>
            <a:ext cx="2592288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Единое человечество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79512" y="2276872"/>
            <a:ext cx="6120680" cy="297421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2683"/>
            <a:ext cx="2382797" cy="2436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23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32138" y="3068638"/>
            <a:ext cx="2879725" cy="5048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Plain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Признаки этноса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971600" y="1556792"/>
            <a:ext cx="1152128" cy="43234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5969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19872" y="1268760"/>
            <a:ext cx="2088232" cy="72037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6351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Определенная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территория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876256" y="1377156"/>
            <a:ext cx="1728192" cy="61198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7480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Национальное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самосознание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372225" y="4724400"/>
            <a:ext cx="2376239" cy="611981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7643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Кровное родство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491880" y="4724401"/>
            <a:ext cx="2304256" cy="79283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6073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Общность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исторической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судьбы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23528" y="4724401"/>
            <a:ext cx="2448247" cy="5048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6858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Общая культура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традиции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51520" y="2963053"/>
            <a:ext cx="2520255" cy="78902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7251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Межпоколенная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преемственность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700557" y="3078957"/>
            <a:ext cx="2079589" cy="50131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8429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Менталитет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1583667" y="1989138"/>
            <a:ext cx="2988332" cy="10795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4572000" y="1989138"/>
            <a:ext cx="0" cy="10795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4500563" y="1989138"/>
            <a:ext cx="3313112" cy="10795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2771775" y="3357563"/>
            <a:ext cx="360363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6011863" y="3357564"/>
            <a:ext cx="688694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1403350" y="3573463"/>
            <a:ext cx="3241675" cy="115093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643438" y="3573463"/>
            <a:ext cx="0" cy="115093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4643438" y="3573463"/>
            <a:ext cx="2916906" cy="115093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536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ladnews.ru/uploads/2010/04/14/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9880"/>
            <a:ext cx="3127375" cy="2345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apn.ru/pictures/3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60" y="4005064"/>
            <a:ext cx="2857500" cy="2409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08063736c5c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38" y="3249880"/>
            <a:ext cx="3465762" cy="1960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Национальный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менталитет </a:t>
            </a:r>
            <a:r>
              <a:rPr lang="ru-RU" sz="3600" dirty="0"/>
              <a:t>–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образ мышления, духовная настроенность, свойственная данной конкретной этнической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общности.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00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принадлежность человека к той или иной нации.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Национально самосознание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осознание личностью себя как неотъемлемой частицы нации, как члена этой общности.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137" y="2420888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Общественно – национальные ценности: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стория народа,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исьменность,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ациональный язык,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остижения в духовной культуре,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ациональный менталитет.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бычаи и традиции.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589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569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Национальные отношения </a:t>
            </a:r>
            <a:r>
              <a:rPr lang="ru-RU" dirty="0" smtClean="0"/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отношения по поводу выживания и развития народов, проблем территорий, языка, духовной жизни народов, его традиций и др.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8673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Национальная политика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целенаправленная деятельность субъектов политики по регулированию отношений между нациями и народностями.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478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национальной политики России.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26205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Совершенствование национально – государственного устройства наций и народностей РФ.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Расширение и углубление хозяйственных связей между субъектами Федерации.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равенства прав и свобод граждан вне зависимости от национальной принадлежности.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условий для свободного развития национальных культур, языков и традиций.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цивилизованных форм межнационального общения и мирных способов развития конфликтов.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механизма руководства и управления национальными процессами в стране.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363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4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Межнациональный конфликт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крайнее обострение противоречий между народами при защите своих национальных интересов.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739" y="145052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Способность общества разрешать межнациональные конфликты –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показатель гражданской зрелости и демократизма.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8492" y="214851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конфликтов: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0" y="2610177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порные вопросы;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згнание народа со своей территории или возвращение депортированного народа на свою историческую родину;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роизвольное изменение административных границ;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асильственное включение территории народа в соседнее государство;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тсутствие у народа национальной государственности и его расчленение;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ритеснение этническим большинством этнического меньшинства.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04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435" y="1166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национальных вопросов 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предотвращение национальных конфликтов.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435" y="947629"/>
            <a:ext cx="86340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Отказ от насилия и кровопролития в международных отношениях.</a:t>
            </a:r>
          </a:p>
          <a:p>
            <a:pPr marL="342900" indent="-342900" algn="just"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Отказ меньшинства от сепаратизма, признание за верховной властью всех полномочий в обороне, в ведении иностранных дел, в борьбе с организованной преступностью.</a:t>
            </a:r>
          </a:p>
          <a:p>
            <a:pPr marL="342900" indent="-342900" algn="just"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национально – территориальной автономии и культурно – национальной автономии.</a:t>
            </a:r>
          </a:p>
          <a:p>
            <a:pPr marL="342900" indent="-342900" algn="just"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Признание приоритета прав личности над правами государства и нации, т.е. обеспечение прав и свобод личности независимо от национальной принадлежности.</a:t>
            </a:r>
          </a:p>
          <a:p>
            <a:pPr marL="342900" indent="-342900" algn="just"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экономического, культурного сотрудничества между нациями и народностями.</a:t>
            </a:r>
          </a:p>
          <a:p>
            <a:pPr marL="342900" indent="-342900" algn="just"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третьей стороны в преодолении конфликтных ситуаций.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594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Самоопределение  наций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право любой нации на свободное отделение от других национальных и многонациональных коллективов и на образование своего коллектива.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Культурно – национальная автономия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широкое внутреннее самоуправление отдельной нации и полная самостоятельность в вопросах культуры.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24" y="324102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Интеграция экономическая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сближение национальных экономик с целью выравнивания уровней экономического развития.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483" y="449692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Интернационализация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сближение наций и народов мира во всех сферах общественной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79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2195736" y="260647"/>
            <a:ext cx="5402560" cy="47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8993"/>
              </a:avLst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sng" strike="noStrike" kern="0" cap="none" spc="0" normalizeH="0" baseline="0" noProof="0" dirty="0" smtClean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Этнос. Понятие и признаки.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528" y="980728"/>
            <a:ext cx="86409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prstTxWarp prst="textPlain">
              <a:avLst>
                <a:gd name="adj" fmla="val 48200"/>
              </a:avLst>
            </a:prstTxWarp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Современное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человечество представляет собой сложную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этническую структуру, включающую несколько тысяч этнических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общностей (нации, народности, племена, этнические группы и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т. п.), отличающихся как численностью, так и уровнем развития.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67744" y="3429000"/>
            <a:ext cx="4392489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составе Российской Федерации в настоящее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время более 100 этносов (в т. ч. </a:t>
            </a:r>
            <a:r>
              <a:rPr lang="ru-RU" sz="2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30 наций).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216755"/>
            <a:ext cx="3136438" cy="20888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873" y="4120259"/>
            <a:ext cx="3026127" cy="21250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6997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31073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Ассимиляция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поглощение одной нации другой.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085" y="1123625"/>
            <a:ext cx="8579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Геноцид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систематическое истребление полностью или частично народов, наций, национальных групп.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472" y="238123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Национализм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идея превосходства одних наций над другими.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85" y="364502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Шовинизм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идея национальной исключительности, возвеличивание своей нации, противопоставление своей нации другим.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736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017" y="320777"/>
            <a:ext cx="5796135" cy="218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Этническая общность (этнос) - это исторически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сложившаяся на определенной территории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устойчивая совокупность людей (племя,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народность, нация, народ),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5" y="320777"/>
            <a:ext cx="3291747" cy="326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445224"/>
            <a:ext cx="9036496" cy="80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4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исторической памятью, а  также осознанием своих интересов и целей,  </a:t>
            </a:r>
            <a:endParaRPr lang="ru-RU" sz="2000" b="1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единства, 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отличия 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других этносов.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505" y="2822061"/>
            <a:ext cx="1794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u="sng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бладающих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832946"/>
            <a:ext cx="2233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общими чертами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011" y="3683273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3514" y="3691926"/>
            <a:ext cx="1031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языка </a:t>
            </a:r>
            <a:endParaRPr lang="ru-RU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504" y="4581128"/>
            <a:ext cx="2729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психического склада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562352"/>
            <a:ext cx="1784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самосознания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505" y="3501008"/>
            <a:ext cx="1630574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6816" y="3587876"/>
            <a:ext cx="1630574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504" y="4466955"/>
            <a:ext cx="2729579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9236" y="4462957"/>
            <a:ext cx="2226860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1800079" y="3233056"/>
            <a:ext cx="1512309" cy="427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12" idx="0"/>
          </p:cNvCxnSpPr>
          <p:nvPr/>
        </p:nvCxnSpPr>
        <p:spPr>
          <a:xfrm>
            <a:off x="3312388" y="3233056"/>
            <a:ext cx="999715" cy="354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13" idx="0"/>
          </p:cNvCxnSpPr>
          <p:nvPr/>
        </p:nvCxnSpPr>
        <p:spPr>
          <a:xfrm flipH="1">
            <a:off x="1534294" y="3233056"/>
            <a:ext cx="1778094" cy="123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3312388" y="3233056"/>
            <a:ext cx="0" cy="123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7962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родов, связанных между собой общими чертами культуры, общим происхождением, а также общностью диалекта, единством религиозных представлений и обрядов.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48680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Племя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512" y="3433561"/>
            <a:ext cx="8132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/>
              <a:t>Род</a:t>
            </a:r>
            <a:r>
              <a:rPr lang="ru-RU" sz="2800" dirty="0" smtClean="0"/>
              <a:t>-группа </a:t>
            </a:r>
            <a:r>
              <a:rPr lang="ru-RU" sz="2800" dirty="0"/>
              <a:t>кровных родственников, ведущих свое происхождение по одной </a:t>
            </a:r>
            <a:r>
              <a:rPr lang="ru-RU" sz="2800" dirty="0" smtClean="0"/>
              <a:t>линии.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76084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1311"/>
              </a:avLst>
            </a:prstTxWarp>
            <a:noAutofit/>
          </a:bodyPr>
          <a:lstStyle/>
          <a:p>
            <a:pPr algn="ctr"/>
            <a:r>
              <a:rPr lang="ru-RU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Племя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582379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Исторически первая ступенька формирования этноса.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137927"/>
            <a:ext cx="51125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Оно включало в себя значительное количество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одов и кланов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645024"/>
            <a:ext cx="2808312" cy="3600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Собственный язык или диалект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501008"/>
            <a:ext cx="3096344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190" y="3505978"/>
            <a:ext cx="2033938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4206" y="3717032"/>
            <a:ext cx="1817914" cy="329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территория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3302" y="3465004"/>
            <a:ext cx="2817169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1314" y="3660541"/>
            <a:ext cx="2565141" cy="329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Формальная организация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3302" y="4581128"/>
            <a:ext cx="2817169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9570" y="4809148"/>
            <a:ext cx="2565141" cy="329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Вождь, племенной совет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0" idx="2"/>
            <a:endCxn id="12" idx="0"/>
          </p:cNvCxnSpPr>
          <p:nvPr/>
        </p:nvCxnSpPr>
        <p:spPr>
          <a:xfrm>
            <a:off x="7411887" y="4185084"/>
            <a:ext cx="0" cy="3960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6" idx="0"/>
          </p:cNvCxnSpPr>
          <p:nvPr/>
        </p:nvCxnSpPr>
        <p:spPr>
          <a:xfrm flipH="1">
            <a:off x="1727684" y="2785999"/>
            <a:ext cx="2736304" cy="7150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8" idx="0"/>
          </p:cNvCxnSpPr>
          <p:nvPr/>
        </p:nvCxnSpPr>
        <p:spPr>
          <a:xfrm>
            <a:off x="4463988" y="2785999"/>
            <a:ext cx="243171" cy="7199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10" idx="0"/>
          </p:cNvCxnSpPr>
          <p:nvPr/>
        </p:nvCxnSpPr>
        <p:spPr>
          <a:xfrm>
            <a:off x="4463988" y="2785999"/>
            <a:ext cx="2947899" cy="6790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5001" y="4341346"/>
            <a:ext cx="2755913" cy="191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936" y="188640"/>
            <a:ext cx="3206063" cy="21440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4355385"/>
            <a:ext cx="2592288" cy="19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6003555" y="5497311"/>
            <a:ext cx="2817169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52829" y="5692848"/>
            <a:ext cx="2565141" cy="329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Тотемизм, анимизм, фетишизм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974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69" y="3212976"/>
            <a:ext cx="4616393" cy="31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Племя</a:t>
            </a: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более высокая форма организации, охватывающая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большое число родов и кланов. Они обладают собственным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языком или диалектом, территорией, формальной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организацией (вождь, племенной совет), общими церемониями. </a:t>
            </a: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численность доходила до десятков тысяч человек.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9249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Племенные общины,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существующие даже в наши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дни в отдалённых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малоосвоенных регионах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Земли, рассматриваются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многими как начальная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форма политического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образования.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1497612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8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ходе дальнейшего культурного и экономического </a:t>
            </a:r>
            <a:r>
              <a:rPr lang="ru-RU" sz="28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i="1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племена</a:t>
            </a:r>
            <a:r>
              <a:rPr lang="ru-RU" sz="28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преобразовывались  в </a:t>
            </a:r>
            <a:r>
              <a:rPr lang="ru-RU" sz="2800" b="1" i="1" u="sng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народности</a:t>
            </a:r>
            <a:r>
              <a:rPr lang="ru-RU" sz="28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а те - на высших </a:t>
            </a:r>
            <a:r>
              <a:rPr lang="ru-RU" sz="28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стадиях </a:t>
            </a:r>
            <a:r>
              <a:rPr lang="ru-RU" sz="28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развития - в </a:t>
            </a:r>
            <a:r>
              <a:rPr lang="ru-RU" sz="2800" b="1" i="1" u="sng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нации</a:t>
            </a:r>
            <a:r>
              <a:rPr lang="ru-RU" sz="28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" y="2924944"/>
            <a:ext cx="4910277" cy="3288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24124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Для народности характерно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государства.</a:t>
            </a:r>
            <a:endParaRPr lang="ru-RU" sz="24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0276" y="42210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 базе народностей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формируются </a:t>
            </a:r>
            <a:r>
              <a:rPr lang="ru-RU" sz="2800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нации.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969222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56337"/>
            <a:ext cx="20162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691"/>
              </a:avLst>
            </a:prstTxWarp>
            <a:noAutofit/>
          </a:bodyPr>
          <a:lstStyle/>
          <a:p>
            <a:pPr algn="ctr"/>
            <a:r>
              <a:rPr lang="ru-RU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Народность</a:t>
            </a:r>
            <a:endParaRPr lang="ru-RU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270" y="1052736"/>
            <a:ext cx="8783218" cy="73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17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Этническая общность, занимающая на лестнице общественного развития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место между племенем и нацией</a:t>
            </a: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853" y="1896342"/>
            <a:ext cx="1794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u="sng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бладающая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5084" y="1907227"/>
            <a:ext cx="2233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общими чертами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1840" y="2349157"/>
            <a:ext cx="4678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единая территория,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о</a:t>
            </a:r>
            <a:r>
              <a:rPr lang="ru-RU" sz="2800" dirty="0" smtClean="0"/>
              <a:t>бщие язык, культура, быт.</a:t>
            </a:r>
          </a:p>
          <a:p>
            <a:endParaRPr lang="ru-RU" sz="2800" dirty="0"/>
          </a:p>
        </p:txBody>
      </p:sp>
      <p:sp>
        <p:nvSpPr>
          <p:cNvPr id="4096" name="Прямоугольник 4095"/>
          <p:cNvSpPr/>
          <p:nvPr/>
        </p:nvSpPr>
        <p:spPr>
          <a:xfrm>
            <a:off x="181270" y="3933056"/>
            <a:ext cx="8783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u="sng" dirty="0"/>
              <a:t>Народность</a:t>
            </a:r>
            <a:r>
              <a:rPr lang="ru-RU" sz="2800" i="1" dirty="0"/>
              <a:t> - </a:t>
            </a:r>
            <a:r>
              <a:rPr lang="ru-RU" sz="2800" i="1" dirty="0" smtClean="0"/>
              <a:t>исторически </a:t>
            </a:r>
            <a:r>
              <a:rPr lang="ru-RU" sz="2800" i="1" dirty="0"/>
              <a:t>сложившаяся общность лю­дей, объединяемая общей территорией, языком, пси­хическим складом, куль­турой.</a:t>
            </a:r>
          </a:p>
        </p:txBody>
      </p:sp>
      <p:sp>
        <p:nvSpPr>
          <p:cNvPr id="4097" name="TextBox 4096"/>
          <p:cNvSpPr txBox="1"/>
          <p:nvPr/>
        </p:nvSpPr>
        <p:spPr>
          <a:xfrm>
            <a:off x="2628663" y="4236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(недостаточно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устойчивая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общность)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138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1311"/>
              </a:avLst>
            </a:prstTxWarp>
            <a:noAutofit/>
          </a:bodyPr>
          <a:lstStyle/>
          <a:p>
            <a:pPr algn="ctr"/>
            <a:r>
              <a:rPr lang="ru-RU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Племя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691680" y="603311"/>
            <a:ext cx="72008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555776" y="351283"/>
            <a:ext cx="20162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691"/>
              </a:avLst>
            </a:prstTxWarp>
            <a:noAutofit/>
          </a:bodyPr>
          <a:lstStyle/>
          <a:p>
            <a:pPr algn="ctr"/>
            <a:r>
              <a:rPr lang="ru-RU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Народность</a:t>
            </a:r>
            <a:endParaRPr lang="ru-RU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004048" y="603311"/>
            <a:ext cx="72008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12160" y="351283"/>
            <a:ext cx="12241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691"/>
              </a:avLst>
            </a:prstTxWarp>
            <a:noAutofit/>
          </a:bodyPr>
          <a:lstStyle/>
          <a:p>
            <a:pPr algn="ctr"/>
            <a:r>
              <a:rPr lang="ru-RU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Нация</a:t>
            </a:r>
            <a:endParaRPr lang="ru-RU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270" y="1052736"/>
            <a:ext cx="8783218" cy="73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17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Высший исторический тип общества. Возникает в период разложения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феодализма и перехода к капитализму. 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8" idx="2"/>
          </p:cNvCxnSpPr>
          <p:nvPr/>
        </p:nvCxnSpPr>
        <p:spPr>
          <a:xfrm flipH="1">
            <a:off x="4572000" y="1790193"/>
            <a:ext cx="879" cy="4866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63588" y="2553475"/>
            <a:ext cx="7236804" cy="114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51720" y="2204864"/>
            <a:ext cx="53285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17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 л а д ы в а е т с я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86982" y="2564904"/>
            <a:ext cx="879" cy="4866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43508" y="3051583"/>
            <a:ext cx="1908212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1271" y="3247120"/>
            <a:ext cx="1726434" cy="329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нутренний рынок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157347" y="2586404"/>
            <a:ext cx="879" cy="4866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195736" y="3067403"/>
            <a:ext cx="2286254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95736" y="3201817"/>
            <a:ext cx="2286254" cy="5798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642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диный хозяйственный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уклад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5517105" y="2553475"/>
            <a:ext cx="879" cy="4866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600998" y="3052992"/>
            <a:ext cx="2214246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9295" y="3201818"/>
            <a:ext cx="2009665" cy="451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обственная литература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8100392" y="2553475"/>
            <a:ext cx="0" cy="49810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7092279" y="3067403"/>
            <a:ext cx="1962133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6282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исторически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сложившаяся общность людей, характеризуемая развитыми эконо­мическими связя­ми, общей террито­рией и общностью языка, культуры, этническим самосознанием.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320181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искусство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662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2" grpId="0"/>
      <p:bldP spid="15" grpId="0" animBg="1"/>
      <p:bldP spid="16" grpId="0"/>
      <p:bldP spid="18" grpId="0" animBg="1"/>
      <p:bldP spid="19" grpId="0"/>
      <p:bldP spid="21" grpId="0" animBg="1"/>
      <p:bldP spid="22" grpId="0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Student presentation">
  <a:themeElements>
    <a:clrScheme name="7_Student presentation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7_Student pre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Student presentation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udent presentation">
  <a:themeElements>
    <a:clrScheme name="2_Student presentation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2_Student pre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udent presentation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1005</Words>
  <Application>Microsoft Office PowerPoint</Application>
  <PresentationFormat>Экран (4:3)</PresentationFormat>
  <Paragraphs>160</Paragraphs>
  <Slides>20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1_Тема Office</vt:lpstr>
      <vt:lpstr>7_Student presentation</vt:lpstr>
      <vt:lpstr>2_Student presentation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Гимназия </cp:lastModifiedBy>
  <cp:revision>79</cp:revision>
  <dcterms:created xsi:type="dcterms:W3CDTF">2012-04-17T18:41:32Z</dcterms:created>
  <dcterms:modified xsi:type="dcterms:W3CDTF">2015-01-23T08:24:46Z</dcterms:modified>
</cp:coreProperties>
</file>