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333300"/>
    <a:srgbClr val="66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52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0B7ADCD-3A40-4DCE-8C88-EA3B2559E7FF}" type="datetime1">
              <a:rPr lang="ru-RU"/>
              <a:pPr/>
              <a:t>19.11.2013</a:t>
            </a:fld>
            <a:endParaRPr lang="ru-RU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A0A39DC-0312-4620-8847-16365953D09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078565-63BC-4C93-80E5-F0367E590577}" type="datetime1">
              <a:rPr lang="ru-RU"/>
              <a:pPr/>
              <a:t>19.11.2013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3B10E5D-E7F1-407C-B0E1-4AAC88D9266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0078565-63BC-4C93-80E5-F0367E590577}" type="datetime1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B10E5D-E7F1-407C-B0E1-4AAC88D9266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B54373-215A-439C-958D-670726E62AA4}" type="datetime1">
              <a:rPr lang="ru-RU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98091-9782-4658-B253-F8CB879302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CC79A2-6B6F-422C-851C-DA3F09F9B583}" type="datetime1">
              <a:rPr lang="ru-RU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D88BD-FBE8-4971-AEA8-A7A24702A6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4A5DE0-A269-4441-AFC6-4B977050DE79}" type="datetime1">
              <a:rPr lang="ru-RU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709FA-791F-40A3-B077-25B2332BFC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EE9605-320F-499A-8A77-50067B2DE75A}" type="datetime1">
              <a:rPr lang="ru-RU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711C4-6325-4792-80BE-BBE6D8D00D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367595-0DDC-4DB8-BF95-DB62C892E290}" type="datetime1">
              <a:rPr lang="ru-RU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FE0DB-5B21-423F-B2CA-2718A2BB37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4D2B69-A797-432B-B099-20AD1EDEA2B0}" type="datetime1">
              <a:rPr lang="ru-RU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D9A95-61CA-45D1-97D0-2CFBCEE932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D4992F-AFC0-4FA1-9237-9A2287F6CACC}" type="datetime1">
              <a:rPr lang="ru-RU"/>
              <a:pPr/>
              <a:t>19.11.2013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ADD18-3750-4A4D-BE4A-C308414869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BBC692-9869-4FFE-BE75-F9ADB02934D1}" type="datetime1">
              <a:rPr lang="ru-RU"/>
              <a:pPr/>
              <a:t>19.11.2013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409C4-21E2-4834-92DE-15891D5D05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1911D-3A0A-4978-A835-9360E81F74E4}" type="datetime1">
              <a:rPr lang="ru-RU"/>
              <a:pPr/>
              <a:t>19.11.2013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BBE40-B0BD-43C5-AF3A-CB3BABB1EF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8CF4AD-B576-459F-BDA8-F5B90B1E2D4C}" type="datetime1">
              <a:rPr lang="ru-RU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78E81-8ED5-427D-BDAC-F693C547B6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A74105-2BAA-49C9-87DB-71E5B061C926}" type="datetime1">
              <a:rPr lang="ru-RU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EC61A-FADC-452A-8312-41DB0E33DE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6AEEF19-E7FF-4B33-8972-810DA10CEA46}" type="datetime1">
              <a:rPr lang="ru-RU"/>
              <a:pPr/>
              <a:t>19.11.2013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317C461-9CA9-44E5-9D80-8C9037E00F8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4868863"/>
            <a:ext cx="8424862" cy="16859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4000" b="1" dirty="0" err="1" smtClean="0">
                <a:solidFill>
                  <a:schemeClr val="bg1"/>
                </a:solidFill>
              </a:rPr>
              <a:t>Булаш</a:t>
            </a:r>
            <a:r>
              <a:rPr lang="ru-RU" sz="4000" b="1" dirty="0" smtClean="0">
                <a:solidFill>
                  <a:schemeClr val="bg1"/>
                </a:solidFill>
              </a:rPr>
              <a:t> Татьяна Леонидовна, </a:t>
            </a:r>
            <a:r>
              <a:rPr lang="ru-RU" sz="2400" b="1" dirty="0" smtClean="0">
                <a:solidFill>
                  <a:schemeClr val="bg1"/>
                </a:solidFill>
              </a:rPr>
              <a:t>учитель истории и обществознания ГБОУ г. Москвы 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средней </a:t>
            </a:r>
            <a:r>
              <a:rPr lang="ru-RU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общеобразовательной 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школы                                                          </a:t>
            </a:r>
            <a:r>
              <a:rPr lang="ru-RU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 углубленным изучением отдельных предметов №1392 имени Д.В. Рябинкина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31840" y="3789040"/>
            <a:ext cx="5832475" cy="838200"/>
          </a:xfrm>
        </p:spPr>
        <p:txBody>
          <a:bodyPr/>
          <a:lstStyle/>
          <a:p>
            <a:endParaRPr lang="ru-RU" sz="4000" dirty="0">
              <a:solidFill>
                <a:srgbClr val="003300"/>
              </a:solidFill>
            </a:endParaRPr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0"/>
            <a:ext cx="3406048" cy="4878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D:\Грамоты\31.JPG"/>
          <p:cNvPicPr/>
          <p:nvPr/>
        </p:nvPicPr>
        <p:blipFill>
          <a:blip r:embed="rId2" cstate="print"/>
          <a:srcRect l="50407"/>
          <a:stretch>
            <a:fillRect/>
          </a:stretch>
        </p:blipFill>
        <p:spPr bwMode="auto">
          <a:xfrm>
            <a:off x="1475656" y="3068960"/>
            <a:ext cx="158417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Грамоты\35.JPG"/>
          <p:cNvPicPr/>
          <p:nvPr/>
        </p:nvPicPr>
        <p:blipFill>
          <a:blip r:embed="rId3" cstate="print"/>
          <a:srcRect l="49544"/>
          <a:stretch>
            <a:fillRect/>
          </a:stretch>
        </p:blipFill>
        <p:spPr bwMode="auto">
          <a:xfrm>
            <a:off x="0" y="3068960"/>
            <a:ext cx="161967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6BA6-47BD-48AE-9A27-2263E8C0AA1F}" type="datetime1">
              <a:rPr lang="ru-RU"/>
              <a:pPr/>
              <a:t>19.11.2013</a:t>
            </a:fld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60648"/>
            <a:ext cx="6552728" cy="777875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Каковы  критерии определения уровня  </a:t>
            </a:r>
            <a:r>
              <a:rPr lang="ru-RU" sz="2400" b="1" dirty="0" err="1" smtClean="0">
                <a:solidFill>
                  <a:srgbClr val="002060"/>
                </a:solidFill>
              </a:rPr>
              <a:t>сформированности</a:t>
            </a:r>
            <a:r>
              <a:rPr lang="ru-RU" sz="2400" b="1" dirty="0" smtClean="0">
                <a:solidFill>
                  <a:srgbClr val="002060"/>
                </a:solidFill>
              </a:rPr>
              <a:t> информационной культуры учителя?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896" y="1340768"/>
            <a:ext cx="5061248" cy="2592289"/>
          </a:xfrm>
        </p:spPr>
        <p:txBody>
          <a:bodyPr/>
          <a:lstStyle/>
          <a:p>
            <a:pPr lvl="0">
              <a:buNone/>
            </a:pP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None/>
            </a:pPr>
            <a:endParaRPr lang="ru-RU" dirty="0">
              <a:solidFill>
                <a:srgbClr val="003300"/>
              </a:solidFill>
            </a:endParaRPr>
          </a:p>
        </p:txBody>
      </p:sp>
      <p:pic>
        <p:nvPicPr>
          <p:cNvPr id="3076" name="Picture 4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88640"/>
            <a:ext cx="428625" cy="792163"/>
          </a:xfrm>
          <a:prstGeom prst="rect">
            <a:avLst/>
          </a:prstGeom>
          <a:noFill/>
        </p:spPr>
      </p:pic>
      <p:pic>
        <p:nvPicPr>
          <p:cNvPr id="8" name="Рисунок 7" descr="C:\Tan\Фотки\Новая папка\CIMG0106.JPG"/>
          <p:cNvPicPr/>
          <p:nvPr/>
        </p:nvPicPr>
        <p:blipFill>
          <a:blip r:embed="rId5" cstate="print"/>
          <a:srcRect r="2664"/>
          <a:stretch>
            <a:fillRect/>
          </a:stretch>
        </p:blipFill>
        <p:spPr bwMode="auto">
          <a:xfrm>
            <a:off x="0" y="4725144"/>
            <a:ext cx="3059832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131840" y="1196753"/>
            <a:ext cx="561662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  </a:t>
            </a:r>
            <a:r>
              <a:rPr lang="ru-RU" sz="2000" b="1" dirty="0" smtClean="0"/>
              <a:t>Нынешние школьники всю свою жизнь                 с момента рождения живут в новом информационном мире.     Произошел эволюционный сдвиг, появление нового человека - </a:t>
            </a:r>
            <a:r>
              <a:rPr lang="en-US" sz="2000" b="1" dirty="0" smtClean="0"/>
              <a:t>homo </a:t>
            </a:r>
            <a:r>
              <a:rPr lang="en-US" sz="2000" b="1" dirty="0" err="1" smtClean="0"/>
              <a:t>informaticus</a:t>
            </a:r>
            <a:r>
              <a:rPr lang="ru-RU" sz="2000" b="1" dirty="0" smtClean="0"/>
              <a:t>, который совершенно иначе воспринимает информацию и оперирует ею.  И нам педагогам необходимо  не отставать от своих учеников. На помощь приходит общекультурная и профессиональная эрудированность,  понимание и принятие ценностей информационной </a:t>
            </a:r>
            <a:r>
              <a:rPr lang="ru-RU" sz="2000" b="1" dirty="0" err="1" smtClean="0"/>
              <a:t>деятель-ности</a:t>
            </a:r>
            <a:r>
              <a:rPr lang="ru-RU" sz="2000" b="1" dirty="0" smtClean="0"/>
              <a:t>, применение информационных образовательных ресурсов для целей самообразования,  участие совместно с учениками в Интернет -  конкурсах и олимпиадах, обучение на курсах повышения квалификации.</a:t>
            </a:r>
          </a:p>
          <a:p>
            <a:endParaRPr lang="ru-RU" sz="2000" b="1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381328"/>
            <a:ext cx="3059832" cy="4766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Участие в общественно – педагогическом форуме в Кремлевском  дворце.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25.JPG"/>
          <p:cNvPicPr/>
          <p:nvPr/>
        </p:nvPicPr>
        <p:blipFill>
          <a:blip r:embed="rId6" cstate="print"/>
          <a:srcRect t="3448"/>
          <a:stretch>
            <a:fillRect/>
          </a:stretch>
        </p:blipFill>
        <p:spPr>
          <a:xfrm>
            <a:off x="0" y="1124744"/>
            <a:ext cx="2987824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чинение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Сочинение</Template>
  <TotalTime>315</TotalTime>
  <Words>133</Words>
  <Application>Microsoft Office PowerPoint</Application>
  <PresentationFormat>Экран (4:3)</PresentationFormat>
  <Paragraphs>7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Сочинение</vt:lpstr>
      <vt:lpstr>Булаш Татьяна Леонидовна, учитель истории и обществознания ГБОУ г. Москвы средней общеобразовательной школы                                                          с углубленным изучением отдельных предметов №1392 имени Д.В. Рябинкина </vt:lpstr>
      <vt:lpstr>Каковы  критерии определения уровня  сформированности информационной культуры учителя?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Булаш Татьяна Леонидовна, учитель истории и обществознания ГБОУ г. Москвы средней общеобразовательной школы                                                          с углубленным изучением отдельных предметов №1392 имени Д.В. Рябинкина </dc:title>
  <dc:creator>Татьяна</dc:creator>
  <cp:lastModifiedBy>Татьяна</cp:lastModifiedBy>
  <cp:revision>39</cp:revision>
  <dcterms:created xsi:type="dcterms:W3CDTF">2012-10-19T12:56:26Z</dcterms:created>
  <dcterms:modified xsi:type="dcterms:W3CDTF">2013-11-18T21:32:15Z</dcterms:modified>
</cp:coreProperties>
</file>