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67" r:id="rId8"/>
    <p:sldId id="268" r:id="rId9"/>
    <p:sldId id="269" r:id="rId10"/>
    <p:sldId id="258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642938"/>
            <a:ext cx="8964613" cy="1214437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Какой смысл Вы вкладываете в понятие «счастье»?</a:t>
            </a:r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sz="half" idx="4294967295"/>
          </p:nvPr>
        </p:nvGraphicFramePr>
        <p:xfrm>
          <a:off x="0" y="2065338"/>
          <a:ext cx="47371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3" imgW="4041998" imgH="4249280" progId="Excel.Chart.8">
                  <p:embed/>
                </p:oleObj>
              </mc:Choice>
              <mc:Fallback>
                <p:oleObj r:id="rId3" imgW="4041998" imgH="4249280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65338"/>
                        <a:ext cx="4737100" cy="386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Содержимое 9"/>
          <p:cNvSpPr>
            <a:spLocks noGrp="1"/>
          </p:cNvSpPr>
          <p:nvPr>
            <p:ph sz="half" idx="4294967295"/>
          </p:nvPr>
        </p:nvSpPr>
        <p:spPr>
          <a:xfrm>
            <a:off x="5715000" y="2643188"/>
            <a:ext cx="3429000" cy="2598737"/>
          </a:xfrm>
        </p:spPr>
        <p:txBody>
          <a:bodyPr lIns="182880" tIns="91440"/>
          <a:lstStyle/>
          <a:p>
            <a:pPr marL="0" indent="0" eaLnBrk="1" hangingPunct="1">
              <a:buFont typeface="Georgia" pitchFamily="18" charset="0"/>
              <a:buNone/>
            </a:pPr>
            <a:r>
              <a:rPr lang="ru-RU" altLang="ru-RU" sz="2400" b="1" smtClean="0">
                <a:latin typeface="Arial" charset="0"/>
                <a:cs typeface="Arial" charset="0"/>
              </a:rPr>
              <a:t>Проанализируйте данные диаграммы и объясните выбор граждан.</a:t>
            </a:r>
          </a:p>
          <a:p>
            <a:pPr marL="0" indent="0" eaLnBrk="1" hangingPunct="1">
              <a:buFont typeface="Georgia" pitchFamily="18" charset="0"/>
              <a:buNone/>
            </a:pPr>
            <a:endParaRPr lang="ru-RU" altLang="ru-RU" sz="3000" smtClean="0"/>
          </a:p>
        </p:txBody>
      </p:sp>
    </p:spTree>
    <p:extLst>
      <p:ext uri="{BB962C8B-B14F-4D97-AF65-F5344CB8AC3E}">
        <p14:creationId xmlns:p14="http://schemas.microsoft.com/office/powerpoint/2010/main" val="36423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Слова-подсказки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214313" y="1500188"/>
            <a:ext cx="440055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i="1" smtClean="0"/>
              <a:t>сегодня я узнал…</a:t>
            </a:r>
            <a:endParaRPr lang="ru-RU" altLang="ru-RU" smtClean="0"/>
          </a:p>
          <a:p>
            <a:pPr eaLnBrk="1" hangingPunct="1"/>
            <a:r>
              <a:rPr lang="ru-RU" altLang="ru-RU" i="1" smtClean="0"/>
              <a:t>было интересно…</a:t>
            </a:r>
            <a:endParaRPr lang="ru-RU" altLang="ru-RU" smtClean="0"/>
          </a:p>
          <a:p>
            <a:pPr eaLnBrk="1" hangingPunct="1"/>
            <a:r>
              <a:rPr lang="ru-RU" altLang="ru-RU" i="1" smtClean="0"/>
              <a:t>было трудно…</a:t>
            </a:r>
            <a:endParaRPr lang="ru-RU" altLang="ru-RU" smtClean="0"/>
          </a:p>
          <a:p>
            <a:pPr eaLnBrk="1" hangingPunct="1"/>
            <a:r>
              <a:rPr lang="ru-RU" altLang="ru-RU" i="1" smtClean="0"/>
              <a:t>я выполнял </a:t>
            </a:r>
          </a:p>
          <a:p>
            <a:pPr eaLnBrk="1" hangingPunct="1">
              <a:buFont typeface="Arial" charset="0"/>
              <a:buNone/>
            </a:pPr>
            <a:r>
              <a:rPr lang="ru-RU" altLang="ru-RU" i="1" smtClean="0"/>
              <a:t>задания…</a:t>
            </a:r>
            <a:endParaRPr lang="ru-RU" altLang="ru-RU" smtClean="0"/>
          </a:p>
          <a:p>
            <a:pPr eaLnBrk="1" hangingPunct="1"/>
            <a:r>
              <a:rPr lang="ru-RU" altLang="ru-RU" i="1" smtClean="0"/>
              <a:t>я понял, что…</a:t>
            </a:r>
            <a:endParaRPr lang="ru-RU" altLang="ru-RU" smtClean="0"/>
          </a:p>
          <a:p>
            <a:pPr eaLnBrk="1" hangingPunct="1"/>
            <a:r>
              <a:rPr lang="ru-RU" altLang="ru-RU" i="1" smtClean="0"/>
              <a:t>теперь я могу…</a:t>
            </a:r>
            <a:endParaRPr lang="ru-RU" altLang="ru-RU" smtClean="0"/>
          </a:p>
          <a:p>
            <a:pPr eaLnBrk="1" hangingPunct="1"/>
            <a:r>
              <a:rPr lang="ru-RU" altLang="ru-RU" i="1" smtClean="0"/>
              <a:t>я почувствовал, что…</a:t>
            </a:r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429125" y="1428750"/>
            <a:ext cx="44005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я приобрел…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я научился…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у меня получилось 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я смог…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я попробую…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меня удивило…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урок дал мне для жизни…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latin typeface="+mn-lt"/>
              </a:rPr>
              <a:t>мне захотелось…</a:t>
            </a:r>
            <a:endParaRPr lang="ru-RU" sz="32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ru-RU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58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C:\Documents and Settings\lenovo\Рабочий стол\Права ребенка\Фото детей\9edf938501c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6628" name="Содержимое 2"/>
          <p:cNvSpPr>
            <a:spLocks noGrp="1"/>
          </p:cNvSpPr>
          <p:nvPr>
            <p:ph idx="1"/>
          </p:nvPr>
        </p:nvSpPr>
        <p:spPr>
          <a:xfrm>
            <a:off x="285750" y="164306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9600" b="1" smtClean="0">
                <a:solidFill>
                  <a:srgbClr val="FF0000"/>
                </a:solidFill>
              </a:rPr>
              <a:t>Спасибо 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9600" b="1" smtClean="0">
                <a:solidFill>
                  <a:srgbClr val="FF0000"/>
                </a:solidFill>
              </a:rPr>
              <a:t>за урок!!!</a:t>
            </a:r>
          </a:p>
        </p:txBody>
      </p:sp>
    </p:spTree>
    <p:extLst>
      <p:ext uri="{BB962C8B-B14F-4D97-AF65-F5344CB8AC3E}">
        <p14:creationId xmlns:p14="http://schemas.microsoft.com/office/powerpoint/2010/main" val="20278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altLang="ru-RU" smtClean="0">
                <a:solidFill>
                  <a:srgbClr val="990000"/>
                </a:solidFill>
              </a:rPr>
              <a:t>Тема: Семья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71600"/>
            <a:ext cx="45720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200" b="1" smtClean="0">
                <a:solidFill>
                  <a:srgbClr val="008000"/>
                </a:solidFill>
              </a:rPr>
              <a:t>Малая группа, основанная на браке или кровном родстве, связанная общим бытом, взаимной помощью, моральной и правовой ответственностью.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1447800"/>
            <a:ext cx="304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62000" y="2438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838200" y="4876800"/>
            <a:ext cx="2362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971800" y="25146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7176" name="Picture 8" descr="AMERI0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381000"/>
            <a:ext cx="3605212" cy="617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99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FF66"/>
                                      </p:to>
                                    </p:animClr>
                                    <p:animClr clrSpc="rgb" dir="cw">
                                      <p:cBhvr>
                                        <p:cTn id="7" dur="2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66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 animBg="1"/>
      <p:bldP spid="71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0153-153-Gimn-Se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765175"/>
            <a:ext cx="7343775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1107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Виды семьи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6946"/>
              </p:ext>
            </p:extLst>
          </p:nvPr>
        </p:nvGraphicFramePr>
        <p:xfrm>
          <a:off x="285750" y="1143000"/>
          <a:ext cx="8643938" cy="5214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25"/>
                <a:gridCol w="3500438"/>
                <a:gridCol w="2428875"/>
              </a:tblGrid>
              <a:tr h="171589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По числу детей</a:t>
                      </a:r>
                      <a:endParaRPr lang="ru-RU" sz="32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По родственной структуре</a:t>
                      </a:r>
                      <a:endParaRPr lang="ru-RU" sz="32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По</a:t>
                      </a:r>
                      <a:r>
                        <a:rPr lang="ru-RU" sz="3000" baseline="0" dirty="0" smtClean="0"/>
                        <a:t> количеству родителей</a:t>
                      </a:r>
                      <a:endParaRPr lang="ru-RU" sz="3000" dirty="0"/>
                    </a:p>
                  </a:txBody>
                  <a:tcPr marL="91439" marR="91439"/>
                </a:tc>
              </a:tr>
              <a:tr h="116634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Многодетные</a:t>
                      </a:r>
                      <a:endParaRPr lang="ru-RU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Многопоколенные</a:t>
                      </a:r>
                      <a:endParaRPr lang="ru-RU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Полные</a:t>
                      </a:r>
                      <a:r>
                        <a:rPr lang="ru-RU" sz="3200" baseline="0" dirty="0" smtClean="0"/>
                        <a:t> </a:t>
                      </a:r>
                      <a:endParaRPr lang="ru-RU" sz="3200" dirty="0"/>
                    </a:p>
                  </a:txBody>
                  <a:tcPr marL="91439" marR="91439"/>
                </a:tc>
              </a:tr>
              <a:tr h="116634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Малодетные</a:t>
                      </a:r>
                      <a:r>
                        <a:rPr lang="ru-RU" sz="2800" dirty="0" smtClean="0"/>
                        <a:t> </a:t>
                      </a:r>
                      <a:endParaRPr lang="ru-RU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Двухпоколенные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Неполные </a:t>
                      </a:r>
                      <a:endParaRPr lang="ru-RU" sz="3200" dirty="0"/>
                    </a:p>
                  </a:txBody>
                  <a:tcPr marL="91439" marR="91439"/>
                </a:tc>
              </a:tr>
              <a:tr h="116634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Бездетные</a:t>
                      </a:r>
                      <a:r>
                        <a:rPr lang="ru-RU" sz="3200" baseline="0" dirty="0" smtClean="0"/>
                        <a:t> </a:t>
                      </a:r>
                      <a:endParaRPr lang="ru-RU" sz="32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88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395288" y="1844675"/>
            <a:ext cx="799306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dirty="0"/>
              <a:t>    Обеспечивает продолжение человеческого рода</a:t>
            </a:r>
          </a:p>
          <a:p>
            <a:pPr eaLnBrk="1" hangingPunct="1"/>
            <a:r>
              <a:rPr lang="ru-RU" altLang="ru-RU" sz="2400" dirty="0"/>
              <a:t>    Берет на себя воспитание детей</a:t>
            </a:r>
          </a:p>
          <a:p>
            <a:pPr eaLnBrk="1" hangingPunct="1"/>
            <a:r>
              <a:rPr lang="ru-RU" altLang="ru-RU" sz="2400" dirty="0"/>
              <a:t>    Удовлетворяет потребности человека в любви и взаимопомощи</a:t>
            </a:r>
          </a:p>
          <a:p>
            <a:pPr eaLnBrk="1" hangingPunct="1"/>
            <a:r>
              <a:rPr lang="ru-RU" altLang="ru-RU" sz="2400" dirty="0"/>
              <a:t>    Играет важную роль в организации домашнего хозяйства, ведения семейного бюджета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1835150" y="620713"/>
            <a:ext cx="4759325" cy="715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Функции семьи</a:t>
            </a:r>
          </a:p>
        </p:txBody>
      </p:sp>
      <p:pic>
        <p:nvPicPr>
          <p:cNvPr id="12292" name="Picture 7" descr="button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149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button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9" descr="button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082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0" descr="button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92198">
            <a:off x="468313" y="2349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1" descr="button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989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21163"/>
            <a:ext cx="2441575" cy="2417762"/>
          </a:xfrm>
          <a:prstGeom prst="rect">
            <a:avLst/>
          </a:prstGeom>
          <a:noFill/>
          <a:ln w="57150">
            <a:solidFill>
              <a:srgbClr val="0066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250825" y="5445125"/>
            <a:ext cx="5905500" cy="12255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/>
              <a:t>Выполняя эти функции, семья придает устойчивость и стабильность обществу.</a:t>
            </a:r>
          </a:p>
        </p:txBody>
      </p:sp>
    </p:spTree>
    <p:extLst>
      <p:ext uri="{BB962C8B-B14F-4D97-AF65-F5344CB8AC3E}">
        <p14:creationId xmlns:p14="http://schemas.microsoft.com/office/powerpoint/2010/main" val="18364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060575"/>
            <a:ext cx="7958138" cy="228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6" descr="_mage_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581525"/>
            <a:ext cx="2663825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1231174251_semia_glavno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581525"/>
            <a:ext cx="25209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j03089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81525"/>
            <a:ext cx="2808287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9" descr="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3736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WordArt 10"/>
          <p:cNvSpPr>
            <a:spLocks noChangeArrowheads="1" noChangeShapeType="1" noTextEdit="1"/>
          </p:cNvSpPr>
          <p:nvPr/>
        </p:nvSpPr>
        <p:spPr bwMode="auto">
          <a:xfrm>
            <a:off x="2124075" y="620713"/>
            <a:ext cx="42481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Особенности семьи </a:t>
            </a:r>
          </a:p>
        </p:txBody>
      </p:sp>
    </p:spTree>
    <p:extLst>
      <p:ext uri="{BB962C8B-B14F-4D97-AF65-F5344CB8AC3E}">
        <p14:creationId xmlns:p14="http://schemas.microsoft.com/office/powerpoint/2010/main" val="149912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</a:rPr>
              <a:t>ТВОСНЕКРИДН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8195" name="Picture 3" descr="D:\Мои Документы\Урок\Обществознание\Семья фото\Картины\328762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68760"/>
            <a:ext cx="3546640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D:\Мои Документы\Урок\Обществознание\Семья фото\Картины\Славянский Ф.М. Семейная карти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4081"/>
            <a:ext cx="2880320" cy="334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39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smtClean="0">
                <a:solidFill>
                  <a:srgbClr val="C00000"/>
                </a:solidFill>
              </a:rPr>
              <a:t>родственник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8195" name="Picture 3" descr="D:\Мои Документы\Урок\Обществознание\Семья фото\Картины\328762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68760"/>
            <a:ext cx="3546640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D:\Мои Документы\Урок\Обществознание\Семья фото\Картины\Славянский Ф.М. Семейная карти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4081"/>
            <a:ext cx="2880320" cy="334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51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1. Найти и записать не менее 10 пословиц и поговорок о семье.</a:t>
            </a:r>
          </a:p>
          <a:p>
            <a:r>
              <a:rPr lang="ru-RU" dirty="0"/>
              <a:t> </a:t>
            </a:r>
            <a:r>
              <a:rPr lang="ru-RU" dirty="0" smtClean="0"/>
              <a:t>2</a:t>
            </a:r>
            <a:r>
              <a:rPr lang="ru-RU" dirty="0"/>
              <a:t>. Сочинить стихотворение о семье, о маме, папе, сестре, брате.</a:t>
            </a:r>
          </a:p>
          <a:p>
            <a:r>
              <a:rPr lang="ru-RU" dirty="0" smtClean="0"/>
              <a:t> </a:t>
            </a:r>
            <a:r>
              <a:rPr lang="ru-RU" dirty="0"/>
              <a:t>3. Написать эссе на выбранную из афоризмов тему.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4. Продолжить работу над проектом.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4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135</TotalTime>
  <Words>225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Аптека</vt:lpstr>
      <vt:lpstr>Диаграмма Microsoft Excel</vt:lpstr>
      <vt:lpstr>Какой смысл Вы вкладываете в понятие «счастье»?</vt:lpstr>
      <vt:lpstr>Тема: Семья</vt:lpstr>
      <vt:lpstr>Презентация PowerPoint</vt:lpstr>
      <vt:lpstr>Виды семьи</vt:lpstr>
      <vt:lpstr>Презентация PowerPoint</vt:lpstr>
      <vt:lpstr>Презентация PowerPoint</vt:lpstr>
      <vt:lpstr>ТВОСНЕКРИДН</vt:lpstr>
      <vt:lpstr>родственник</vt:lpstr>
      <vt:lpstr>Домашнее задание</vt:lpstr>
      <vt:lpstr>Слова-подсказки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Какой смысл Вы вкладываете в понятие «счастье»?</dc:title>
  <dc:creator>Натали</dc:creator>
  <cp:lastModifiedBy>Натали</cp:lastModifiedBy>
  <cp:revision>10</cp:revision>
  <dcterms:created xsi:type="dcterms:W3CDTF">2014-12-04T08:54:11Z</dcterms:created>
  <dcterms:modified xsi:type="dcterms:W3CDTF">2014-12-05T06:44:55Z</dcterms:modified>
</cp:coreProperties>
</file>