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6"/>
  </p:notesMasterIdLst>
  <p:sldIdLst>
    <p:sldId id="286" r:id="rId2"/>
    <p:sldId id="295" r:id="rId3"/>
    <p:sldId id="325" r:id="rId4"/>
    <p:sldId id="315" r:id="rId5"/>
    <p:sldId id="259" r:id="rId6"/>
    <p:sldId id="316" r:id="rId7"/>
    <p:sldId id="287" r:id="rId8"/>
    <p:sldId id="330" r:id="rId9"/>
    <p:sldId id="289" r:id="rId10"/>
    <p:sldId id="304" r:id="rId11"/>
    <p:sldId id="307" r:id="rId12"/>
    <p:sldId id="291" r:id="rId13"/>
    <p:sldId id="308" r:id="rId14"/>
    <p:sldId id="305" r:id="rId15"/>
    <p:sldId id="332" r:id="rId16"/>
    <p:sldId id="331" r:id="rId17"/>
    <p:sldId id="324" r:id="rId18"/>
    <p:sldId id="301" r:id="rId19"/>
    <p:sldId id="294" r:id="rId20"/>
    <p:sldId id="306" r:id="rId21"/>
    <p:sldId id="311" r:id="rId22"/>
    <p:sldId id="313" r:id="rId23"/>
    <p:sldId id="312" r:id="rId24"/>
    <p:sldId id="322" r:id="rId25"/>
    <p:sldId id="317" r:id="rId26"/>
    <p:sldId id="318" r:id="rId27"/>
    <p:sldId id="319" r:id="rId28"/>
    <p:sldId id="320" r:id="rId29"/>
    <p:sldId id="292" r:id="rId30"/>
    <p:sldId id="309" r:id="rId31"/>
    <p:sldId id="310" r:id="rId32"/>
    <p:sldId id="335" r:id="rId33"/>
    <p:sldId id="267" r:id="rId34"/>
    <p:sldId id="334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6600"/>
    <a:srgbClr val="C40C87"/>
    <a:srgbClr val="CC6600"/>
    <a:srgbClr val="FFCCFF"/>
    <a:srgbClr val="CC66FF"/>
    <a:srgbClr val="FFFFFF"/>
    <a:srgbClr val="1D208F"/>
    <a:srgbClr val="211E54"/>
    <a:srgbClr val="3D8C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9" autoAdjust="0"/>
    <p:restoredTop sz="94660"/>
  </p:normalViewPr>
  <p:slideViewPr>
    <p:cSldViewPr>
      <p:cViewPr varScale="1">
        <p:scale>
          <a:sx n="69" d="100"/>
          <a:sy n="69" d="100"/>
        </p:scale>
        <p:origin x="-154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C382D-65BE-4A10-814F-D588377AA0A4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26E453-4C51-460B-96BF-C4EFC6DE1C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96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6E453-4C51-460B-96BF-C4EFC6DE1CF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691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6E453-4C51-460B-96BF-C4EFC6DE1CF0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735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6E453-4C51-460B-96BF-C4EFC6DE1CF0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948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6E453-4C51-460B-96BF-C4EFC6DE1CF0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948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6E453-4C51-460B-96BF-C4EFC6DE1CF0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588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6E453-4C51-460B-96BF-C4EFC6DE1CF0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577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0" name="Rectangle 78"/>
          <p:cNvSpPr>
            <a:spLocks noChangeArrowheads="1"/>
          </p:cNvSpPr>
          <p:nvPr/>
        </p:nvSpPr>
        <p:spPr bwMode="gray">
          <a:xfrm rot="5400000">
            <a:off x="7904162" y="1163638"/>
            <a:ext cx="2098675" cy="3810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5451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2057400"/>
            <a:ext cx="5791200" cy="1698625"/>
          </a:xfrm>
        </p:spPr>
        <p:txBody>
          <a:bodyPr/>
          <a:lstStyle>
            <a:lvl1pPr algn="ctr">
              <a:defRPr sz="36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990975"/>
            <a:ext cx="5791200" cy="457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 b="1"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gray">
          <a:xfrm>
            <a:off x="3886200" y="5715000"/>
            <a:ext cx="16129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Verdana" pitchFamily="34" charset="0"/>
              </a:rPr>
              <a:t>LOGO</a:t>
            </a:r>
          </a:p>
        </p:txBody>
      </p:sp>
      <p:grpSp>
        <p:nvGrpSpPr>
          <p:cNvPr id="3103" name="Group 31"/>
          <p:cNvGrpSpPr>
            <a:grpSpLocks/>
          </p:cNvGrpSpPr>
          <p:nvPr/>
        </p:nvGrpSpPr>
        <p:grpSpPr bwMode="auto">
          <a:xfrm rot="421294">
            <a:off x="971550" y="692150"/>
            <a:ext cx="1871663" cy="1944688"/>
            <a:chOff x="521" y="482"/>
            <a:chExt cx="1134" cy="1142"/>
          </a:xfrm>
        </p:grpSpPr>
        <p:sp>
          <p:nvSpPr>
            <p:cNvPr id="3104" name="Oval 32"/>
            <p:cNvSpPr>
              <a:spLocks noChangeArrowheads="1"/>
            </p:cNvSpPr>
            <p:nvPr userDrawn="1"/>
          </p:nvSpPr>
          <p:spPr bwMode="gray">
            <a:xfrm rot="-128649">
              <a:off x="851" y="811"/>
              <a:ext cx="479" cy="494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tint val="0"/>
                    <a:invGamma/>
                  </a:schemeClr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105" name="Group 33"/>
            <p:cNvGrpSpPr>
              <a:grpSpLocks/>
            </p:cNvGrpSpPr>
            <p:nvPr userDrawn="1"/>
          </p:nvGrpSpPr>
          <p:grpSpPr bwMode="auto">
            <a:xfrm rot="56277">
              <a:off x="1311" y="1224"/>
              <a:ext cx="266" cy="218"/>
              <a:chOff x="3452" y="878"/>
              <a:chExt cx="402" cy="342"/>
            </a:xfrm>
          </p:grpSpPr>
          <p:sp>
            <p:nvSpPr>
              <p:cNvPr id="3106" name="Oval 34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7" name="Oval 35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8" name="Oval 36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109" name="Group 37"/>
            <p:cNvGrpSpPr>
              <a:grpSpLocks/>
            </p:cNvGrpSpPr>
            <p:nvPr userDrawn="1"/>
          </p:nvGrpSpPr>
          <p:grpSpPr bwMode="auto">
            <a:xfrm rot="-23983151">
              <a:off x="1390" y="942"/>
              <a:ext cx="265" cy="219"/>
              <a:chOff x="3452" y="878"/>
              <a:chExt cx="402" cy="342"/>
            </a:xfrm>
          </p:grpSpPr>
          <p:sp>
            <p:nvSpPr>
              <p:cNvPr id="3110" name="Oval 38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1" name="Oval 39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2" name="Oval 40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113" name="Group 41"/>
            <p:cNvGrpSpPr>
              <a:grpSpLocks/>
            </p:cNvGrpSpPr>
            <p:nvPr userDrawn="1"/>
          </p:nvGrpSpPr>
          <p:grpSpPr bwMode="auto">
            <a:xfrm rot="-4925197">
              <a:off x="1293" y="630"/>
              <a:ext cx="257" cy="226"/>
              <a:chOff x="3452" y="878"/>
              <a:chExt cx="402" cy="342"/>
            </a:xfrm>
          </p:grpSpPr>
          <p:sp>
            <p:nvSpPr>
              <p:cNvPr id="3114" name="Oval 42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5" name="Oval 43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6" name="Oval 44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117" name="Group 45"/>
            <p:cNvGrpSpPr>
              <a:grpSpLocks/>
            </p:cNvGrpSpPr>
            <p:nvPr userDrawn="1"/>
          </p:nvGrpSpPr>
          <p:grpSpPr bwMode="auto">
            <a:xfrm rot="3149186">
              <a:off x="985" y="1383"/>
              <a:ext cx="257" cy="226"/>
              <a:chOff x="3452" y="878"/>
              <a:chExt cx="402" cy="342"/>
            </a:xfrm>
          </p:grpSpPr>
          <p:sp>
            <p:nvSpPr>
              <p:cNvPr id="3118" name="Oval 46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9" name="Oval 47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20" name="Oval 48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121" name="Group 49"/>
            <p:cNvGrpSpPr>
              <a:grpSpLocks/>
            </p:cNvGrpSpPr>
            <p:nvPr userDrawn="1"/>
          </p:nvGrpSpPr>
          <p:grpSpPr bwMode="auto">
            <a:xfrm rot="-29276986">
              <a:off x="966" y="498"/>
              <a:ext cx="257" cy="226"/>
              <a:chOff x="3452" y="878"/>
              <a:chExt cx="402" cy="342"/>
            </a:xfrm>
          </p:grpSpPr>
          <p:sp>
            <p:nvSpPr>
              <p:cNvPr id="3122" name="Oval 50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23" name="Oval 51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24" name="Oval 52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125" name="Group 53"/>
            <p:cNvGrpSpPr>
              <a:grpSpLocks/>
            </p:cNvGrpSpPr>
            <p:nvPr userDrawn="1"/>
          </p:nvGrpSpPr>
          <p:grpSpPr bwMode="auto">
            <a:xfrm rot="-10348150">
              <a:off x="628" y="649"/>
              <a:ext cx="266" cy="219"/>
              <a:chOff x="3452" y="878"/>
              <a:chExt cx="402" cy="342"/>
            </a:xfrm>
          </p:grpSpPr>
          <p:sp>
            <p:nvSpPr>
              <p:cNvPr id="3126" name="Oval 54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27" name="Oval 55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28" name="Oval 56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129" name="Group 57"/>
            <p:cNvGrpSpPr>
              <a:grpSpLocks/>
            </p:cNvGrpSpPr>
            <p:nvPr userDrawn="1"/>
          </p:nvGrpSpPr>
          <p:grpSpPr bwMode="auto">
            <a:xfrm rot="-34593241">
              <a:off x="521" y="973"/>
              <a:ext cx="265" cy="218"/>
              <a:chOff x="3452" y="878"/>
              <a:chExt cx="402" cy="342"/>
            </a:xfrm>
          </p:grpSpPr>
          <p:sp>
            <p:nvSpPr>
              <p:cNvPr id="3130" name="Oval 58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31" name="Oval 59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32" name="Oval 60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133" name="Group 61"/>
            <p:cNvGrpSpPr>
              <a:grpSpLocks/>
            </p:cNvGrpSpPr>
            <p:nvPr userDrawn="1"/>
          </p:nvGrpSpPr>
          <p:grpSpPr bwMode="auto">
            <a:xfrm rot="-15320246">
              <a:off x="654" y="1263"/>
              <a:ext cx="257" cy="226"/>
              <a:chOff x="3452" y="878"/>
              <a:chExt cx="402" cy="342"/>
            </a:xfrm>
          </p:grpSpPr>
          <p:sp>
            <p:nvSpPr>
              <p:cNvPr id="3134" name="Oval 62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35" name="Oval 63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36" name="Oval 64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3137" name="Rectangle 65"/>
          <p:cNvSpPr>
            <a:spLocks noChangeArrowheads="1"/>
          </p:cNvSpPr>
          <p:nvPr/>
        </p:nvSpPr>
        <p:spPr bwMode="gray">
          <a:xfrm>
            <a:off x="457200" y="0"/>
            <a:ext cx="7620000" cy="3048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2431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38" name="Rectangle 66"/>
          <p:cNvSpPr>
            <a:spLocks noChangeArrowheads="1"/>
          </p:cNvSpPr>
          <p:nvPr/>
        </p:nvSpPr>
        <p:spPr bwMode="gray">
          <a:xfrm>
            <a:off x="6664325" y="-7938"/>
            <a:ext cx="2098675" cy="312738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3333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40" name="Rectangle 68"/>
          <p:cNvSpPr>
            <a:spLocks noChangeArrowheads="1"/>
          </p:cNvSpPr>
          <p:nvPr/>
        </p:nvSpPr>
        <p:spPr bwMode="gray">
          <a:xfrm rot="10800000">
            <a:off x="2549525" y="6553200"/>
            <a:ext cx="6230938" cy="3175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3333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41" name="Rectangle 69"/>
          <p:cNvSpPr>
            <a:spLocks noChangeArrowheads="1"/>
          </p:cNvSpPr>
          <p:nvPr/>
        </p:nvSpPr>
        <p:spPr bwMode="gray">
          <a:xfrm>
            <a:off x="8763000" y="-7938"/>
            <a:ext cx="381000" cy="314326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24314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42" name="Rectangle 70"/>
          <p:cNvSpPr>
            <a:spLocks noChangeArrowheads="1"/>
          </p:cNvSpPr>
          <p:nvPr/>
        </p:nvSpPr>
        <p:spPr bwMode="gray">
          <a:xfrm>
            <a:off x="457200" y="6554788"/>
            <a:ext cx="2098675" cy="31750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36471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43" name="Rectangle 71"/>
          <p:cNvSpPr>
            <a:spLocks noChangeArrowheads="1"/>
          </p:cNvSpPr>
          <p:nvPr/>
        </p:nvSpPr>
        <p:spPr bwMode="gray">
          <a:xfrm>
            <a:off x="0" y="6553200"/>
            <a:ext cx="457200" cy="31908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44" name="Rectangle 72"/>
          <p:cNvSpPr>
            <a:spLocks noChangeArrowheads="1"/>
          </p:cNvSpPr>
          <p:nvPr/>
        </p:nvSpPr>
        <p:spPr bwMode="gray">
          <a:xfrm>
            <a:off x="0" y="0"/>
            <a:ext cx="457200" cy="3048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45" name="Rectangle 73"/>
          <p:cNvSpPr>
            <a:spLocks noChangeArrowheads="1"/>
          </p:cNvSpPr>
          <p:nvPr/>
        </p:nvSpPr>
        <p:spPr bwMode="gray">
          <a:xfrm rot="5400000">
            <a:off x="-2213769" y="2510631"/>
            <a:ext cx="4876800" cy="465138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3333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46" name="Rectangle 74"/>
          <p:cNvSpPr>
            <a:spLocks noChangeArrowheads="1"/>
          </p:cNvSpPr>
          <p:nvPr/>
        </p:nvSpPr>
        <p:spPr bwMode="gray">
          <a:xfrm rot="5400000">
            <a:off x="-575469" y="5520531"/>
            <a:ext cx="1600200" cy="465138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57647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47" name="Rectangle 75"/>
          <p:cNvSpPr>
            <a:spLocks noChangeArrowheads="1"/>
          </p:cNvSpPr>
          <p:nvPr/>
        </p:nvSpPr>
        <p:spPr bwMode="ltGray">
          <a:xfrm>
            <a:off x="8769350" y="6538913"/>
            <a:ext cx="374650" cy="3270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78824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48" name="Rectangle 76"/>
          <p:cNvSpPr>
            <a:spLocks noChangeArrowheads="1"/>
          </p:cNvSpPr>
          <p:nvPr/>
        </p:nvSpPr>
        <p:spPr bwMode="gray">
          <a:xfrm rot="5400000">
            <a:off x="6557962" y="3967163"/>
            <a:ext cx="4791075" cy="3810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57647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49" name="Rectangle 77"/>
          <p:cNvSpPr>
            <a:spLocks noChangeArrowheads="1"/>
          </p:cNvSpPr>
          <p:nvPr/>
        </p:nvSpPr>
        <p:spPr bwMode="gray">
          <a:xfrm>
            <a:off x="8763000" y="1752600"/>
            <a:ext cx="381000" cy="1524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72549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52" name="Line 80"/>
          <p:cNvSpPr>
            <a:spLocks noChangeShapeType="1"/>
          </p:cNvSpPr>
          <p:nvPr/>
        </p:nvSpPr>
        <p:spPr bwMode="auto">
          <a:xfrm>
            <a:off x="0" y="304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53" name="Line 81"/>
          <p:cNvSpPr>
            <a:spLocks noChangeShapeType="1"/>
          </p:cNvSpPr>
          <p:nvPr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54" name="Line 82"/>
          <p:cNvSpPr>
            <a:spLocks noChangeShapeType="1"/>
          </p:cNvSpPr>
          <p:nvPr/>
        </p:nvSpPr>
        <p:spPr bwMode="auto">
          <a:xfrm>
            <a:off x="4572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55" name="Line 83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56" name="Line 84"/>
          <p:cNvSpPr>
            <a:spLocks noChangeShapeType="1"/>
          </p:cNvSpPr>
          <p:nvPr/>
        </p:nvSpPr>
        <p:spPr bwMode="auto">
          <a:xfrm flipH="1">
            <a:off x="0" y="4953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57" name="Line 85"/>
          <p:cNvSpPr>
            <a:spLocks noChangeShapeType="1"/>
          </p:cNvSpPr>
          <p:nvPr/>
        </p:nvSpPr>
        <p:spPr bwMode="auto">
          <a:xfrm>
            <a:off x="8763000" y="1752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58" name="Line 86"/>
          <p:cNvSpPr>
            <a:spLocks noChangeShapeType="1"/>
          </p:cNvSpPr>
          <p:nvPr/>
        </p:nvSpPr>
        <p:spPr bwMode="auto">
          <a:xfrm>
            <a:off x="8763000" y="1905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59" name="Line 87"/>
          <p:cNvSpPr>
            <a:spLocks noChangeShapeType="1"/>
          </p:cNvSpPr>
          <p:nvPr/>
        </p:nvSpPr>
        <p:spPr bwMode="auto">
          <a:xfrm>
            <a:off x="2543175" y="6553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60" name="Line 88"/>
          <p:cNvSpPr>
            <a:spLocks noChangeShapeType="1"/>
          </p:cNvSpPr>
          <p:nvPr/>
        </p:nvSpPr>
        <p:spPr bwMode="auto">
          <a:xfrm flipV="1">
            <a:off x="6672263" y="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85128FA-F3AA-404C-8A4D-6A0FD09B4E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386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122238"/>
            <a:ext cx="2005012" cy="60277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22238"/>
            <a:ext cx="5865813" cy="60277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DCB221A-C106-43F7-BE16-C525F8D8C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546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122238"/>
            <a:ext cx="67056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228725"/>
            <a:ext cx="8023225" cy="492125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5791200" y="6248400"/>
            <a:ext cx="2895600" cy="33496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3429000" y="6338888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3BC0B361-9B25-427A-8B4B-8CDF858E1D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>
          <a:xfrm>
            <a:off x="457200" y="63246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827063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E60E78A-1DFD-4032-BADC-6D79EA3832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35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D97C7F7-8D32-42A8-AFAA-214C203849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228725"/>
            <a:ext cx="3935413" cy="4921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97413" y="1228725"/>
            <a:ext cx="3935412" cy="4921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C9AED2-CDE6-465A-B858-B6CFA8E7CE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059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271EADA-FFBC-43B7-A61D-45E1BA548B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822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3385199-7566-4D52-92B4-FCE54FF978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29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CA60EB3-340E-4F7A-A8EB-39734C2C92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8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B8DF7F6-F0D9-4A27-8E78-DF0B248741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143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C3D16C2-68BA-4B7D-AE8F-4D93B76A8A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556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Rectangle 69"/>
          <p:cNvSpPr>
            <a:spLocks noChangeArrowheads="1"/>
          </p:cNvSpPr>
          <p:nvPr/>
        </p:nvSpPr>
        <p:spPr bwMode="gray">
          <a:xfrm>
            <a:off x="457200" y="0"/>
            <a:ext cx="8477250" cy="76835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609600" y="1228725"/>
            <a:ext cx="8023225" cy="492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791200" y="6248400"/>
            <a:ext cx="289560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429000" y="6338888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BC0B361-9B25-427A-8B4B-8CDF858E1D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0" y="0"/>
            <a:ext cx="457200" cy="76835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0" y="762000"/>
            <a:ext cx="457200" cy="152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>
            <a:off x="0" y="914400"/>
            <a:ext cx="457200" cy="41910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42353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073" name="Rectangle 49"/>
          <p:cNvSpPr>
            <a:spLocks noChangeArrowheads="1"/>
          </p:cNvSpPr>
          <p:nvPr/>
        </p:nvSpPr>
        <p:spPr bwMode="gray">
          <a:xfrm>
            <a:off x="0" y="5105400"/>
            <a:ext cx="457200" cy="1544638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42353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079" name="Rectangle 55"/>
          <p:cNvSpPr>
            <a:spLocks noChangeArrowheads="1"/>
          </p:cNvSpPr>
          <p:nvPr/>
        </p:nvSpPr>
        <p:spPr bwMode="gray">
          <a:xfrm>
            <a:off x="0" y="6656388"/>
            <a:ext cx="457200" cy="2095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80" name="Rectangle 56"/>
          <p:cNvSpPr>
            <a:spLocks noChangeArrowheads="1"/>
          </p:cNvSpPr>
          <p:nvPr/>
        </p:nvSpPr>
        <p:spPr bwMode="gray">
          <a:xfrm>
            <a:off x="457200" y="6650038"/>
            <a:ext cx="1304925" cy="21590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84" name="Rectangle 60"/>
          <p:cNvSpPr>
            <a:spLocks noChangeArrowheads="1"/>
          </p:cNvSpPr>
          <p:nvPr/>
        </p:nvSpPr>
        <p:spPr bwMode="gray">
          <a:xfrm>
            <a:off x="1752600" y="6650038"/>
            <a:ext cx="7391400" cy="215900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tint val="54510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85" name="Rectangle 61"/>
          <p:cNvSpPr>
            <a:spLocks noChangeArrowheads="1"/>
          </p:cNvSpPr>
          <p:nvPr/>
        </p:nvSpPr>
        <p:spPr bwMode="gray">
          <a:xfrm>
            <a:off x="8777288" y="6656388"/>
            <a:ext cx="366712" cy="2095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4706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87" name="Rectangle 63"/>
          <p:cNvSpPr>
            <a:spLocks noChangeArrowheads="1"/>
          </p:cNvSpPr>
          <p:nvPr/>
        </p:nvSpPr>
        <p:spPr bwMode="gray">
          <a:xfrm>
            <a:off x="8769350" y="6019800"/>
            <a:ext cx="374650" cy="64293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89" name="Rectangle 65"/>
          <p:cNvSpPr>
            <a:spLocks noChangeArrowheads="1"/>
          </p:cNvSpPr>
          <p:nvPr/>
        </p:nvSpPr>
        <p:spPr bwMode="gray">
          <a:xfrm>
            <a:off x="8763000" y="914400"/>
            <a:ext cx="381000" cy="51054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51373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90" name="Rectangle 66"/>
          <p:cNvSpPr>
            <a:spLocks noChangeArrowheads="1"/>
          </p:cNvSpPr>
          <p:nvPr/>
        </p:nvSpPr>
        <p:spPr bwMode="gray">
          <a:xfrm>
            <a:off x="8763000" y="762000"/>
            <a:ext cx="381000" cy="1524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091" name="Rectangle 67"/>
          <p:cNvSpPr>
            <a:spLocks noChangeArrowheads="1"/>
          </p:cNvSpPr>
          <p:nvPr/>
        </p:nvSpPr>
        <p:spPr bwMode="gray">
          <a:xfrm>
            <a:off x="8770938" y="0"/>
            <a:ext cx="373062" cy="762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92" name="Rectangle 68"/>
          <p:cNvSpPr>
            <a:spLocks noChangeArrowheads="1"/>
          </p:cNvSpPr>
          <p:nvPr/>
        </p:nvSpPr>
        <p:spPr bwMode="gray">
          <a:xfrm>
            <a:off x="457200" y="762000"/>
            <a:ext cx="8315325" cy="1524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3333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90600" y="122238"/>
            <a:ext cx="67056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grpSp>
        <p:nvGrpSpPr>
          <p:cNvPr id="1128" name="Group 104"/>
          <p:cNvGrpSpPr>
            <a:grpSpLocks/>
          </p:cNvGrpSpPr>
          <p:nvPr/>
        </p:nvGrpSpPr>
        <p:grpSpPr bwMode="auto">
          <a:xfrm>
            <a:off x="8002588" y="69850"/>
            <a:ext cx="657225" cy="636588"/>
            <a:chOff x="5041" y="44"/>
            <a:chExt cx="414" cy="401"/>
          </a:xfrm>
        </p:grpSpPr>
        <p:sp>
          <p:nvSpPr>
            <p:cNvPr id="1129" name="Oval 105"/>
            <p:cNvSpPr>
              <a:spLocks noChangeArrowheads="1"/>
            </p:cNvSpPr>
            <p:nvPr userDrawn="1"/>
          </p:nvSpPr>
          <p:spPr bwMode="gray">
            <a:xfrm rot="149948">
              <a:off x="5161" y="161"/>
              <a:ext cx="175" cy="170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tint val="0"/>
                    <a:invGamma/>
                  </a:schemeClr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130" name="Group 106"/>
            <p:cNvGrpSpPr>
              <a:grpSpLocks/>
            </p:cNvGrpSpPr>
            <p:nvPr userDrawn="1"/>
          </p:nvGrpSpPr>
          <p:grpSpPr bwMode="auto">
            <a:xfrm rot="334874">
              <a:off x="5321" y="313"/>
              <a:ext cx="98" cy="75"/>
              <a:chOff x="3452" y="878"/>
              <a:chExt cx="402" cy="342"/>
            </a:xfrm>
          </p:grpSpPr>
          <p:sp>
            <p:nvSpPr>
              <p:cNvPr id="1131" name="Oval 107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2" name="Oval 108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3" name="Oval 109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134" name="Group 110"/>
            <p:cNvGrpSpPr>
              <a:grpSpLocks/>
            </p:cNvGrpSpPr>
            <p:nvPr userDrawn="1"/>
          </p:nvGrpSpPr>
          <p:grpSpPr bwMode="auto">
            <a:xfrm rot="-23704554">
              <a:off x="5358" y="218"/>
              <a:ext cx="97" cy="75"/>
              <a:chOff x="3452" y="878"/>
              <a:chExt cx="402" cy="342"/>
            </a:xfrm>
          </p:grpSpPr>
          <p:sp>
            <p:nvSpPr>
              <p:cNvPr id="1135" name="Oval 111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6" name="Oval 112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" name="Oval 113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138" name="Group 114"/>
            <p:cNvGrpSpPr>
              <a:grpSpLocks/>
            </p:cNvGrpSpPr>
            <p:nvPr userDrawn="1"/>
          </p:nvGrpSpPr>
          <p:grpSpPr bwMode="auto">
            <a:xfrm rot="-4646600">
              <a:off x="5335" y="107"/>
              <a:ext cx="88" cy="82"/>
              <a:chOff x="3452" y="878"/>
              <a:chExt cx="402" cy="342"/>
            </a:xfrm>
          </p:grpSpPr>
          <p:sp>
            <p:nvSpPr>
              <p:cNvPr id="1139" name="Oval 115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0" name="Oval 116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1" name="Oval 117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142" name="Group 118"/>
            <p:cNvGrpSpPr>
              <a:grpSpLocks/>
            </p:cNvGrpSpPr>
            <p:nvPr userDrawn="1"/>
          </p:nvGrpSpPr>
          <p:grpSpPr bwMode="auto">
            <a:xfrm rot="2913403">
              <a:off x="5210" y="359"/>
              <a:ext cx="88" cy="83"/>
              <a:chOff x="3452" y="878"/>
              <a:chExt cx="402" cy="342"/>
            </a:xfrm>
          </p:grpSpPr>
          <p:sp>
            <p:nvSpPr>
              <p:cNvPr id="1143" name="Oval 119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4" name="Oval 120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5" name="Oval 121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146" name="Group 122"/>
            <p:cNvGrpSpPr>
              <a:grpSpLocks/>
            </p:cNvGrpSpPr>
            <p:nvPr userDrawn="1"/>
          </p:nvGrpSpPr>
          <p:grpSpPr bwMode="auto">
            <a:xfrm rot="-29488389">
              <a:off x="5212" y="46"/>
              <a:ext cx="88" cy="83"/>
              <a:chOff x="3452" y="878"/>
              <a:chExt cx="402" cy="342"/>
            </a:xfrm>
          </p:grpSpPr>
          <p:sp>
            <p:nvSpPr>
              <p:cNvPr id="1147" name="Oval 123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8" name="Oval 124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9" name="Oval 125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150" name="Group 126"/>
            <p:cNvGrpSpPr>
              <a:grpSpLocks/>
            </p:cNvGrpSpPr>
            <p:nvPr userDrawn="1"/>
          </p:nvGrpSpPr>
          <p:grpSpPr bwMode="auto">
            <a:xfrm rot="-10069553">
              <a:off x="5089" y="95"/>
              <a:ext cx="97" cy="76"/>
              <a:chOff x="3452" y="878"/>
              <a:chExt cx="402" cy="342"/>
            </a:xfrm>
          </p:grpSpPr>
          <p:sp>
            <p:nvSpPr>
              <p:cNvPr id="1151" name="Oval 127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52" name="Oval 128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53" name="Oval 129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154" name="Group 130"/>
            <p:cNvGrpSpPr>
              <a:grpSpLocks/>
            </p:cNvGrpSpPr>
            <p:nvPr userDrawn="1"/>
          </p:nvGrpSpPr>
          <p:grpSpPr bwMode="auto">
            <a:xfrm rot="-34314642">
              <a:off x="5041" y="204"/>
              <a:ext cx="97" cy="75"/>
              <a:chOff x="3452" y="878"/>
              <a:chExt cx="402" cy="342"/>
            </a:xfrm>
          </p:grpSpPr>
          <p:sp>
            <p:nvSpPr>
              <p:cNvPr id="1155" name="Oval 131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56" name="Oval 132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57" name="Oval 133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158" name="Group 134"/>
            <p:cNvGrpSpPr>
              <a:grpSpLocks/>
            </p:cNvGrpSpPr>
            <p:nvPr userDrawn="1"/>
          </p:nvGrpSpPr>
          <p:grpSpPr bwMode="auto">
            <a:xfrm rot="-15041649">
              <a:off x="5085" y="304"/>
              <a:ext cx="88" cy="82"/>
              <a:chOff x="3452" y="878"/>
              <a:chExt cx="402" cy="342"/>
            </a:xfrm>
          </p:grpSpPr>
          <p:sp>
            <p:nvSpPr>
              <p:cNvPr id="1159" name="Oval 135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60" name="Oval 136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61" name="Oval 137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162" name="Rectangle 138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3246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175" name="Line 151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76" name="Line 152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77" name="Line 153"/>
          <p:cNvSpPr>
            <a:spLocks noChangeShapeType="1"/>
          </p:cNvSpPr>
          <p:nvPr/>
        </p:nvSpPr>
        <p:spPr bwMode="auto">
          <a:xfrm>
            <a:off x="0" y="66484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78" name="Line 154"/>
          <p:cNvSpPr>
            <a:spLocks noChangeShapeType="1"/>
          </p:cNvSpPr>
          <p:nvPr/>
        </p:nvSpPr>
        <p:spPr bwMode="auto">
          <a:xfrm>
            <a:off x="4572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79" name="Line 15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81" name="Line 157"/>
          <p:cNvSpPr>
            <a:spLocks noChangeShapeType="1"/>
          </p:cNvSpPr>
          <p:nvPr/>
        </p:nvSpPr>
        <p:spPr bwMode="auto">
          <a:xfrm flipH="1">
            <a:off x="0" y="5105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82" name="Line 158"/>
          <p:cNvSpPr>
            <a:spLocks noChangeShapeType="1"/>
          </p:cNvSpPr>
          <p:nvPr/>
        </p:nvSpPr>
        <p:spPr bwMode="auto">
          <a:xfrm>
            <a:off x="1752600" y="6648450"/>
            <a:ext cx="0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83" name="Line 159"/>
          <p:cNvSpPr>
            <a:spLocks noChangeShapeType="1"/>
          </p:cNvSpPr>
          <p:nvPr/>
        </p:nvSpPr>
        <p:spPr bwMode="auto">
          <a:xfrm>
            <a:off x="8763000" y="6019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wmf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&#1075;&#1083;&#1072;&#1074;&#1085;&#1099;&#1081;\&#1056;&#1072;&#1073;&#1086;&#1095;&#1080;&#1081;%20&#1089;&#1090;&#1086;&#1083;\&#1057;&#1090;&#1088;&#1077;&#1089;&#1089;%20&#1055;&#1088;&#1077;&#1079;&#1077;&#1085;&#1090;&#1072;&#1094;&#1080;&#1103;\&#1052;&#1072;&#1096;&#1072;%20&#1080;%20&#1084;&#1077;&#1076;&#1074;&#1077;&#1076;&#1100;.&#1057;&#1090;&#1088;&#1077;&#1089;&#1089;.wmv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Documents%20and%20Settings\&#1075;&#1083;&#1072;&#1074;&#1085;&#1099;&#1081;\&#1056;&#1072;&#1073;&#1086;&#1095;&#1080;&#1081;%20&#1089;&#1090;&#1086;&#1083;\&#1057;&#1090;&#1088;&#1077;&#1089;&#1089;%20&#1055;&#1088;&#1077;&#1079;&#1077;&#1085;&#1090;&#1072;&#1094;&#1080;&#1103;\&#1051;&#1077;&#1086;&#1087;&#1086;&#1083;&#1100;&#1076;.%20&#1057;&#1090;&#1088;&#1077;&#1089;&#1089;.wmv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&#1075;&#1083;&#1072;&#1074;&#1085;&#1099;&#1081;\&#1056;&#1072;&#1073;&#1086;&#1095;&#1080;&#1081;%20&#1089;&#1090;&#1086;&#1083;\&#1057;&#1090;&#1088;&#1077;&#1089;&#1089;%20&#1055;&#1088;&#1077;&#1079;&#1077;&#1085;&#1090;&#1072;&#1094;&#1080;&#1103;\&#1053;&#1091;,&#1087;&#1086;&#1075;&#1086;&#1076;&#1080;!&#1057;&#1090;&#1088;&#1077;&#1089;&#1089;.wmv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ctrTitle"/>
          </p:nvPr>
        </p:nvSpPr>
        <p:spPr bwMode="black">
          <a:xfrm>
            <a:off x="2699792" y="2001416"/>
            <a:ext cx="5760640" cy="2926432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Стресс как негативный биосоциальный фактор</a:t>
            </a:r>
            <a:endParaRPr lang="en-US" sz="4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3707904" y="512187"/>
            <a:ext cx="4605947" cy="1260629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Экология человека. Культура здоровья.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23928" y="5805264"/>
            <a:ext cx="16561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8 класс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Picture 7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62693"/>
            <a:ext cx="982662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6" y="4969901"/>
            <a:ext cx="98266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6" y="2996951"/>
            <a:ext cx="990600" cy="93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047564"/>
            <a:ext cx="990600" cy="92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16632"/>
            <a:ext cx="6756421" cy="817240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Стрессовые реакции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0943" name="AutoShape 47"/>
          <p:cNvSpPr>
            <a:spLocks noChangeArrowheads="1"/>
          </p:cNvSpPr>
          <p:nvPr/>
        </p:nvSpPr>
        <p:spPr bwMode="gray">
          <a:xfrm>
            <a:off x="763668" y="2303825"/>
            <a:ext cx="2163763" cy="2857500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rgbClr val="4E91D4"/>
              </a:gs>
              <a:gs pos="100000">
                <a:srgbClr val="3477A4"/>
              </a:gs>
            </a:gsLst>
            <a:lin ang="2700000" scaled="1"/>
          </a:gradFill>
          <a:ln>
            <a:noFill/>
          </a:ln>
          <a:effectLst>
            <a:prstShdw prst="shdw12">
              <a:srgbClr val="000000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0944" name="AutoShape 48"/>
          <p:cNvSpPr>
            <a:spLocks noChangeArrowheads="1"/>
          </p:cNvSpPr>
          <p:nvPr/>
        </p:nvSpPr>
        <p:spPr bwMode="gray">
          <a:xfrm>
            <a:off x="138458" y="2293000"/>
            <a:ext cx="2693045" cy="2803525"/>
          </a:xfrm>
          <a:prstGeom prst="roundRect">
            <a:avLst>
              <a:gd name="adj" fmla="val 16667"/>
            </a:avLst>
          </a:prstGeom>
          <a:solidFill>
            <a:srgbClr val="3CA1E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105597" y="2378075"/>
            <a:ext cx="2694632" cy="2751138"/>
            <a:chOff x="1295400" y="2378075"/>
            <a:chExt cx="2082800" cy="2751138"/>
          </a:xfrm>
        </p:grpSpPr>
        <p:sp>
          <p:nvSpPr>
            <p:cNvPr id="80945" name="AutoShape 49"/>
            <p:cNvSpPr>
              <a:spLocks noChangeArrowheads="1"/>
            </p:cNvSpPr>
            <p:nvPr/>
          </p:nvSpPr>
          <p:spPr bwMode="gray">
            <a:xfrm>
              <a:off x="1295400" y="4419600"/>
              <a:ext cx="2070100" cy="70961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946" name="AutoShape 50"/>
            <p:cNvSpPr>
              <a:spLocks noChangeArrowheads="1"/>
            </p:cNvSpPr>
            <p:nvPr/>
          </p:nvSpPr>
          <p:spPr bwMode="gray">
            <a:xfrm>
              <a:off x="1295400" y="2378075"/>
              <a:ext cx="2070100" cy="70802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954" name="Text Box 58"/>
            <p:cNvSpPr txBox="1">
              <a:spLocks noChangeArrowheads="1"/>
            </p:cNvSpPr>
            <p:nvPr/>
          </p:nvSpPr>
          <p:spPr bwMode="gray">
            <a:xfrm>
              <a:off x="1320800" y="2801938"/>
              <a:ext cx="2057400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endParaRPr lang="en-US" sz="14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sp>
        <p:nvSpPr>
          <p:cNvPr id="80955" name="AutoShape 59"/>
          <p:cNvSpPr>
            <a:spLocks noChangeArrowheads="1"/>
          </p:cNvSpPr>
          <p:nvPr/>
        </p:nvSpPr>
        <p:spPr bwMode="gray">
          <a:xfrm>
            <a:off x="5969000" y="2347913"/>
            <a:ext cx="2163763" cy="2857500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rgbClr val="B59F43"/>
              </a:gs>
              <a:gs pos="100000">
                <a:srgbClr val="8F8849"/>
              </a:gs>
            </a:gsLst>
            <a:lin ang="2700000" scaled="1"/>
          </a:gradFill>
          <a:ln>
            <a:noFill/>
          </a:ln>
          <a:effectLst>
            <a:prstShdw prst="shdw11">
              <a:srgbClr val="000000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6069247" y="2323162"/>
            <a:ext cx="2890142" cy="2803525"/>
            <a:chOff x="6002338" y="2355850"/>
            <a:chExt cx="2098675" cy="2803525"/>
          </a:xfrm>
        </p:grpSpPr>
        <p:sp>
          <p:nvSpPr>
            <p:cNvPr id="80956" name="AutoShape 60"/>
            <p:cNvSpPr>
              <a:spLocks noChangeArrowheads="1"/>
            </p:cNvSpPr>
            <p:nvPr/>
          </p:nvSpPr>
          <p:spPr bwMode="gray">
            <a:xfrm>
              <a:off x="6002338" y="2355850"/>
              <a:ext cx="2098675" cy="2803525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957" name="AutoShape 61"/>
            <p:cNvSpPr>
              <a:spLocks noChangeArrowheads="1"/>
            </p:cNvSpPr>
            <p:nvPr/>
          </p:nvSpPr>
          <p:spPr bwMode="gray">
            <a:xfrm>
              <a:off x="6019800" y="4419600"/>
              <a:ext cx="2070100" cy="70961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E9E065">
                    <a:gamma/>
                    <a:tint val="57647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958" name="AutoShape 62"/>
            <p:cNvSpPr>
              <a:spLocks noChangeArrowheads="1"/>
            </p:cNvSpPr>
            <p:nvPr/>
          </p:nvSpPr>
          <p:spPr bwMode="gray">
            <a:xfrm>
              <a:off x="6019800" y="2378075"/>
              <a:ext cx="2070100" cy="70802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>
                    <a:gamma/>
                    <a:tint val="33333"/>
                    <a:invGamma/>
                  </a:srgbClr>
                </a:gs>
                <a:gs pos="100000">
                  <a:srgbClr val="E9E06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0966" name="Text Box 70"/>
          <p:cNvSpPr txBox="1">
            <a:spLocks noChangeArrowheads="1"/>
          </p:cNvSpPr>
          <p:nvPr/>
        </p:nvSpPr>
        <p:spPr bwMode="gray">
          <a:xfrm>
            <a:off x="6313266" y="2752222"/>
            <a:ext cx="250720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b="1" dirty="0">
                <a:solidFill>
                  <a:srgbClr val="CC6600"/>
                </a:solidFill>
              </a:rPr>
              <a:t>два крайних полюса поведения: реакция бегства или реакция </a:t>
            </a:r>
            <a:r>
              <a:rPr lang="ru-RU" sz="2000" b="1" dirty="0" smtClean="0">
                <a:solidFill>
                  <a:srgbClr val="CC6600"/>
                </a:solidFill>
              </a:rPr>
              <a:t>борьбы</a:t>
            </a:r>
            <a:endParaRPr lang="en-US" sz="2000" b="1" dirty="0">
              <a:solidFill>
                <a:srgbClr val="CC6600"/>
              </a:solidFill>
              <a:latin typeface="Verdana" pitchFamily="34" charset="0"/>
            </a:endParaRPr>
          </a:p>
        </p:txBody>
      </p:sp>
      <p:sp>
        <p:nvSpPr>
          <p:cNvPr id="80967" name="AutoShape 71"/>
          <p:cNvSpPr>
            <a:spLocks noChangeArrowheads="1"/>
          </p:cNvSpPr>
          <p:nvPr/>
        </p:nvSpPr>
        <p:spPr bwMode="gray">
          <a:xfrm>
            <a:off x="3606800" y="2347913"/>
            <a:ext cx="2163763" cy="2857500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rgbClr val="34B034"/>
              </a:gs>
              <a:gs pos="100000">
                <a:srgbClr val="3F8B4A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3118935" y="2344956"/>
            <a:ext cx="2678981" cy="2803525"/>
            <a:chOff x="3640138" y="2355850"/>
            <a:chExt cx="2098675" cy="2803525"/>
          </a:xfrm>
        </p:grpSpPr>
        <p:sp>
          <p:nvSpPr>
            <p:cNvPr id="80968" name="AutoShape 72"/>
            <p:cNvSpPr>
              <a:spLocks noChangeArrowheads="1"/>
            </p:cNvSpPr>
            <p:nvPr/>
          </p:nvSpPr>
          <p:spPr bwMode="gray">
            <a:xfrm>
              <a:off x="3640138" y="2355850"/>
              <a:ext cx="2098675" cy="2803525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969" name="AutoShape 73"/>
            <p:cNvSpPr>
              <a:spLocks noChangeArrowheads="1"/>
            </p:cNvSpPr>
            <p:nvPr/>
          </p:nvSpPr>
          <p:spPr bwMode="gray">
            <a:xfrm>
              <a:off x="3657600" y="4419600"/>
              <a:ext cx="2070100" cy="70961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73E77E">
                    <a:gamma/>
                    <a:tint val="5451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970" name="AutoShape 74"/>
            <p:cNvSpPr>
              <a:spLocks noChangeArrowheads="1"/>
            </p:cNvSpPr>
            <p:nvPr/>
          </p:nvSpPr>
          <p:spPr bwMode="gray">
            <a:xfrm>
              <a:off x="3657600" y="2378075"/>
              <a:ext cx="2070100" cy="70802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>
                    <a:gamma/>
                    <a:tint val="33333"/>
                    <a:invGamma/>
                  </a:srgbClr>
                </a:gs>
                <a:gs pos="100000">
                  <a:srgbClr val="73E77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0977" name="Text Box 81"/>
          <p:cNvSpPr txBox="1">
            <a:spLocks noChangeArrowheads="1"/>
          </p:cNvSpPr>
          <p:nvPr/>
        </p:nvSpPr>
        <p:spPr bwMode="gray">
          <a:xfrm>
            <a:off x="3141225" y="2679099"/>
            <a:ext cx="264250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b="1" dirty="0" smtClean="0">
                <a:solidFill>
                  <a:srgbClr val="006600"/>
                </a:solidFill>
              </a:rPr>
              <a:t>двух </a:t>
            </a:r>
            <a:r>
              <a:rPr lang="ru-RU" sz="2000" b="1" dirty="0">
                <a:solidFill>
                  <a:srgbClr val="006600"/>
                </a:solidFill>
              </a:rPr>
              <a:t>типов: </a:t>
            </a:r>
            <a:endParaRPr lang="ru-RU" sz="2000" b="1" dirty="0" smtClean="0">
              <a:solidFill>
                <a:srgbClr val="006600"/>
              </a:solidFill>
            </a:endParaRPr>
          </a:p>
          <a:p>
            <a:pPr algn="ctr" eaLnBrk="0" hangingPunct="0"/>
            <a:r>
              <a:rPr lang="ru-RU" sz="2000" b="1" dirty="0" smtClean="0">
                <a:solidFill>
                  <a:srgbClr val="006600"/>
                </a:solidFill>
              </a:rPr>
              <a:t>стенические </a:t>
            </a:r>
          </a:p>
          <a:p>
            <a:pPr algn="ctr" eaLnBrk="0" hangingPunct="0"/>
            <a:r>
              <a:rPr lang="ru-RU" sz="2000" b="1" dirty="0" smtClean="0">
                <a:solidFill>
                  <a:srgbClr val="006600"/>
                </a:solidFill>
              </a:rPr>
              <a:t>(</a:t>
            </a:r>
            <a:r>
              <a:rPr lang="ru-RU" sz="2000" b="1" dirty="0">
                <a:solidFill>
                  <a:srgbClr val="006600"/>
                </a:solidFill>
              </a:rPr>
              <a:t>гнев, злость</a:t>
            </a:r>
            <a:r>
              <a:rPr lang="ru-RU" sz="2000" b="1" dirty="0" smtClean="0">
                <a:solidFill>
                  <a:srgbClr val="006600"/>
                </a:solidFill>
              </a:rPr>
              <a:t>)</a:t>
            </a:r>
          </a:p>
          <a:p>
            <a:pPr algn="ctr" eaLnBrk="0" hangingPunct="0"/>
            <a:r>
              <a:rPr lang="ru-RU" sz="2000" b="1" dirty="0" smtClean="0">
                <a:solidFill>
                  <a:srgbClr val="006600"/>
                </a:solidFill>
              </a:rPr>
              <a:t> </a:t>
            </a:r>
            <a:r>
              <a:rPr lang="ru-RU" sz="2000" b="1" dirty="0">
                <a:solidFill>
                  <a:srgbClr val="006600"/>
                </a:solidFill>
              </a:rPr>
              <a:t>или астенические </a:t>
            </a:r>
            <a:endParaRPr lang="ru-RU" sz="2000" b="1" dirty="0" smtClean="0">
              <a:solidFill>
                <a:srgbClr val="006600"/>
              </a:solidFill>
            </a:endParaRPr>
          </a:p>
          <a:p>
            <a:pPr algn="ctr" eaLnBrk="0" hangingPunct="0"/>
            <a:r>
              <a:rPr lang="ru-RU" sz="2000" b="1" dirty="0" smtClean="0">
                <a:solidFill>
                  <a:srgbClr val="006600"/>
                </a:solidFill>
              </a:rPr>
              <a:t>(</a:t>
            </a:r>
            <a:r>
              <a:rPr lang="ru-RU" sz="2000" b="1" dirty="0">
                <a:solidFill>
                  <a:srgbClr val="006600"/>
                </a:solidFill>
              </a:rPr>
              <a:t>страх, печаль, </a:t>
            </a:r>
            <a:r>
              <a:rPr lang="ru-RU" sz="2000" b="1" dirty="0" smtClean="0">
                <a:solidFill>
                  <a:srgbClr val="006600"/>
                </a:solidFill>
              </a:rPr>
              <a:t>обида)</a:t>
            </a:r>
            <a:endParaRPr lang="en-US" sz="2000" dirty="0">
              <a:solidFill>
                <a:srgbClr val="006600"/>
              </a:solidFill>
              <a:latin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576" y="1605615"/>
            <a:ext cx="235267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0938" y="1601358"/>
            <a:ext cx="235267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3266" y="1590838"/>
            <a:ext cx="235267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34647" y="1736573"/>
            <a:ext cx="2105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800000"/>
                </a:solidFill>
              </a:rPr>
              <a:t>Э</a:t>
            </a:r>
            <a:r>
              <a:rPr lang="ru-RU" b="1" dirty="0" smtClean="0">
                <a:solidFill>
                  <a:srgbClr val="800000"/>
                </a:solidFill>
              </a:rPr>
              <a:t>моциональные</a:t>
            </a:r>
            <a:endParaRPr lang="ru-RU" dirty="0">
              <a:solidFill>
                <a:srgbClr val="8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58137" y="1748838"/>
            <a:ext cx="19483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800000"/>
                </a:solidFill>
              </a:rPr>
              <a:t>П</a:t>
            </a:r>
            <a:r>
              <a:rPr lang="ru-RU" b="1" dirty="0" smtClean="0">
                <a:solidFill>
                  <a:srgbClr val="800000"/>
                </a:solidFill>
              </a:rPr>
              <a:t>оведенческие</a:t>
            </a:r>
            <a:endParaRPr lang="ru-RU" dirty="0">
              <a:solidFill>
                <a:srgbClr val="8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5366" y="1748838"/>
            <a:ext cx="22150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800000"/>
                </a:solidFill>
              </a:rPr>
              <a:t>Физиологические</a:t>
            </a:r>
            <a:endParaRPr lang="ru-RU" dirty="0">
              <a:solidFill>
                <a:srgbClr val="8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7439" y="2484001"/>
            <a:ext cx="266711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нарушение дыхания, сердцебиения, </a:t>
            </a:r>
            <a:r>
              <a:rPr lang="ru-RU" b="1" dirty="0" smtClean="0"/>
              <a:t>сна, головные </a:t>
            </a:r>
            <a:r>
              <a:rPr lang="ru-RU" b="1" dirty="0"/>
              <a:t>боли, нарушение работы желудочно-кишечного тракта и др. в зависимости от индивидуальных особенностей</a:t>
            </a:r>
          </a:p>
        </p:txBody>
      </p:sp>
      <p:pic>
        <p:nvPicPr>
          <p:cNvPr id="29" name="Picture 8" descr="j028275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0230" y="-154354"/>
            <a:ext cx="1665066" cy="1759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90600" y="122238"/>
            <a:ext cx="7685856" cy="563562"/>
          </a:xfrm>
        </p:spPr>
        <p:txBody>
          <a:bodyPr/>
          <a:lstStyle/>
          <a:p>
            <a:r>
              <a:rPr lang="ru-RU" dirty="0" smtClean="0">
                <a:solidFill>
                  <a:srgbClr val="800000"/>
                </a:solidFill>
              </a:rPr>
              <a:t>Стресс «хороший» и «плохой»</a:t>
            </a:r>
            <a:endParaRPr lang="ru-RU" dirty="0">
              <a:solidFill>
                <a:srgbClr val="800000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Эустресс</a:t>
            </a:r>
            <a:r>
              <a:rPr lang="ru-RU" dirty="0" smtClean="0"/>
              <a:t> </a:t>
            </a:r>
            <a:r>
              <a:rPr lang="ru-RU" dirty="0"/>
              <a:t>- </a:t>
            </a:r>
            <a:r>
              <a:rPr lang="ru-RU" sz="2400" dirty="0"/>
              <a:t>стресс позволяющий организму мобилизоваться, почувствовать прилив сил, помогающий работать на высоком </a:t>
            </a:r>
            <a:r>
              <a:rPr lang="ru-RU" sz="2400" dirty="0" smtClean="0"/>
              <a:t>уровне</a:t>
            </a:r>
          </a:p>
          <a:p>
            <a:pPr marL="0" lvl="0" indent="0">
              <a:buNone/>
            </a:pPr>
            <a:r>
              <a:rPr lang="ru-RU" sz="2400" dirty="0" smtClean="0"/>
              <a:t> </a:t>
            </a:r>
            <a:endParaRPr lang="ru-RU" sz="2400" dirty="0"/>
          </a:p>
          <a:p>
            <a:pPr lvl="0"/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Дистресс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/>
              <a:t>– </a:t>
            </a:r>
            <a:r>
              <a:rPr lang="ru-RU" sz="2400" dirty="0"/>
              <a:t>стресс который несет в себе разрушительную для нашего организма силу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6446" y="3779841"/>
            <a:ext cx="2852827" cy="30781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555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34047" y="260648"/>
            <a:ext cx="9144000" cy="457200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Последствия негативного влияния стресса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5539" name="AutoShape 3"/>
          <p:cNvSpPr>
            <a:spLocks noChangeArrowheads="1"/>
          </p:cNvSpPr>
          <p:nvPr/>
        </p:nvSpPr>
        <p:spPr bwMode="gray">
          <a:xfrm>
            <a:off x="134046" y="1848081"/>
            <a:ext cx="3833813" cy="3833812"/>
          </a:xfrm>
          <a:custGeom>
            <a:avLst/>
            <a:gdLst>
              <a:gd name="G0" fmla="+- 1914 0 0"/>
              <a:gd name="G1" fmla="+- 21600 0 1914"/>
              <a:gd name="G2" fmla="+- 21600 0 191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14" y="10800"/>
                </a:moveTo>
                <a:cubicBezTo>
                  <a:pt x="1914" y="15708"/>
                  <a:pt x="5892" y="19686"/>
                  <a:pt x="10800" y="19686"/>
                </a:cubicBezTo>
                <a:cubicBezTo>
                  <a:pt x="15708" y="19686"/>
                  <a:pt x="19686" y="15708"/>
                  <a:pt x="19686" y="10800"/>
                </a:cubicBezTo>
                <a:cubicBezTo>
                  <a:pt x="19686" y="5892"/>
                  <a:pt x="15708" y="1914"/>
                  <a:pt x="10800" y="1914"/>
                </a:cubicBezTo>
                <a:cubicBezTo>
                  <a:pt x="5892" y="1914"/>
                  <a:pt x="1914" y="5892"/>
                  <a:pt x="1914" y="1080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60784"/>
                  <a:invGamma/>
                  <a:alpha val="12000"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60784"/>
                  <a:invGamma/>
                  <a:alpha val="1200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5540" name="Oval 4"/>
          <p:cNvSpPr>
            <a:spLocks noChangeArrowheads="1"/>
          </p:cNvSpPr>
          <p:nvPr/>
        </p:nvSpPr>
        <p:spPr bwMode="gray">
          <a:xfrm>
            <a:off x="450753" y="2166938"/>
            <a:ext cx="3200400" cy="3200400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tint val="56471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28575" algn="ctr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5541" name="AutoShape 5"/>
          <p:cNvSpPr>
            <a:spLocks noChangeArrowheads="1"/>
          </p:cNvSpPr>
          <p:nvPr/>
        </p:nvSpPr>
        <p:spPr bwMode="gray">
          <a:xfrm>
            <a:off x="1350786" y="1666876"/>
            <a:ext cx="7632847" cy="50006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ru-RU" sz="2400" b="1" dirty="0" smtClean="0">
              <a:solidFill>
                <a:schemeClr val="bg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  <a:p>
            <a:pPr algn="ctr" eaLnBrk="0" hangingPunct="0"/>
            <a:r>
              <a:rPr lang="ru-RU" sz="2000" b="1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Times New Roman" pitchFamily="18" charset="0"/>
              </a:rPr>
              <a:t>Повышение кровяного артериального давления</a:t>
            </a:r>
            <a:endParaRPr lang="uk-UA" sz="2000" b="1" dirty="0" smtClean="0">
              <a:solidFill>
                <a:schemeClr val="tx1">
                  <a:lumMod val="75000"/>
                </a:schemeClr>
              </a:solidFill>
              <a:latin typeface="+mj-lt"/>
              <a:cs typeface="Times New Roman" pitchFamily="18" charset="0"/>
            </a:endParaRPr>
          </a:p>
          <a:p>
            <a:pPr algn="ctr" eaLnBrk="0" hangingPunct="0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5542" name="AutoShape 6"/>
          <p:cNvSpPr>
            <a:spLocks noChangeArrowheads="1"/>
          </p:cNvSpPr>
          <p:nvPr/>
        </p:nvSpPr>
        <p:spPr bwMode="gray">
          <a:xfrm>
            <a:off x="1830935" y="2297689"/>
            <a:ext cx="7128791" cy="4984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ru-RU" sz="2400" b="1" dirty="0" smtClean="0">
              <a:solidFill>
                <a:schemeClr val="bg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  <a:p>
            <a:pPr algn="ctr" eaLnBrk="0" hangingPunct="0"/>
            <a:r>
              <a:rPr lang="ru-RU" sz="20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Изменения в сердечно-сосудистой системе</a:t>
            </a:r>
            <a:endParaRPr lang="uk-UA" sz="2000" b="1" dirty="0" smtClean="0">
              <a:solidFill>
                <a:srgbClr val="C00000"/>
              </a:solidFill>
              <a:latin typeface="+mj-lt"/>
              <a:cs typeface="Times New Roman" pitchFamily="18" charset="0"/>
            </a:endParaRPr>
          </a:p>
          <a:p>
            <a:pPr algn="ctr" eaLnBrk="0" hangingPunct="0"/>
            <a:endParaRPr lang="en-US" sz="2000" b="1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5543" name="AutoShape 7"/>
          <p:cNvSpPr>
            <a:spLocks noChangeArrowheads="1"/>
          </p:cNvSpPr>
          <p:nvPr/>
        </p:nvSpPr>
        <p:spPr bwMode="gray">
          <a:xfrm>
            <a:off x="3651153" y="3024980"/>
            <a:ext cx="3225103" cy="5000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sz="2000" b="1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Times New Roman" pitchFamily="18" charset="0"/>
              </a:rPr>
              <a:t>Болезни желудка</a:t>
            </a:r>
            <a:endParaRPr lang="uk-UA" sz="2000" b="1" dirty="0" smtClean="0">
              <a:solidFill>
                <a:schemeClr val="tx1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5544" name="AutoShape 8"/>
          <p:cNvSpPr>
            <a:spLocks noChangeArrowheads="1"/>
          </p:cNvSpPr>
          <p:nvPr/>
        </p:nvSpPr>
        <p:spPr bwMode="gray">
          <a:xfrm>
            <a:off x="3779911" y="3606582"/>
            <a:ext cx="4392489" cy="5000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sz="2400" b="1" dirty="0" smtClean="0">
                <a:solidFill>
                  <a:srgbClr val="C00000"/>
                </a:solidFill>
                <a:latin typeface="+mn-lt"/>
                <a:cs typeface="Aharoni" pitchFamily="2" charset="-79"/>
              </a:rPr>
              <a:t>Снижение иммунитета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65545" name="AutoShape 9"/>
          <p:cNvSpPr>
            <a:spLocks noChangeArrowheads="1"/>
          </p:cNvSpPr>
          <p:nvPr/>
        </p:nvSpPr>
        <p:spPr bwMode="gray">
          <a:xfrm>
            <a:off x="3440143" y="4867276"/>
            <a:ext cx="2951688" cy="50006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ru-RU" sz="2400" b="1" dirty="0" smtClean="0">
              <a:solidFill>
                <a:schemeClr val="bg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 algn="ctr" eaLnBrk="0" hangingPunct="0"/>
            <a:r>
              <a:rPr lang="ru-RU" sz="2400" b="1" dirty="0" smtClean="0">
                <a:solidFill>
                  <a:schemeClr val="tx1">
                    <a:lumMod val="75000"/>
                  </a:schemeClr>
                </a:solidFill>
                <a:latin typeface="+mn-lt"/>
                <a:cs typeface="Times New Roman" pitchFamily="18" charset="0"/>
              </a:rPr>
              <a:t>Негативизм</a:t>
            </a:r>
          </a:p>
          <a:p>
            <a:pPr algn="ctr" eaLnBrk="0" hangingPunct="0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5546" name="Text Box 10"/>
          <p:cNvSpPr txBox="1">
            <a:spLocks noChangeArrowheads="1"/>
          </p:cNvSpPr>
          <p:nvPr/>
        </p:nvSpPr>
        <p:spPr bwMode="gray">
          <a:xfrm>
            <a:off x="721129" y="3275012"/>
            <a:ext cx="2719014" cy="150810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sz="60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Times New Roman" pitchFamily="18" charset="0"/>
              </a:rPr>
              <a:t>Стресс</a:t>
            </a:r>
            <a:endParaRPr lang="uk-UA" sz="6000" dirty="0" smtClean="0">
              <a:solidFill>
                <a:schemeClr val="bg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  <a:p>
            <a:pPr algn="ctr" eaLnBrk="0" hangingPunct="0"/>
            <a:endParaRPr lang="en-US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" name="AutoShape 9"/>
          <p:cNvSpPr>
            <a:spLocks noChangeArrowheads="1"/>
          </p:cNvSpPr>
          <p:nvPr/>
        </p:nvSpPr>
        <p:spPr bwMode="gray">
          <a:xfrm>
            <a:off x="3779912" y="4304858"/>
            <a:ext cx="3781425" cy="50006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sz="2400" b="1" dirty="0">
                <a:solidFill>
                  <a:schemeClr val="tx1">
                    <a:lumMod val="75000"/>
                  </a:schemeClr>
                </a:solidFill>
                <a:cs typeface="Aharoni" pitchFamily="2" charset="-79"/>
              </a:rPr>
              <a:t>Изменения в поведении</a:t>
            </a:r>
            <a:endParaRPr lang="en-US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gray">
          <a:xfrm>
            <a:off x="1830935" y="5458806"/>
            <a:ext cx="6629497" cy="5000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sz="2400" b="1" dirty="0" smtClean="0">
                <a:solidFill>
                  <a:srgbClr val="800000"/>
                </a:solidFill>
                <a:latin typeface="+mj-lt"/>
                <a:cs typeface="Times New Roman" pitchFamily="18" charset="0"/>
              </a:rPr>
              <a:t>Состояние хронического утомления</a:t>
            </a:r>
            <a:endParaRPr lang="en-US" sz="2400" b="1" dirty="0">
              <a:solidFill>
                <a:srgbClr val="8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03848" y="116632"/>
            <a:ext cx="5421139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755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1714488"/>
            <a:ext cx="7778750" cy="5635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800000"/>
                </a:solidFill>
              </a:rPr>
              <a:t>Что помогает вашим близким в борьбе со стрессом?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14678" y="3000372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Анализ анкет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46342" y="116632"/>
            <a:ext cx="7778750" cy="563562"/>
          </a:xfrm>
        </p:spPr>
        <p:txBody>
          <a:bodyPr/>
          <a:lstStyle/>
          <a:p>
            <a:r>
              <a:rPr lang="ru-RU" dirty="0" smtClean="0">
                <a:solidFill>
                  <a:srgbClr val="800000"/>
                </a:solidFill>
              </a:rPr>
              <a:t>Что поможет в борьбе со стрессом?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81923" name="Oval 3"/>
          <p:cNvSpPr>
            <a:spLocks noChangeArrowheads="1"/>
          </p:cNvSpPr>
          <p:nvPr/>
        </p:nvSpPr>
        <p:spPr bwMode="ltGray">
          <a:xfrm>
            <a:off x="2057400" y="4313238"/>
            <a:ext cx="5562600" cy="1325562"/>
          </a:xfrm>
          <a:prstGeom prst="ellipse">
            <a:avLst/>
          </a:prstGeom>
          <a:solidFill>
            <a:srgbClr val="5F5F5F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round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92075" tIns="46038" rIns="92075" bIns="46038" anchor="ctr"/>
          <a:lstStyle/>
          <a:p>
            <a:endParaRPr lang="ru-RU"/>
          </a:p>
        </p:txBody>
      </p:sp>
      <p:sp>
        <p:nvSpPr>
          <p:cNvPr id="81924" name="Oval 4"/>
          <p:cNvSpPr>
            <a:spLocks noChangeArrowheads="1"/>
          </p:cNvSpPr>
          <p:nvPr/>
        </p:nvSpPr>
        <p:spPr bwMode="ltGray">
          <a:xfrm rot="-998297">
            <a:off x="1105229" y="1753449"/>
            <a:ext cx="6573501" cy="3906510"/>
          </a:xfrm>
          <a:prstGeom prst="ellipse">
            <a:avLst/>
          </a:prstGeom>
          <a:gradFill rotWithShape="0">
            <a:gsLst>
              <a:gs pos="0">
                <a:srgbClr val="29698D"/>
              </a:gs>
              <a:gs pos="50000">
                <a:srgbClr val="29698D">
                  <a:gamma/>
                  <a:tint val="24314"/>
                  <a:invGamma/>
                </a:srgbClr>
              </a:gs>
              <a:gs pos="100000">
                <a:srgbClr val="29698D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1925" name="Oval 5"/>
          <p:cNvSpPr>
            <a:spLocks noChangeArrowheads="1"/>
          </p:cNvSpPr>
          <p:nvPr/>
        </p:nvSpPr>
        <p:spPr bwMode="ltGray">
          <a:xfrm rot="-998297">
            <a:off x="1245773" y="2004220"/>
            <a:ext cx="6129878" cy="3280164"/>
          </a:xfrm>
          <a:prstGeom prst="ellipse">
            <a:avLst/>
          </a:prstGeom>
          <a:gradFill rotWithShape="1">
            <a:gsLst>
              <a:gs pos="0">
                <a:srgbClr val="33CCCC">
                  <a:gamma/>
                  <a:shade val="63529"/>
                  <a:invGamma/>
                </a:srgbClr>
              </a:gs>
              <a:gs pos="100000">
                <a:srgbClr val="33CCCC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1926" name="Arc 6"/>
          <p:cNvSpPr>
            <a:spLocks/>
          </p:cNvSpPr>
          <p:nvPr/>
        </p:nvSpPr>
        <p:spPr bwMode="gray">
          <a:xfrm rot="-998297">
            <a:off x="4037013" y="2116138"/>
            <a:ext cx="2851150" cy="1538287"/>
          </a:xfrm>
          <a:custGeom>
            <a:avLst/>
            <a:gdLst>
              <a:gd name="G0" fmla="+- 0 0 0"/>
              <a:gd name="G1" fmla="+- 14335 0 0"/>
              <a:gd name="G2" fmla="+- 21600 0 0"/>
              <a:gd name="T0" fmla="*/ 16157 w 21600"/>
              <a:gd name="T1" fmla="*/ 0 h 22718"/>
              <a:gd name="T2" fmla="*/ 19907 w 21600"/>
              <a:gd name="T3" fmla="*/ 22718 h 22718"/>
              <a:gd name="T4" fmla="*/ 0 w 21600"/>
              <a:gd name="T5" fmla="*/ 14335 h 227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2718" fill="none" extrusionOk="0">
                <a:moveTo>
                  <a:pt x="16157" y="-1"/>
                </a:moveTo>
                <a:cubicBezTo>
                  <a:pt x="19663" y="3951"/>
                  <a:pt x="21600" y="9051"/>
                  <a:pt x="21600" y="14335"/>
                </a:cubicBezTo>
                <a:cubicBezTo>
                  <a:pt x="21600" y="17214"/>
                  <a:pt x="21024" y="20064"/>
                  <a:pt x="19906" y="22717"/>
                </a:cubicBezTo>
              </a:path>
              <a:path w="21600" h="22718" stroke="0" extrusionOk="0">
                <a:moveTo>
                  <a:pt x="16157" y="-1"/>
                </a:moveTo>
                <a:cubicBezTo>
                  <a:pt x="19663" y="3951"/>
                  <a:pt x="21600" y="9051"/>
                  <a:pt x="21600" y="14335"/>
                </a:cubicBezTo>
                <a:cubicBezTo>
                  <a:pt x="21600" y="17214"/>
                  <a:pt x="21024" y="20064"/>
                  <a:pt x="19906" y="22717"/>
                </a:cubicBezTo>
                <a:lnTo>
                  <a:pt x="0" y="14335"/>
                </a:lnTo>
                <a:close/>
              </a:path>
            </a:pathLst>
          </a:custGeom>
          <a:solidFill>
            <a:srgbClr val="00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1927" name="Arc 7"/>
          <p:cNvSpPr>
            <a:spLocks/>
          </p:cNvSpPr>
          <p:nvPr/>
        </p:nvSpPr>
        <p:spPr bwMode="gray">
          <a:xfrm rot="20601703" flipH="1">
            <a:off x="1443038" y="3429000"/>
            <a:ext cx="2876550" cy="1630363"/>
          </a:xfrm>
          <a:custGeom>
            <a:avLst/>
            <a:gdLst>
              <a:gd name="G0" fmla="+- 0 0 0"/>
              <a:gd name="G1" fmla="+- 6947 0 0"/>
              <a:gd name="G2" fmla="+- 21600 0 0"/>
              <a:gd name="T0" fmla="*/ 20452 w 21600"/>
              <a:gd name="T1" fmla="*/ 0 h 24439"/>
              <a:gd name="T2" fmla="*/ 12673 w 21600"/>
              <a:gd name="T3" fmla="*/ 24439 h 24439"/>
              <a:gd name="T4" fmla="*/ 0 w 21600"/>
              <a:gd name="T5" fmla="*/ 6947 h 24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4439" fill="none" extrusionOk="0">
                <a:moveTo>
                  <a:pt x="20452" y="-1"/>
                </a:moveTo>
                <a:cubicBezTo>
                  <a:pt x="21212" y="2237"/>
                  <a:pt x="21600" y="4584"/>
                  <a:pt x="21600" y="6947"/>
                </a:cubicBezTo>
                <a:cubicBezTo>
                  <a:pt x="21600" y="13871"/>
                  <a:pt x="18280" y="20376"/>
                  <a:pt x="12672" y="24438"/>
                </a:cubicBezTo>
              </a:path>
              <a:path w="21600" h="24439" stroke="0" extrusionOk="0">
                <a:moveTo>
                  <a:pt x="20452" y="-1"/>
                </a:moveTo>
                <a:cubicBezTo>
                  <a:pt x="21212" y="2237"/>
                  <a:pt x="21600" y="4584"/>
                  <a:pt x="21600" y="6947"/>
                </a:cubicBezTo>
                <a:cubicBezTo>
                  <a:pt x="21600" y="13871"/>
                  <a:pt x="18280" y="20376"/>
                  <a:pt x="12672" y="24438"/>
                </a:cubicBezTo>
                <a:lnTo>
                  <a:pt x="0" y="6947"/>
                </a:lnTo>
                <a:close/>
              </a:path>
            </a:pathLst>
          </a:custGeom>
          <a:gradFill rotWithShape="1">
            <a:gsLst>
              <a:gs pos="0">
                <a:srgbClr val="47ABE3">
                  <a:gamma/>
                  <a:tint val="45490"/>
                  <a:invGamma/>
                </a:srgbClr>
              </a:gs>
              <a:gs pos="100000">
                <a:srgbClr val="47ABE3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1928" name="Arc 8"/>
          <p:cNvSpPr>
            <a:spLocks/>
          </p:cNvSpPr>
          <p:nvPr/>
        </p:nvSpPr>
        <p:spPr bwMode="gray">
          <a:xfrm rot="-998297">
            <a:off x="3281363" y="1844675"/>
            <a:ext cx="2813050" cy="1417638"/>
          </a:xfrm>
          <a:custGeom>
            <a:avLst/>
            <a:gdLst>
              <a:gd name="G0" fmla="+- 4839 0 0"/>
              <a:gd name="G1" fmla="+- 21600 0 0"/>
              <a:gd name="G2" fmla="+- 21600 0 0"/>
              <a:gd name="T0" fmla="*/ 0 w 21397"/>
              <a:gd name="T1" fmla="*/ 549 h 21600"/>
              <a:gd name="T2" fmla="*/ 21397 w 21397"/>
              <a:gd name="T3" fmla="*/ 7730 h 21600"/>
              <a:gd name="T4" fmla="*/ 4839 w 21397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397" h="21600" fill="none" extrusionOk="0">
                <a:moveTo>
                  <a:pt x="0" y="549"/>
                </a:moveTo>
                <a:cubicBezTo>
                  <a:pt x="1587" y="184"/>
                  <a:pt x="3210" y="-1"/>
                  <a:pt x="4839" y="0"/>
                </a:cubicBezTo>
                <a:cubicBezTo>
                  <a:pt x="11230" y="0"/>
                  <a:pt x="17293" y="2830"/>
                  <a:pt x="21397" y="7729"/>
                </a:cubicBezTo>
              </a:path>
              <a:path w="21397" h="21600" stroke="0" extrusionOk="0">
                <a:moveTo>
                  <a:pt x="0" y="549"/>
                </a:moveTo>
                <a:cubicBezTo>
                  <a:pt x="1587" y="184"/>
                  <a:pt x="3210" y="-1"/>
                  <a:pt x="4839" y="0"/>
                </a:cubicBezTo>
                <a:cubicBezTo>
                  <a:pt x="11230" y="0"/>
                  <a:pt x="17293" y="2830"/>
                  <a:pt x="21397" y="7729"/>
                </a:cubicBezTo>
                <a:lnTo>
                  <a:pt x="4839" y="21600"/>
                </a:lnTo>
                <a:close/>
              </a:path>
            </a:pathLst>
          </a:custGeom>
          <a:gradFill rotWithShape="1">
            <a:gsLst>
              <a:gs pos="0">
                <a:srgbClr val="AAA0F8">
                  <a:gamma/>
                  <a:shade val="46275"/>
                  <a:invGamma/>
                </a:srgbClr>
              </a:gs>
              <a:gs pos="100000">
                <a:srgbClr val="AAA0F8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1929" name="Arc 9"/>
          <p:cNvSpPr>
            <a:spLocks/>
          </p:cNvSpPr>
          <p:nvPr/>
        </p:nvSpPr>
        <p:spPr bwMode="gray">
          <a:xfrm rot="20601703" flipH="1">
            <a:off x="1243013" y="2497138"/>
            <a:ext cx="2762250" cy="1381125"/>
          </a:xfrm>
          <a:custGeom>
            <a:avLst/>
            <a:gdLst>
              <a:gd name="G0" fmla="+- 0 0 0"/>
              <a:gd name="G1" fmla="+- 21142 0 0"/>
              <a:gd name="G2" fmla="+- 21600 0 0"/>
              <a:gd name="T0" fmla="*/ 4423 w 20934"/>
              <a:gd name="T1" fmla="*/ 0 h 21142"/>
              <a:gd name="T2" fmla="*/ 20934 w 20934"/>
              <a:gd name="T3" fmla="*/ 15820 h 21142"/>
              <a:gd name="T4" fmla="*/ 0 w 20934"/>
              <a:gd name="T5" fmla="*/ 21142 h 21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934" h="21142" fill="none" extrusionOk="0">
                <a:moveTo>
                  <a:pt x="4423" y="-1"/>
                </a:moveTo>
                <a:cubicBezTo>
                  <a:pt x="12495" y="1688"/>
                  <a:pt x="18902" y="7826"/>
                  <a:pt x="20934" y="15819"/>
                </a:cubicBezTo>
              </a:path>
              <a:path w="20934" h="21142" stroke="0" extrusionOk="0">
                <a:moveTo>
                  <a:pt x="4423" y="-1"/>
                </a:moveTo>
                <a:cubicBezTo>
                  <a:pt x="12495" y="1688"/>
                  <a:pt x="18902" y="7826"/>
                  <a:pt x="20934" y="15819"/>
                </a:cubicBezTo>
                <a:lnTo>
                  <a:pt x="0" y="21142"/>
                </a:lnTo>
                <a:close/>
              </a:path>
            </a:pathLst>
          </a:custGeom>
          <a:gradFill rotWithShape="1">
            <a:gsLst>
              <a:gs pos="0">
                <a:srgbClr val="47ABE3"/>
              </a:gs>
              <a:gs pos="100000">
                <a:srgbClr val="47ABE3">
                  <a:gamma/>
                  <a:shade val="46275"/>
                  <a:invGamma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1930" name="Oval 10"/>
          <p:cNvSpPr>
            <a:spLocks noChangeArrowheads="1"/>
          </p:cNvSpPr>
          <p:nvPr/>
        </p:nvSpPr>
        <p:spPr bwMode="gray">
          <a:xfrm rot="-998297">
            <a:off x="2849563" y="2752725"/>
            <a:ext cx="2695575" cy="1339850"/>
          </a:xfrm>
          <a:prstGeom prst="ellipse">
            <a:avLst/>
          </a:prstGeom>
          <a:gradFill rotWithShape="0">
            <a:gsLst>
              <a:gs pos="0">
                <a:srgbClr val="000000"/>
              </a:gs>
              <a:gs pos="50000">
                <a:srgbClr val="000000">
                  <a:gamma/>
                  <a:tint val="24314"/>
                  <a:invGamma/>
                </a:srgbClr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1931" name="Text Box 11"/>
          <p:cNvSpPr txBox="1">
            <a:spLocks noChangeArrowheads="1"/>
          </p:cNvSpPr>
          <p:nvPr/>
        </p:nvSpPr>
        <p:spPr bwMode="auto">
          <a:xfrm>
            <a:off x="1843700" y="2776318"/>
            <a:ext cx="156087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Общение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природой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32" name="Text Box 12"/>
          <p:cNvSpPr txBox="1">
            <a:spLocks noChangeArrowheads="1"/>
          </p:cNvSpPr>
          <p:nvPr/>
        </p:nvSpPr>
        <p:spPr bwMode="auto">
          <a:xfrm>
            <a:off x="3819535" y="2060575"/>
            <a:ext cx="12715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33" name="Text Box 13"/>
          <p:cNvSpPr txBox="1">
            <a:spLocks noChangeArrowheads="1"/>
          </p:cNvSpPr>
          <p:nvPr/>
        </p:nvSpPr>
        <p:spPr bwMode="auto">
          <a:xfrm>
            <a:off x="5691535" y="2517775"/>
            <a:ext cx="8803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Сон</a:t>
            </a:r>
            <a:endParaRPr lang="en-US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34" name="Freeform 14"/>
          <p:cNvSpPr>
            <a:spLocks/>
          </p:cNvSpPr>
          <p:nvPr/>
        </p:nvSpPr>
        <p:spPr bwMode="gray">
          <a:xfrm>
            <a:off x="6172200" y="3051175"/>
            <a:ext cx="1295400" cy="1711325"/>
          </a:xfrm>
          <a:custGeom>
            <a:avLst/>
            <a:gdLst>
              <a:gd name="T0" fmla="*/ 0 w 816"/>
              <a:gd name="T1" fmla="*/ 841 h 1078"/>
              <a:gd name="T2" fmla="*/ 784 w 816"/>
              <a:gd name="T3" fmla="*/ 0 h 1078"/>
              <a:gd name="T4" fmla="*/ 816 w 816"/>
              <a:gd name="T5" fmla="*/ 280 h 1078"/>
              <a:gd name="T6" fmla="*/ 544 w 816"/>
              <a:gd name="T7" fmla="*/ 672 h 1078"/>
              <a:gd name="T8" fmla="*/ 25 w 816"/>
              <a:gd name="T9" fmla="*/ 1078 h 1078"/>
              <a:gd name="T10" fmla="*/ 0 w 816"/>
              <a:gd name="T11" fmla="*/ 841 h 10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16" h="1078">
                <a:moveTo>
                  <a:pt x="0" y="841"/>
                </a:moveTo>
                <a:lnTo>
                  <a:pt x="784" y="0"/>
                </a:lnTo>
                <a:lnTo>
                  <a:pt x="816" y="280"/>
                </a:lnTo>
                <a:cubicBezTo>
                  <a:pt x="776" y="392"/>
                  <a:pt x="676" y="539"/>
                  <a:pt x="544" y="672"/>
                </a:cubicBezTo>
                <a:cubicBezTo>
                  <a:pt x="412" y="805"/>
                  <a:pt x="116" y="1050"/>
                  <a:pt x="25" y="1078"/>
                </a:cubicBezTo>
                <a:cubicBezTo>
                  <a:pt x="7" y="1006"/>
                  <a:pt x="0" y="841"/>
                  <a:pt x="0" y="841"/>
                </a:cubicBezTo>
                <a:close/>
              </a:path>
            </a:pathLst>
          </a:custGeom>
          <a:gradFill rotWithShape="0">
            <a:gsLst>
              <a:gs pos="0">
                <a:srgbClr val="6600CC">
                  <a:gamma/>
                  <a:tint val="45490"/>
                  <a:invGamma/>
                </a:srgbClr>
              </a:gs>
              <a:gs pos="100000">
                <a:srgbClr val="6600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1935" name="Arc 15"/>
          <p:cNvSpPr>
            <a:spLocks/>
          </p:cNvSpPr>
          <p:nvPr/>
        </p:nvSpPr>
        <p:spPr bwMode="gray">
          <a:xfrm rot="-1060795">
            <a:off x="4570413" y="3057525"/>
            <a:ext cx="2984500" cy="134620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0601 w 20601"/>
              <a:gd name="T1" fmla="*/ 6492 h 19523"/>
              <a:gd name="T2" fmla="*/ 9242 w 20601"/>
              <a:gd name="T3" fmla="*/ 19523 h 19523"/>
              <a:gd name="T4" fmla="*/ 0 w 20601"/>
              <a:gd name="T5" fmla="*/ 0 h 195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601" h="19523" fill="none" extrusionOk="0">
                <a:moveTo>
                  <a:pt x="20601" y="6492"/>
                </a:moveTo>
                <a:cubicBezTo>
                  <a:pt x="18793" y="12227"/>
                  <a:pt x="14677" y="16949"/>
                  <a:pt x="9241" y="19522"/>
                </a:cubicBezTo>
              </a:path>
              <a:path w="20601" h="19523" stroke="0" extrusionOk="0">
                <a:moveTo>
                  <a:pt x="20601" y="6492"/>
                </a:moveTo>
                <a:cubicBezTo>
                  <a:pt x="18793" y="12227"/>
                  <a:pt x="14677" y="16949"/>
                  <a:pt x="9241" y="19522"/>
                </a:cubicBezTo>
                <a:lnTo>
                  <a:pt x="0" y="0"/>
                </a:lnTo>
                <a:close/>
              </a:path>
            </a:pathLst>
          </a:cu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1936" name="Freeform 16"/>
          <p:cNvSpPr>
            <a:spLocks/>
          </p:cNvSpPr>
          <p:nvPr/>
        </p:nvSpPr>
        <p:spPr bwMode="gray">
          <a:xfrm>
            <a:off x="4471988" y="3532188"/>
            <a:ext cx="1758950" cy="1236662"/>
          </a:xfrm>
          <a:custGeom>
            <a:avLst/>
            <a:gdLst>
              <a:gd name="T0" fmla="*/ 1071 w 1108"/>
              <a:gd name="T1" fmla="*/ 546 h 779"/>
              <a:gd name="T2" fmla="*/ 1108 w 1108"/>
              <a:gd name="T3" fmla="*/ 779 h 779"/>
              <a:gd name="T4" fmla="*/ 67 w 1108"/>
              <a:gd name="T5" fmla="*/ 168 h 779"/>
              <a:gd name="T6" fmla="*/ 0 w 1108"/>
              <a:gd name="T7" fmla="*/ 0 h 779"/>
              <a:gd name="T8" fmla="*/ 1071 w 1108"/>
              <a:gd name="T9" fmla="*/ 546 h 7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8" h="779">
                <a:moveTo>
                  <a:pt x="1071" y="546"/>
                </a:moveTo>
                <a:lnTo>
                  <a:pt x="1108" y="779"/>
                </a:lnTo>
                <a:lnTo>
                  <a:pt x="67" y="168"/>
                </a:lnTo>
                <a:lnTo>
                  <a:pt x="0" y="0"/>
                </a:lnTo>
                <a:lnTo>
                  <a:pt x="1071" y="546"/>
                </a:lnTo>
                <a:close/>
              </a:path>
            </a:pathLst>
          </a:custGeom>
          <a:gradFill rotWithShape="1">
            <a:gsLst>
              <a:gs pos="0">
                <a:srgbClr val="5007A1">
                  <a:gamma/>
                  <a:tint val="45490"/>
                  <a:invGamma/>
                </a:srgbClr>
              </a:gs>
              <a:gs pos="100000">
                <a:srgbClr val="5007A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1937" name="Text Box 17"/>
          <p:cNvSpPr txBox="1">
            <a:spLocks noChangeArrowheads="1"/>
          </p:cNvSpPr>
          <p:nvPr/>
        </p:nvSpPr>
        <p:spPr bwMode="auto">
          <a:xfrm>
            <a:off x="5140092" y="3277876"/>
            <a:ext cx="194117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Люди,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которые Вас 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любят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38" name="Text Box 18"/>
          <p:cNvSpPr txBox="1">
            <a:spLocks noChangeArrowheads="1"/>
          </p:cNvSpPr>
          <p:nvPr/>
        </p:nvSpPr>
        <p:spPr bwMode="auto">
          <a:xfrm>
            <a:off x="3447360" y="4138128"/>
            <a:ext cx="159364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40C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Старая </a:t>
            </a:r>
          </a:p>
          <a:p>
            <a:pPr algn="ctr"/>
            <a:r>
              <a:rPr lang="ru-RU" sz="2400" b="1" dirty="0" smtClean="0">
                <a:solidFill>
                  <a:srgbClr val="C40C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любимая</a:t>
            </a:r>
          </a:p>
          <a:p>
            <a:pPr algn="ctr"/>
            <a:r>
              <a:rPr lang="ru-RU" sz="2400" b="1" dirty="0" smtClean="0">
                <a:solidFill>
                  <a:srgbClr val="C40C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solidFill>
                  <a:srgbClr val="C40C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книжка</a:t>
            </a:r>
            <a:endParaRPr lang="en-US" sz="2400" b="1" dirty="0">
              <a:solidFill>
                <a:srgbClr val="C40C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39" name="Text Box 19"/>
          <p:cNvSpPr txBox="1">
            <a:spLocks noChangeArrowheads="1"/>
          </p:cNvSpPr>
          <p:nvPr/>
        </p:nvSpPr>
        <p:spPr bwMode="auto">
          <a:xfrm>
            <a:off x="1403648" y="4030407"/>
            <a:ext cx="193384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Медитация и 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аутотренинг</a:t>
            </a:r>
            <a:endParaRPr lang="en-US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1940" name="Oval 20"/>
          <p:cNvSpPr>
            <a:spLocks noChangeArrowheads="1"/>
          </p:cNvSpPr>
          <p:nvPr/>
        </p:nvSpPr>
        <p:spPr bwMode="white">
          <a:xfrm rot="-998297">
            <a:off x="2951163" y="3005138"/>
            <a:ext cx="2586037" cy="1090612"/>
          </a:xfrm>
          <a:prstGeom prst="ellipse">
            <a:avLst/>
          </a:prstGeom>
          <a:gradFill rotWithShape="1">
            <a:gsLst>
              <a:gs pos="0">
                <a:srgbClr val="3D8CA5">
                  <a:gamma/>
                  <a:shade val="46275"/>
                  <a:invGamma/>
                </a:srgbClr>
              </a:gs>
              <a:gs pos="100000">
                <a:srgbClr val="3D8CA5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1941" name="Freeform 21"/>
          <p:cNvSpPr>
            <a:spLocks/>
          </p:cNvSpPr>
          <p:nvPr/>
        </p:nvSpPr>
        <p:spPr bwMode="gray">
          <a:xfrm>
            <a:off x="4648200" y="3927475"/>
            <a:ext cx="1282700" cy="1028700"/>
          </a:xfrm>
          <a:custGeom>
            <a:avLst/>
            <a:gdLst>
              <a:gd name="T0" fmla="*/ 0 w 808"/>
              <a:gd name="T1" fmla="*/ 24 h 648"/>
              <a:gd name="T2" fmla="*/ 352 w 808"/>
              <a:gd name="T3" fmla="*/ 448 h 648"/>
              <a:gd name="T4" fmla="*/ 360 w 808"/>
              <a:gd name="T5" fmla="*/ 648 h 648"/>
              <a:gd name="T6" fmla="*/ 808 w 808"/>
              <a:gd name="T7" fmla="*/ 424 h 648"/>
              <a:gd name="T8" fmla="*/ 104 w 808"/>
              <a:gd name="T9" fmla="*/ 0 h 648"/>
              <a:gd name="T10" fmla="*/ 0 w 808"/>
              <a:gd name="T11" fmla="*/ 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08" h="648">
                <a:moveTo>
                  <a:pt x="0" y="24"/>
                </a:moveTo>
                <a:lnTo>
                  <a:pt x="352" y="448"/>
                </a:lnTo>
                <a:lnTo>
                  <a:pt x="360" y="648"/>
                </a:lnTo>
                <a:lnTo>
                  <a:pt x="808" y="424"/>
                </a:lnTo>
                <a:lnTo>
                  <a:pt x="104" y="0"/>
                </a:lnTo>
                <a:lnTo>
                  <a:pt x="0" y="24"/>
                </a:lnTo>
                <a:close/>
              </a:path>
            </a:pathLst>
          </a:custGeom>
          <a:solidFill>
            <a:srgbClr val="003399">
              <a:alpha val="49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197350" y="89413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buFontTx/>
              <a:buNone/>
            </a:pPr>
            <a:r>
              <a:rPr lang="ru-RU" b="1" dirty="0">
                <a:solidFill>
                  <a:srgbClr val="C40C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"Умей спокойно относиться к тому, чего не в силах изменить". </a:t>
            </a:r>
          </a:p>
          <a:p>
            <a:pPr algn="r">
              <a:buFontTx/>
              <a:buNone/>
            </a:pPr>
            <a:r>
              <a:rPr lang="ru-RU" b="1" dirty="0">
                <a:solidFill>
                  <a:srgbClr val="C40C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Сенека</a:t>
            </a:r>
          </a:p>
        </p:txBody>
      </p:sp>
      <p:pic>
        <p:nvPicPr>
          <p:cNvPr id="24" name="Рисунок 23" descr="http://www.stressunet.info/img/stress7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8705" y="4353937"/>
            <a:ext cx="1720645" cy="2275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Рисунок 24" descr="http://www.stressunet.info/img/romashka.pn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0106" y="930323"/>
            <a:ext cx="1747084" cy="1639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15616" y="116632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Мнение специалиста</a:t>
            </a:r>
            <a:endParaRPr lang="ru-RU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Маша и медведь.Стресс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28596" y="928670"/>
            <a:ext cx="8535622" cy="478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94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51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892480" cy="563562"/>
          </a:xfrm>
        </p:spPr>
        <p:txBody>
          <a:bodyPr/>
          <a:lstStyle/>
          <a:p>
            <a:r>
              <a:rPr lang="ru-RU" sz="2400" dirty="0">
                <a:solidFill>
                  <a:srgbClr val="800000"/>
                </a:solidFill>
              </a:rPr>
              <a:t>Способы регуляции эмоциональных состояний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426896" cy="2448272"/>
          </a:xfrm>
        </p:spPr>
        <p:txBody>
          <a:bodyPr/>
          <a:lstStyle/>
          <a:p>
            <a:pPr>
              <a:buFontTx/>
              <a:buNone/>
            </a:pPr>
            <a:endParaRPr lang="ru-RU" sz="2000" dirty="0" smtClean="0"/>
          </a:p>
          <a:p>
            <a:r>
              <a:rPr lang="ru-RU" sz="2000" dirty="0" smtClean="0"/>
              <a:t>а</a:t>
            </a:r>
            <a:r>
              <a:rPr lang="ru-RU" sz="2000" dirty="0"/>
              <a:t>) изменение тонуса скелетных мышц </a:t>
            </a:r>
            <a:r>
              <a:rPr lang="ru-RU" sz="2000" dirty="0" smtClean="0"/>
              <a:t>и дыхания</a:t>
            </a:r>
            <a:r>
              <a:rPr lang="ru-RU" sz="2000" dirty="0"/>
              <a:t>;</a:t>
            </a:r>
          </a:p>
          <a:p>
            <a:r>
              <a:rPr lang="ru-RU" sz="2000" dirty="0"/>
              <a:t>б) активное включение представлений и чувственных образов;</a:t>
            </a:r>
          </a:p>
          <a:p>
            <a:r>
              <a:rPr lang="ru-RU" sz="2000" dirty="0"/>
              <a:t>в) использование программирующей и регулирующей роли слова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C:\Users\компьютер\Desktop\К откр уроку\header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79712" y="3712341"/>
            <a:ext cx="6696744" cy="289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4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22238"/>
            <a:ext cx="7391400" cy="563562"/>
          </a:xfrm>
        </p:spPr>
        <p:txBody>
          <a:bodyPr/>
          <a:lstStyle/>
          <a:p>
            <a:r>
              <a:rPr lang="ru-RU" dirty="0" smtClean="0">
                <a:solidFill>
                  <a:srgbClr val="800000"/>
                </a:solidFill>
              </a:rPr>
              <a:t>Чередующееся носовое дыхание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75779" name="AutoShape 3"/>
          <p:cNvSpPr>
            <a:spLocks noChangeArrowheads="1"/>
          </p:cNvSpPr>
          <p:nvPr/>
        </p:nvSpPr>
        <p:spPr bwMode="gray">
          <a:xfrm>
            <a:off x="5562600" y="2895600"/>
            <a:ext cx="2819400" cy="2895600"/>
          </a:xfrm>
          <a:prstGeom prst="chevron">
            <a:avLst>
              <a:gd name="adj" fmla="val 16468"/>
            </a:avLst>
          </a:prstGeom>
          <a:solidFill>
            <a:schemeClr val="hlink"/>
          </a:soli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75780" name="AutoShape 4"/>
          <p:cNvSpPr>
            <a:spLocks noChangeArrowheads="1"/>
          </p:cNvSpPr>
          <p:nvPr/>
        </p:nvSpPr>
        <p:spPr bwMode="gray">
          <a:xfrm>
            <a:off x="3200400" y="2895600"/>
            <a:ext cx="2971800" cy="2895600"/>
          </a:xfrm>
          <a:prstGeom prst="chevron">
            <a:avLst>
              <a:gd name="adj" fmla="val 17842"/>
            </a:avLst>
          </a:prstGeom>
          <a:solidFill>
            <a:schemeClr val="accent2"/>
          </a:soli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75781" name="AutoShape 5"/>
          <p:cNvSpPr>
            <a:spLocks noChangeArrowheads="1"/>
          </p:cNvSpPr>
          <p:nvPr/>
        </p:nvSpPr>
        <p:spPr bwMode="gray">
          <a:xfrm>
            <a:off x="838200" y="2895600"/>
            <a:ext cx="2971800" cy="2895600"/>
          </a:xfrm>
          <a:prstGeom prst="chevron">
            <a:avLst>
              <a:gd name="adj" fmla="val 17842"/>
            </a:avLst>
          </a:prstGeom>
          <a:solidFill>
            <a:schemeClr val="accent1"/>
          </a:soli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75782" name="AutoShape 6"/>
          <p:cNvSpPr>
            <a:spLocks noChangeArrowheads="1"/>
          </p:cNvSpPr>
          <p:nvPr/>
        </p:nvSpPr>
        <p:spPr bwMode="gray">
          <a:xfrm>
            <a:off x="1066800" y="2057400"/>
            <a:ext cx="2057400" cy="57467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2000" b="1" dirty="0" smtClean="0"/>
              <a:t>1</a:t>
            </a:r>
            <a:endParaRPr lang="en-US" sz="2000" b="1" dirty="0"/>
          </a:p>
        </p:txBody>
      </p:sp>
      <p:sp>
        <p:nvSpPr>
          <p:cNvPr id="75783" name="AutoShape 7"/>
          <p:cNvSpPr>
            <a:spLocks noChangeArrowheads="1"/>
          </p:cNvSpPr>
          <p:nvPr/>
        </p:nvSpPr>
        <p:spPr bwMode="gray">
          <a:xfrm>
            <a:off x="3386138" y="2057400"/>
            <a:ext cx="2057400" cy="57467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r>
              <a:rPr lang="en-US" sz="2000" b="1" dirty="0" smtClean="0"/>
              <a:t>2</a:t>
            </a:r>
            <a:endParaRPr lang="en-US" sz="2000" b="1" dirty="0"/>
          </a:p>
        </p:txBody>
      </p:sp>
      <p:sp>
        <p:nvSpPr>
          <p:cNvPr id="75784" name="AutoShape 8"/>
          <p:cNvSpPr>
            <a:spLocks noChangeArrowheads="1"/>
          </p:cNvSpPr>
          <p:nvPr/>
        </p:nvSpPr>
        <p:spPr bwMode="gray">
          <a:xfrm>
            <a:off x="5715000" y="2057400"/>
            <a:ext cx="2057400" cy="574675"/>
          </a:xfrm>
          <a:prstGeom prst="roundRect">
            <a:avLst>
              <a:gd name="adj" fmla="val 50000"/>
            </a:avLst>
          </a:prstGeom>
          <a:solidFill>
            <a:schemeClr val="hlink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r>
              <a:rPr lang="en-US" sz="2000" b="1" dirty="0" smtClean="0"/>
              <a:t>3</a:t>
            </a:r>
            <a:endParaRPr lang="en-US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331640" y="3429000"/>
            <a:ext cx="21985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</a:rPr>
              <a:t>Правую ноздрю прижмите пальцем, левой вдыхайте под счет 1,2,3,4,5,6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42738" y="3660157"/>
            <a:ext cx="16335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</a:rPr>
              <a:t>Задержите дыхание на 3 секунды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72200" y="3327737"/>
            <a:ext cx="1800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</a:rPr>
              <a:t>Левую ноздрю зажмите, выдыхайте правой на счет 1,2,3,4,5,6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47664" y="6021288"/>
            <a:ext cx="6224736" cy="4320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935882" y="6021288"/>
            <a:ext cx="58365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Повторять 5-6 раз, не реже 1 раза в день</a:t>
            </a:r>
            <a:endParaRPr lang="ru-RU" sz="20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71600" y="1268760"/>
            <a:ext cx="7560840" cy="5040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187624" y="1268760"/>
            <a:ext cx="719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Поможет подготовиться к эмоциональному событию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562696" y="1124745"/>
            <a:ext cx="8113759" cy="5356374"/>
            <a:chOff x="2176462" y="1992971"/>
            <a:chExt cx="6205538" cy="3950629"/>
          </a:xfrm>
        </p:grpSpPr>
        <p:sp>
          <p:nvSpPr>
            <p:cNvPr id="68611" name="Freeform 3"/>
            <p:cNvSpPr>
              <a:spLocks/>
            </p:cNvSpPr>
            <p:nvPr/>
          </p:nvSpPr>
          <p:spPr bwMode="invGray">
            <a:xfrm>
              <a:off x="7761288" y="2057400"/>
              <a:ext cx="614362" cy="981075"/>
            </a:xfrm>
            <a:custGeom>
              <a:avLst/>
              <a:gdLst>
                <a:gd name="T0" fmla="*/ 308 w 308"/>
                <a:gd name="T1" fmla="*/ 120 h 444"/>
                <a:gd name="T2" fmla="*/ 0 w 308"/>
                <a:gd name="T3" fmla="*/ 444 h 444"/>
                <a:gd name="T4" fmla="*/ 0 w 308"/>
                <a:gd name="T5" fmla="*/ 286 h 444"/>
                <a:gd name="T6" fmla="*/ 308 w 308"/>
                <a:gd name="T7" fmla="*/ 0 h 444"/>
                <a:gd name="T8" fmla="*/ 308 w 308"/>
                <a:gd name="T9" fmla="*/ 12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444">
                  <a:moveTo>
                    <a:pt x="308" y="120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rgbClr val="00563F">
                    <a:gamma/>
                    <a:shade val="46275"/>
                    <a:invGamma/>
                  </a:srgbClr>
                </a:gs>
                <a:gs pos="50000">
                  <a:srgbClr val="00563F"/>
                </a:gs>
                <a:gs pos="100000">
                  <a:srgbClr val="00563F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1D1D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8612" name="Freeform 4"/>
            <p:cNvSpPr>
              <a:spLocks/>
            </p:cNvSpPr>
            <p:nvPr/>
          </p:nvSpPr>
          <p:spPr bwMode="invGray">
            <a:xfrm>
              <a:off x="4821238" y="2057400"/>
              <a:ext cx="3560762" cy="627063"/>
            </a:xfrm>
            <a:custGeom>
              <a:avLst/>
              <a:gdLst>
                <a:gd name="T0" fmla="*/ 1478 w 1786"/>
                <a:gd name="T1" fmla="*/ 284 h 284"/>
                <a:gd name="T2" fmla="*/ 0 w 1786"/>
                <a:gd name="T3" fmla="*/ 284 h 284"/>
                <a:gd name="T4" fmla="*/ 446 w 1786"/>
                <a:gd name="T5" fmla="*/ 0 h 284"/>
                <a:gd name="T6" fmla="*/ 1786 w 1786"/>
                <a:gd name="T7" fmla="*/ 0 h 284"/>
                <a:gd name="T8" fmla="*/ 1478 w 1786"/>
                <a:gd name="T9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6" h="284">
                  <a:moveTo>
                    <a:pt x="1478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786" y="0"/>
                  </a:lnTo>
                  <a:lnTo>
                    <a:pt x="1478" y="284"/>
                  </a:lnTo>
                  <a:close/>
                </a:path>
              </a:pathLst>
            </a:custGeom>
            <a:solidFill>
              <a:srgbClr val="00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80808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8613" name="Freeform 5"/>
            <p:cNvSpPr>
              <a:spLocks/>
            </p:cNvSpPr>
            <p:nvPr/>
          </p:nvSpPr>
          <p:spPr bwMode="gray">
            <a:xfrm>
              <a:off x="7143750" y="3032125"/>
              <a:ext cx="612775" cy="974725"/>
            </a:xfrm>
            <a:custGeom>
              <a:avLst/>
              <a:gdLst>
                <a:gd name="T0" fmla="*/ 308 w 308"/>
                <a:gd name="T1" fmla="*/ 120 h 442"/>
                <a:gd name="T2" fmla="*/ 0 w 308"/>
                <a:gd name="T3" fmla="*/ 442 h 442"/>
                <a:gd name="T4" fmla="*/ 0 w 308"/>
                <a:gd name="T5" fmla="*/ 286 h 442"/>
                <a:gd name="T6" fmla="*/ 308 w 308"/>
                <a:gd name="T7" fmla="*/ 0 h 442"/>
                <a:gd name="T8" fmla="*/ 308 w 308"/>
                <a:gd name="T9" fmla="*/ 12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442">
                  <a:moveTo>
                    <a:pt x="308" y="120"/>
                  </a:moveTo>
                  <a:lnTo>
                    <a:pt x="0" y="442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rgbClr val="4B1092">
                    <a:gamma/>
                    <a:shade val="46275"/>
                    <a:invGamma/>
                  </a:srgbClr>
                </a:gs>
                <a:gs pos="50000">
                  <a:srgbClr val="4B1092"/>
                </a:gs>
                <a:gs pos="100000">
                  <a:srgbClr val="4B1092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1D1D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8614" name="Freeform 6"/>
            <p:cNvSpPr>
              <a:spLocks/>
            </p:cNvSpPr>
            <p:nvPr/>
          </p:nvSpPr>
          <p:spPr bwMode="gray">
            <a:xfrm>
              <a:off x="3937000" y="3032125"/>
              <a:ext cx="3827463" cy="625475"/>
            </a:xfrm>
            <a:custGeom>
              <a:avLst/>
              <a:gdLst>
                <a:gd name="T0" fmla="*/ 1612 w 1920"/>
                <a:gd name="T1" fmla="*/ 284 h 284"/>
                <a:gd name="T2" fmla="*/ 0 w 1920"/>
                <a:gd name="T3" fmla="*/ 284 h 284"/>
                <a:gd name="T4" fmla="*/ 446 w 1920"/>
                <a:gd name="T5" fmla="*/ 0 h 284"/>
                <a:gd name="T6" fmla="*/ 1920 w 1920"/>
                <a:gd name="T7" fmla="*/ 0 h 284"/>
                <a:gd name="T8" fmla="*/ 1612 w 1920"/>
                <a:gd name="T9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0" h="284">
                  <a:moveTo>
                    <a:pt x="161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920" y="0"/>
                  </a:lnTo>
                  <a:lnTo>
                    <a:pt x="1612" y="284"/>
                  </a:lnTo>
                  <a:close/>
                </a:path>
              </a:pathLst>
            </a:custGeom>
            <a:solidFill>
              <a:srgbClr val="A77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80808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8615" name="Freeform 7"/>
            <p:cNvSpPr>
              <a:spLocks/>
            </p:cNvSpPr>
            <p:nvPr/>
          </p:nvSpPr>
          <p:spPr bwMode="gray">
            <a:xfrm>
              <a:off x="6524625" y="3995738"/>
              <a:ext cx="611188" cy="981075"/>
            </a:xfrm>
            <a:custGeom>
              <a:avLst/>
              <a:gdLst>
                <a:gd name="T0" fmla="*/ 306 w 306"/>
                <a:gd name="T1" fmla="*/ 122 h 444"/>
                <a:gd name="T2" fmla="*/ 0 w 306"/>
                <a:gd name="T3" fmla="*/ 444 h 444"/>
                <a:gd name="T4" fmla="*/ 0 w 306"/>
                <a:gd name="T5" fmla="*/ 286 h 444"/>
                <a:gd name="T6" fmla="*/ 306 w 306"/>
                <a:gd name="T7" fmla="*/ 0 h 444"/>
                <a:gd name="T8" fmla="*/ 306 w 306"/>
                <a:gd name="T9" fmla="*/ 122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444">
                  <a:moveTo>
                    <a:pt x="306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6" y="0"/>
                  </a:lnTo>
                  <a:lnTo>
                    <a:pt x="306" y="122"/>
                  </a:lnTo>
                  <a:close/>
                </a:path>
              </a:pathLst>
            </a:custGeom>
            <a:gradFill rotWithShape="1">
              <a:gsLst>
                <a:gs pos="0">
                  <a:srgbClr val="90330A">
                    <a:gamma/>
                    <a:shade val="46275"/>
                    <a:invGamma/>
                  </a:srgbClr>
                </a:gs>
                <a:gs pos="50000">
                  <a:srgbClr val="90330A"/>
                </a:gs>
                <a:gs pos="100000">
                  <a:srgbClr val="90330A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1D1D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8616" name="Freeform 8"/>
            <p:cNvSpPr>
              <a:spLocks/>
            </p:cNvSpPr>
            <p:nvPr/>
          </p:nvSpPr>
          <p:spPr bwMode="gray">
            <a:xfrm>
              <a:off x="5910263" y="4962525"/>
              <a:ext cx="614362" cy="981075"/>
            </a:xfrm>
            <a:custGeom>
              <a:avLst/>
              <a:gdLst>
                <a:gd name="T0" fmla="*/ 308 w 308"/>
                <a:gd name="T1" fmla="*/ 122 h 444"/>
                <a:gd name="T2" fmla="*/ 0 w 308"/>
                <a:gd name="T3" fmla="*/ 444 h 444"/>
                <a:gd name="T4" fmla="*/ 0 w 308"/>
                <a:gd name="T5" fmla="*/ 286 h 444"/>
                <a:gd name="T6" fmla="*/ 308 w 308"/>
                <a:gd name="T7" fmla="*/ 0 h 444"/>
                <a:gd name="T8" fmla="*/ 308 w 308"/>
                <a:gd name="T9" fmla="*/ 122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444">
                  <a:moveTo>
                    <a:pt x="308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2"/>
                  </a:lnTo>
                  <a:close/>
                </a:path>
              </a:pathLst>
            </a:custGeom>
            <a:gradFill rotWithShape="1">
              <a:gsLst>
                <a:gs pos="0">
                  <a:srgbClr val="906B0E">
                    <a:gamma/>
                    <a:shade val="46275"/>
                    <a:invGamma/>
                  </a:srgbClr>
                </a:gs>
                <a:gs pos="50000">
                  <a:srgbClr val="906B0E"/>
                </a:gs>
                <a:gs pos="100000">
                  <a:srgbClr val="906B0E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1D1D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8617" name="Freeform 9"/>
            <p:cNvSpPr>
              <a:spLocks/>
            </p:cNvSpPr>
            <p:nvPr/>
          </p:nvSpPr>
          <p:spPr bwMode="gray">
            <a:xfrm>
              <a:off x="2178050" y="4967288"/>
              <a:ext cx="4346575" cy="627062"/>
            </a:xfrm>
            <a:custGeom>
              <a:avLst/>
              <a:gdLst>
                <a:gd name="T0" fmla="*/ 1872 w 2180"/>
                <a:gd name="T1" fmla="*/ 284 h 284"/>
                <a:gd name="T2" fmla="*/ 0 w 2180"/>
                <a:gd name="T3" fmla="*/ 284 h 284"/>
                <a:gd name="T4" fmla="*/ 446 w 2180"/>
                <a:gd name="T5" fmla="*/ 0 h 284"/>
                <a:gd name="T6" fmla="*/ 2180 w 2180"/>
                <a:gd name="T7" fmla="*/ 0 h 284"/>
                <a:gd name="T8" fmla="*/ 1872 w 2180"/>
                <a:gd name="T9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0" h="284">
                  <a:moveTo>
                    <a:pt x="187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2180" y="0"/>
                  </a:lnTo>
                  <a:lnTo>
                    <a:pt x="1872" y="284"/>
                  </a:lnTo>
                  <a:close/>
                </a:path>
              </a:pathLst>
            </a:custGeom>
            <a:solidFill>
              <a:srgbClr val="F2E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80808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8627" name="Freeform 19"/>
            <p:cNvSpPr>
              <a:spLocks/>
            </p:cNvSpPr>
            <p:nvPr/>
          </p:nvSpPr>
          <p:spPr bwMode="invGray">
            <a:xfrm>
              <a:off x="2808288" y="2246313"/>
              <a:ext cx="1957387" cy="3157537"/>
            </a:xfrm>
            <a:custGeom>
              <a:avLst/>
              <a:gdLst>
                <a:gd name="T0" fmla="*/ 12 w 1824"/>
                <a:gd name="T1" fmla="*/ 2464 h 2648"/>
                <a:gd name="T2" fmla="*/ 56 w 1824"/>
                <a:gd name="T3" fmla="*/ 2120 h 2648"/>
                <a:gd name="T4" fmla="*/ 124 w 1824"/>
                <a:gd name="T5" fmla="*/ 1808 h 2648"/>
                <a:gd name="T6" fmla="*/ 212 w 1824"/>
                <a:gd name="T7" fmla="*/ 1524 h 2648"/>
                <a:gd name="T8" fmla="*/ 316 w 1824"/>
                <a:gd name="T9" fmla="*/ 1270 h 2648"/>
                <a:gd name="T10" fmla="*/ 430 w 1824"/>
                <a:gd name="T11" fmla="*/ 1044 h 2648"/>
                <a:gd name="T12" fmla="*/ 550 w 1824"/>
                <a:gd name="T13" fmla="*/ 846 h 2648"/>
                <a:gd name="T14" fmla="*/ 672 w 1824"/>
                <a:gd name="T15" fmla="*/ 674 h 2648"/>
                <a:gd name="T16" fmla="*/ 792 w 1824"/>
                <a:gd name="T17" fmla="*/ 528 h 2648"/>
                <a:gd name="T18" fmla="*/ 906 w 1824"/>
                <a:gd name="T19" fmla="*/ 408 h 2648"/>
                <a:gd name="T20" fmla="*/ 1010 w 1824"/>
                <a:gd name="T21" fmla="*/ 310 h 2648"/>
                <a:gd name="T22" fmla="*/ 1096 w 1824"/>
                <a:gd name="T23" fmla="*/ 236 h 2648"/>
                <a:gd name="T24" fmla="*/ 1164 w 1824"/>
                <a:gd name="T25" fmla="*/ 184 h 2648"/>
                <a:gd name="T26" fmla="*/ 1208 w 1824"/>
                <a:gd name="T27" fmla="*/ 154 h 2648"/>
                <a:gd name="T28" fmla="*/ 1224 w 1824"/>
                <a:gd name="T29" fmla="*/ 144 h 2648"/>
                <a:gd name="T30" fmla="*/ 1728 w 1824"/>
                <a:gd name="T31" fmla="*/ 56 h 2648"/>
                <a:gd name="T32" fmla="*/ 1568 w 1824"/>
                <a:gd name="T33" fmla="*/ 328 h 2648"/>
                <a:gd name="T34" fmla="*/ 1554 w 1824"/>
                <a:gd name="T35" fmla="*/ 332 h 2648"/>
                <a:gd name="T36" fmla="*/ 1514 w 1824"/>
                <a:gd name="T37" fmla="*/ 346 h 2648"/>
                <a:gd name="T38" fmla="*/ 1452 w 1824"/>
                <a:gd name="T39" fmla="*/ 370 h 2648"/>
                <a:gd name="T40" fmla="*/ 1370 w 1824"/>
                <a:gd name="T41" fmla="*/ 410 h 2648"/>
                <a:gd name="T42" fmla="*/ 1270 w 1824"/>
                <a:gd name="T43" fmla="*/ 466 h 2648"/>
                <a:gd name="T44" fmla="*/ 1158 w 1824"/>
                <a:gd name="T45" fmla="*/ 540 h 2648"/>
                <a:gd name="T46" fmla="*/ 1034 w 1824"/>
                <a:gd name="T47" fmla="*/ 636 h 2648"/>
                <a:gd name="T48" fmla="*/ 904 w 1824"/>
                <a:gd name="T49" fmla="*/ 756 h 2648"/>
                <a:gd name="T50" fmla="*/ 770 w 1824"/>
                <a:gd name="T51" fmla="*/ 900 h 2648"/>
                <a:gd name="T52" fmla="*/ 632 w 1824"/>
                <a:gd name="T53" fmla="*/ 1076 h 2648"/>
                <a:gd name="T54" fmla="*/ 498 w 1824"/>
                <a:gd name="T55" fmla="*/ 1280 h 2648"/>
                <a:gd name="T56" fmla="*/ 370 w 1824"/>
                <a:gd name="T57" fmla="*/ 1518 h 2648"/>
                <a:gd name="T58" fmla="*/ 248 w 1824"/>
                <a:gd name="T59" fmla="*/ 1792 h 2648"/>
                <a:gd name="T60" fmla="*/ 138 w 1824"/>
                <a:gd name="T61" fmla="*/ 2104 h 2648"/>
                <a:gd name="T62" fmla="*/ 42 w 1824"/>
                <a:gd name="T63" fmla="*/ 2456 h 2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24" h="2648">
                  <a:moveTo>
                    <a:pt x="0" y="2648"/>
                  </a:moveTo>
                  <a:lnTo>
                    <a:pt x="12" y="2464"/>
                  </a:lnTo>
                  <a:lnTo>
                    <a:pt x="32" y="2288"/>
                  </a:lnTo>
                  <a:lnTo>
                    <a:pt x="56" y="2120"/>
                  </a:lnTo>
                  <a:lnTo>
                    <a:pt x="88" y="1960"/>
                  </a:lnTo>
                  <a:lnTo>
                    <a:pt x="124" y="1808"/>
                  </a:lnTo>
                  <a:lnTo>
                    <a:pt x="166" y="1662"/>
                  </a:lnTo>
                  <a:lnTo>
                    <a:pt x="212" y="1524"/>
                  </a:lnTo>
                  <a:lnTo>
                    <a:pt x="262" y="1394"/>
                  </a:lnTo>
                  <a:lnTo>
                    <a:pt x="316" y="1270"/>
                  </a:lnTo>
                  <a:lnTo>
                    <a:pt x="372" y="1154"/>
                  </a:lnTo>
                  <a:lnTo>
                    <a:pt x="430" y="1044"/>
                  </a:lnTo>
                  <a:lnTo>
                    <a:pt x="490" y="942"/>
                  </a:lnTo>
                  <a:lnTo>
                    <a:pt x="550" y="846"/>
                  </a:lnTo>
                  <a:lnTo>
                    <a:pt x="612" y="758"/>
                  </a:lnTo>
                  <a:lnTo>
                    <a:pt x="672" y="674"/>
                  </a:lnTo>
                  <a:lnTo>
                    <a:pt x="734" y="598"/>
                  </a:lnTo>
                  <a:lnTo>
                    <a:pt x="792" y="528"/>
                  </a:lnTo>
                  <a:lnTo>
                    <a:pt x="850" y="464"/>
                  </a:lnTo>
                  <a:lnTo>
                    <a:pt x="906" y="408"/>
                  </a:lnTo>
                  <a:lnTo>
                    <a:pt x="960" y="356"/>
                  </a:lnTo>
                  <a:lnTo>
                    <a:pt x="1010" y="310"/>
                  </a:lnTo>
                  <a:lnTo>
                    <a:pt x="1056" y="270"/>
                  </a:lnTo>
                  <a:lnTo>
                    <a:pt x="1096" y="236"/>
                  </a:lnTo>
                  <a:lnTo>
                    <a:pt x="1134" y="208"/>
                  </a:lnTo>
                  <a:lnTo>
                    <a:pt x="1164" y="184"/>
                  </a:lnTo>
                  <a:lnTo>
                    <a:pt x="1190" y="166"/>
                  </a:lnTo>
                  <a:lnTo>
                    <a:pt x="1208" y="154"/>
                  </a:lnTo>
                  <a:lnTo>
                    <a:pt x="1220" y="146"/>
                  </a:lnTo>
                  <a:lnTo>
                    <a:pt x="1224" y="144"/>
                  </a:lnTo>
                  <a:lnTo>
                    <a:pt x="848" y="0"/>
                  </a:lnTo>
                  <a:lnTo>
                    <a:pt x="1728" y="56"/>
                  </a:lnTo>
                  <a:lnTo>
                    <a:pt x="1824" y="480"/>
                  </a:lnTo>
                  <a:lnTo>
                    <a:pt x="1568" y="328"/>
                  </a:lnTo>
                  <a:lnTo>
                    <a:pt x="1564" y="328"/>
                  </a:lnTo>
                  <a:lnTo>
                    <a:pt x="1554" y="332"/>
                  </a:lnTo>
                  <a:lnTo>
                    <a:pt x="1538" y="338"/>
                  </a:lnTo>
                  <a:lnTo>
                    <a:pt x="1514" y="346"/>
                  </a:lnTo>
                  <a:lnTo>
                    <a:pt x="1486" y="356"/>
                  </a:lnTo>
                  <a:lnTo>
                    <a:pt x="1452" y="370"/>
                  </a:lnTo>
                  <a:lnTo>
                    <a:pt x="1412" y="388"/>
                  </a:lnTo>
                  <a:lnTo>
                    <a:pt x="1370" y="410"/>
                  </a:lnTo>
                  <a:lnTo>
                    <a:pt x="1322" y="436"/>
                  </a:lnTo>
                  <a:lnTo>
                    <a:pt x="1270" y="466"/>
                  </a:lnTo>
                  <a:lnTo>
                    <a:pt x="1216" y="500"/>
                  </a:lnTo>
                  <a:lnTo>
                    <a:pt x="1158" y="540"/>
                  </a:lnTo>
                  <a:lnTo>
                    <a:pt x="1098" y="584"/>
                  </a:lnTo>
                  <a:lnTo>
                    <a:pt x="1034" y="636"/>
                  </a:lnTo>
                  <a:lnTo>
                    <a:pt x="970" y="692"/>
                  </a:lnTo>
                  <a:lnTo>
                    <a:pt x="904" y="756"/>
                  </a:lnTo>
                  <a:lnTo>
                    <a:pt x="836" y="824"/>
                  </a:lnTo>
                  <a:lnTo>
                    <a:pt x="770" y="900"/>
                  </a:lnTo>
                  <a:lnTo>
                    <a:pt x="700" y="984"/>
                  </a:lnTo>
                  <a:lnTo>
                    <a:pt x="632" y="1076"/>
                  </a:lnTo>
                  <a:lnTo>
                    <a:pt x="566" y="1174"/>
                  </a:lnTo>
                  <a:lnTo>
                    <a:pt x="498" y="1280"/>
                  </a:lnTo>
                  <a:lnTo>
                    <a:pt x="434" y="1394"/>
                  </a:lnTo>
                  <a:lnTo>
                    <a:pt x="370" y="1518"/>
                  </a:lnTo>
                  <a:lnTo>
                    <a:pt x="308" y="1650"/>
                  </a:lnTo>
                  <a:lnTo>
                    <a:pt x="248" y="1792"/>
                  </a:lnTo>
                  <a:lnTo>
                    <a:pt x="192" y="1944"/>
                  </a:lnTo>
                  <a:lnTo>
                    <a:pt x="138" y="2104"/>
                  </a:lnTo>
                  <a:lnTo>
                    <a:pt x="88" y="2274"/>
                  </a:lnTo>
                  <a:lnTo>
                    <a:pt x="42" y="2456"/>
                  </a:lnTo>
                  <a:lnTo>
                    <a:pt x="0" y="2648"/>
                  </a:lnTo>
                  <a:close/>
                </a:path>
              </a:pathLst>
            </a:custGeom>
            <a:gradFill rotWithShape="1">
              <a:gsLst>
                <a:gs pos="0">
                  <a:srgbClr val="D11364"/>
                </a:gs>
                <a:gs pos="100000">
                  <a:srgbClr val="D11364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ACD69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8628" name="Rectangle 20"/>
            <p:cNvSpPr>
              <a:spLocks noChangeArrowheads="1"/>
            </p:cNvSpPr>
            <p:nvPr/>
          </p:nvSpPr>
          <p:spPr bwMode="gray">
            <a:xfrm>
              <a:off x="4827588" y="2684463"/>
              <a:ext cx="2947987" cy="352425"/>
            </a:xfrm>
            <a:prstGeom prst="rect">
              <a:avLst/>
            </a:prstGeom>
            <a:gradFill rotWithShape="1">
              <a:gsLst>
                <a:gs pos="0">
                  <a:srgbClr val="00906A">
                    <a:gamma/>
                    <a:shade val="72549"/>
                    <a:invGamma/>
                  </a:srgbClr>
                </a:gs>
                <a:gs pos="50000">
                  <a:srgbClr val="00906A"/>
                </a:gs>
                <a:gs pos="100000">
                  <a:srgbClr val="00906A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dirty="0">
                <a:latin typeface="Verdana" pitchFamily="34" charset="0"/>
              </a:endParaRPr>
            </a:p>
          </p:txBody>
        </p:sp>
        <p:sp>
          <p:nvSpPr>
            <p:cNvPr id="68629" name="Rectangle 21"/>
            <p:cNvSpPr>
              <a:spLocks noChangeArrowheads="1"/>
            </p:cNvSpPr>
            <p:nvPr/>
          </p:nvSpPr>
          <p:spPr bwMode="gray">
            <a:xfrm>
              <a:off x="3938588" y="3657600"/>
              <a:ext cx="3211512" cy="346075"/>
            </a:xfrm>
            <a:prstGeom prst="rect">
              <a:avLst/>
            </a:prstGeom>
            <a:gradFill rotWithShape="1">
              <a:gsLst>
                <a:gs pos="0">
                  <a:srgbClr val="8041FF">
                    <a:gamma/>
                    <a:shade val="72549"/>
                    <a:invGamma/>
                  </a:srgbClr>
                </a:gs>
                <a:gs pos="50000">
                  <a:srgbClr val="8041FF"/>
                </a:gs>
                <a:gs pos="100000">
                  <a:srgbClr val="8041FF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ru-RU" sz="2000" b="1" dirty="0" smtClean="0">
                  <a:solidFill>
                    <a:schemeClr val="tx1">
                      <a:lumMod val="75000"/>
                    </a:schemeClr>
                  </a:solidFill>
                  <a:latin typeface="Verdana" pitchFamily="34" charset="0"/>
                </a:rPr>
                <a:t>Расслабление мышц</a:t>
              </a:r>
              <a:endParaRPr lang="en-US" sz="2000" b="1" dirty="0">
                <a:solidFill>
                  <a:schemeClr val="tx1">
                    <a:lumMod val="75000"/>
                  </a:schemeClr>
                </a:solidFill>
                <a:latin typeface="Verdana" pitchFamily="34" charset="0"/>
              </a:endParaRPr>
            </a:p>
          </p:txBody>
        </p:sp>
        <p:sp>
          <p:nvSpPr>
            <p:cNvPr id="68630" name="Freeform 22"/>
            <p:cNvSpPr>
              <a:spLocks/>
            </p:cNvSpPr>
            <p:nvPr/>
          </p:nvSpPr>
          <p:spPr bwMode="gray">
            <a:xfrm>
              <a:off x="3059113" y="3995738"/>
              <a:ext cx="4083050" cy="631825"/>
            </a:xfrm>
            <a:custGeom>
              <a:avLst/>
              <a:gdLst>
                <a:gd name="T0" fmla="*/ 1742 w 2048"/>
                <a:gd name="T1" fmla="*/ 286 h 286"/>
                <a:gd name="T2" fmla="*/ 0 w 2048"/>
                <a:gd name="T3" fmla="*/ 286 h 286"/>
                <a:gd name="T4" fmla="*/ 446 w 2048"/>
                <a:gd name="T5" fmla="*/ 0 h 286"/>
                <a:gd name="T6" fmla="*/ 2048 w 2048"/>
                <a:gd name="T7" fmla="*/ 0 h 286"/>
                <a:gd name="T8" fmla="*/ 1742 w 2048"/>
                <a:gd name="T9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8" h="286">
                  <a:moveTo>
                    <a:pt x="1742" y="286"/>
                  </a:moveTo>
                  <a:lnTo>
                    <a:pt x="0" y="286"/>
                  </a:lnTo>
                  <a:lnTo>
                    <a:pt x="446" y="0"/>
                  </a:lnTo>
                  <a:lnTo>
                    <a:pt x="2048" y="0"/>
                  </a:lnTo>
                  <a:lnTo>
                    <a:pt x="1742" y="286"/>
                  </a:lnTo>
                  <a:close/>
                </a:path>
              </a:pathLst>
            </a:custGeom>
            <a:solidFill>
              <a:srgbClr val="FF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80808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8631" name="Rectangle 23"/>
            <p:cNvSpPr>
              <a:spLocks noChangeArrowheads="1"/>
            </p:cNvSpPr>
            <p:nvPr/>
          </p:nvSpPr>
          <p:spPr bwMode="gray">
            <a:xfrm>
              <a:off x="3060700" y="4627563"/>
              <a:ext cx="3478213" cy="344487"/>
            </a:xfrm>
            <a:prstGeom prst="rect">
              <a:avLst/>
            </a:prstGeom>
            <a:gradFill rotWithShape="1">
              <a:gsLst>
                <a:gs pos="0">
                  <a:srgbClr val="DC7150">
                    <a:gamma/>
                    <a:shade val="72549"/>
                    <a:invGamma/>
                  </a:srgbClr>
                </a:gs>
                <a:gs pos="50000">
                  <a:srgbClr val="DC7150"/>
                </a:gs>
                <a:gs pos="100000">
                  <a:srgbClr val="DC7150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dirty="0">
                <a:latin typeface="Verdana" pitchFamily="34" charset="0"/>
              </a:endParaRPr>
            </a:p>
          </p:txBody>
        </p:sp>
        <p:sp>
          <p:nvSpPr>
            <p:cNvPr id="68632" name="Rectangle 24"/>
            <p:cNvSpPr>
              <a:spLocks noChangeArrowheads="1"/>
            </p:cNvSpPr>
            <p:nvPr/>
          </p:nvSpPr>
          <p:spPr bwMode="gray">
            <a:xfrm>
              <a:off x="2176462" y="5595938"/>
              <a:ext cx="3741737" cy="344487"/>
            </a:xfrm>
            <a:prstGeom prst="rect">
              <a:avLst/>
            </a:prstGeom>
            <a:gradFill rotWithShape="1">
              <a:gsLst>
                <a:gs pos="0">
                  <a:srgbClr val="D0A11C">
                    <a:gamma/>
                    <a:shade val="72549"/>
                    <a:invGamma/>
                  </a:srgbClr>
                </a:gs>
                <a:gs pos="50000">
                  <a:srgbClr val="D0A11C"/>
                </a:gs>
                <a:gs pos="100000">
                  <a:srgbClr val="D0A11C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ru-RU" sz="2000" b="1" dirty="0" smtClean="0">
                  <a:solidFill>
                    <a:srgbClr val="800000"/>
                  </a:solidFill>
                  <a:latin typeface="Verdana" pitchFamily="34" charset="0"/>
                </a:rPr>
                <a:t>Напряжение мышц</a:t>
              </a:r>
              <a:endParaRPr lang="en-US" sz="2000" b="1" dirty="0">
                <a:solidFill>
                  <a:srgbClr val="800000"/>
                </a:solidFill>
                <a:latin typeface="Verdana" pitchFamily="34" charset="0"/>
              </a:endParaRPr>
            </a:p>
          </p:txBody>
        </p:sp>
        <p:sp>
          <p:nvSpPr>
            <p:cNvPr id="68633" name="Text Box 25"/>
            <p:cNvSpPr txBox="1">
              <a:spLocks noChangeArrowheads="1"/>
            </p:cNvSpPr>
            <p:nvPr/>
          </p:nvSpPr>
          <p:spPr bwMode="invGray">
            <a:xfrm>
              <a:off x="5409214" y="1992971"/>
              <a:ext cx="2452252" cy="681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ru-RU" b="1" dirty="0" smtClean="0">
                  <a:solidFill>
                    <a:srgbClr val="FFFF00"/>
                  </a:solidFill>
                  <a:latin typeface="Verdana" pitchFamily="34" charset="0"/>
                </a:rPr>
                <a:t>Пусть ваша рука</a:t>
              </a:r>
            </a:p>
            <a:p>
              <a:pPr algn="r" eaLnBrk="0" hangingPunct="0"/>
              <a:r>
                <a:rPr lang="ru-RU" b="1" dirty="0" smtClean="0">
                  <a:solidFill>
                    <a:srgbClr val="FFFF00"/>
                  </a:solidFill>
                  <a:latin typeface="Verdana" pitchFamily="34" charset="0"/>
                </a:rPr>
                <a:t>свободно свисает или </a:t>
              </a:r>
            </a:p>
            <a:p>
              <a:pPr algn="r" eaLnBrk="0" hangingPunct="0"/>
              <a:r>
                <a:rPr lang="ru-RU" b="1" dirty="0" smtClean="0">
                  <a:solidFill>
                    <a:srgbClr val="FFFF00"/>
                  </a:solidFill>
                  <a:latin typeface="Verdana" pitchFamily="34" charset="0"/>
                </a:rPr>
                <a:t>лежит на колене</a:t>
              </a:r>
              <a:endParaRPr lang="en-US" b="1" dirty="0">
                <a:solidFill>
                  <a:srgbClr val="FFFF00"/>
                </a:solidFill>
                <a:latin typeface="Verdana" pitchFamily="34" charset="0"/>
              </a:endParaRPr>
            </a:p>
          </p:txBody>
        </p:sp>
        <p:sp>
          <p:nvSpPr>
            <p:cNvPr id="68635" name="Text Box 27"/>
            <p:cNvSpPr txBox="1">
              <a:spLocks noChangeArrowheads="1"/>
            </p:cNvSpPr>
            <p:nvPr/>
          </p:nvSpPr>
          <p:spPr bwMode="invGray">
            <a:xfrm>
              <a:off x="3557355" y="4058319"/>
              <a:ext cx="3272864" cy="529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sz="1400" dirty="0" smtClean="0">
                  <a:latin typeface="Verdana" pitchFamily="34" charset="0"/>
                </a:rPr>
                <a:t> </a:t>
              </a:r>
              <a:r>
                <a:rPr lang="ru-RU" b="1" dirty="0" smtClean="0">
                  <a:solidFill>
                    <a:srgbClr val="800000"/>
                  </a:solidFill>
                  <a:latin typeface="Verdana" pitchFamily="34" charset="0"/>
                </a:rPr>
                <a:t>Сожмите его пальцами так, </a:t>
              </a:r>
            </a:p>
            <a:p>
              <a:pPr eaLnBrk="0" hangingPunct="0"/>
              <a:r>
                <a:rPr lang="ru-RU" b="1" dirty="0" smtClean="0">
                  <a:solidFill>
                    <a:srgbClr val="800000"/>
                  </a:solidFill>
                  <a:latin typeface="Verdana" pitchFamily="34" charset="0"/>
                </a:rPr>
                <a:t>как будто хотите раздавить</a:t>
              </a:r>
              <a:endParaRPr lang="en-US" b="1" dirty="0">
                <a:solidFill>
                  <a:srgbClr val="800000"/>
                </a:solidFill>
                <a:latin typeface="Verdana" pitchFamily="34" charset="0"/>
              </a:endParaRPr>
            </a:p>
          </p:txBody>
        </p:sp>
        <p:sp>
          <p:nvSpPr>
            <p:cNvPr id="68636" name="Text Box 28"/>
            <p:cNvSpPr txBox="1">
              <a:spLocks noChangeArrowheads="1"/>
            </p:cNvSpPr>
            <p:nvPr/>
          </p:nvSpPr>
          <p:spPr bwMode="invGray">
            <a:xfrm>
              <a:off x="2911837" y="4967288"/>
              <a:ext cx="3261415" cy="681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b="1" dirty="0" smtClean="0">
                  <a:latin typeface="Verdana" pitchFamily="34" charset="0"/>
                </a:rPr>
                <a:t>Обхватите рукой какой-либо </a:t>
              </a:r>
            </a:p>
            <a:p>
              <a:pPr eaLnBrk="0" hangingPunct="0"/>
              <a:r>
                <a:rPr lang="ru-RU" b="1" dirty="0" smtClean="0">
                  <a:latin typeface="Verdana" pitchFamily="34" charset="0"/>
                </a:rPr>
                <a:t>цилиндрический или круглый</a:t>
              </a:r>
            </a:p>
            <a:p>
              <a:pPr eaLnBrk="0" hangingPunct="0"/>
              <a:r>
                <a:rPr lang="ru-RU" b="1" dirty="0" smtClean="0">
                  <a:latin typeface="Verdana" pitchFamily="34" charset="0"/>
                </a:rPr>
                <a:t>                                 предмет</a:t>
              </a:r>
              <a:endParaRPr lang="en-US" b="1" dirty="0">
                <a:latin typeface="Verdana" pitchFamily="34" charset="0"/>
              </a:endParaRPr>
            </a:p>
          </p:txBody>
        </p:sp>
      </p:grpSp>
      <p:sp>
        <p:nvSpPr>
          <p:cNvPr id="35" name="Rectangle 2"/>
          <p:cNvSpPr txBox="1">
            <a:spLocks noChangeArrowheads="1"/>
          </p:cNvSpPr>
          <p:nvPr/>
        </p:nvSpPr>
        <p:spPr bwMode="gray">
          <a:xfrm>
            <a:off x="907711" y="116632"/>
            <a:ext cx="67056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ru-RU" dirty="0" smtClean="0">
                <a:solidFill>
                  <a:srgbClr val="800000"/>
                </a:solidFill>
              </a:rPr>
              <a:t>Простое расслабление мышц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28353" y="2634511"/>
            <a:ext cx="3943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</a:rPr>
              <a:t>       Когда терпеть станет    невмоготу, разожмите пальцы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38" name="Рисунок 37" descr="http://www.stressunet.info/img/stress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73833" y="3855219"/>
            <a:ext cx="1621090" cy="22833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800000"/>
                </a:solidFill>
              </a:rPr>
              <a:t>Актуальность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69635" name="AutoShape 3"/>
          <p:cNvSpPr>
            <a:spLocks noChangeArrowheads="1"/>
          </p:cNvSpPr>
          <p:nvPr/>
        </p:nvSpPr>
        <p:spPr bwMode="ltGray">
          <a:xfrm>
            <a:off x="0" y="1398032"/>
            <a:ext cx="7200900" cy="4495800"/>
          </a:xfrm>
          <a:prstGeom prst="rightArrow">
            <a:avLst>
              <a:gd name="adj1" fmla="val 79306"/>
              <a:gd name="adj2" fmla="val 33584"/>
            </a:avLst>
          </a:prstGeom>
          <a:gradFill rotWithShape="1">
            <a:gsLst>
              <a:gs pos="0">
                <a:srgbClr val="3D8CA5"/>
              </a:gs>
              <a:gs pos="100000">
                <a:srgbClr val="87B3ED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9636" name="AutoShape 4"/>
          <p:cNvSpPr>
            <a:spLocks noChangeArrowheads="1"/>
          </p:cNvSpPr>
          <p:nvPr/>
        </p:nvSpPr>
        <p:spPr bwMode="blackWhite">
          <a:xfrm>
            <a:off x="533400" y="1988840"/>
            <a:ext cx="4974704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b="1" dirty="0" smtClean="0">
                <a:solidFill>
                  <a:schemeClr val="bg1"/>
                </a:solidFill>
              </a:rPr>
              <a:t>Более </a:t>
            </a:r>
            <a:r>
              <a:rPr lang="ru-RU" b="1" dirty="0">
                <a:solidFill>
                  <a:schemeClr val="bg1"/>
                </a:solidFill>
              </a:rPr>
              <a:t>90 процентов людей </a:t>
            </a:r>
            <a:endParaRPr lang="ru-RU" b="1" dirty="0" smtClean="0">
              <a:solidFill>
                <a:schemeClr val="bg1"/>
              </a:solidFill>
            </a:endParaRPr>
          </a:p>
          <a:p>
            <a:pPr algn="ctr" eaLnBrk="0" hangingPunct="0"/>
            <a:r>
              <a:rPr lang="ru-RU" b="1" dirty="0" smtClean="0">
                <a:solidFill>
                  <a:schemeClr val="bg1"/>
                </a:solidFill>
              </a:rPr>
              <a:t>постоянно </a:t>
            </a:r>
            <a:r>
              <a:rPr lang="ru-RU" b="1" dirty="0">
                <a:solidFill>
                  <a:schemeClr val="bg1"/>
                </a:solidFill>
              </a:rPr>
              <a:t>испытывают стрессы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9637" name="AutoShape 5"/>
          <p:cNvSpPr>
            <a:spLocks noChangeArrowheads="1"/>
          </p:cNvSpPr>
          <p:nvPr/>
        </p:nvSpPr>
        <p:spPr bwMode="blackWhite">
          <a:xfrm>
            <a:off x="533400" y="3150632"/>
            <a:ext cx="4974704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b="1" dirty="0" smtClean="0">
                <a:solidFill>
                  <a:schemeClr val="bg1"/>
                </a:solidFill>
              </a:rPr>
              <a:t>Ключ </a:t>
            </a:r>
            <a:r>
              <a:rPr lang="ru-RU" b="1" dirty="0">
                <a:solidFill>
                  <a:schemeClr val="bg1"/>
                </a:solidFill>
              </a:rPr>
              <a:t>к тому, как свести </a:t>
            </a:r>
            <a:r>
              <a:rPr lang="ru-RU" b="1" dirty="0" smtClean="0">
                <a:solidFill>
                  <a:schemeClr val="bg1"/>
                </a:solidFill>
              </a:rPr>
              <a:t>их </a:t>
            </a:r>
            <a:r>
              <a:rPr lang="ru-RU" b="1" dirty="0">
                <a:solidFill>
                  <a:schemeClr val="bg1"/>
                </a:solidFill>
              </a:rPr>
              <a:t>негативное </a:t>
            </a:r>
            <a:endParaRPr lang="ru-RU" b="1" dirty="0" smtClean="0">
              <a:solidFill>
                <a:schemeClr val="bg1"/>
              </a:solidFill>
            </a:endParaRPr>
          </a:p>
          <a:p>
            <a:pPr algn="ctr" eaLnBrk="0" hangingPunct="0"/>
            <a:r>
              <a:rPr lang="ru-RU" b="1" dirty="0" smtClean="0">
                <a:solidFill>
                  <a:schemeClr val="bg1"/>
                </a:solidFill>
              </a:rPr>
              <a:t>влияние на </a:t>
            </a:r>
            <a:r>
              <a:rPr lang="ru-RU" b="1" dirty="0">
                <a:solidFill>
                  <a:schemeClr val="bg1"/>
                </a:solidFill>
              </a:rPr>
              <a:t>организм к минимуму, </a:t>
            </a:r>
            <a:endParaRPr lang="ru-RU" b="1" dirty="0" smtClean="0">
              <a:solidFill>
                <a:schemeClr val="bg1"/>
              </a:solidFill>
            </a:endParaRPr>
          </a:p>
          <a:p>
            <a:pPr algn="ctr" eaLnBrk="0" hangingPunct="0"/>
            <a:r>
              <a:rPr lang="ru-RU" b="1" dirty="0" smtClean="0">
                <a:solidFill>
                  <a:schemeClr val="bg1"/>
                </a:solidFill>
              </a:rPr>
              <a:t>находится </a:t>
            </a:r>
            <a:r>
              <a:rPr lang="ru-RU" b="1" dirty="0">
                <a:solidFill>
                  <a:schemeClr val="bg1"/>
                </a:solidFill>
              </a:rPr>
              <a:t>в ваших </a:t>
            </a:r>
            <a:r>
              <a:rPr lang="ru-RU" b="1" dirty="0" smtClean="0">
                <a:solidFill>
                  <a:schemeClr val="bg1"/>
                </a:solidFill>
              </a:rPr>
              <a:t>руках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9638" name="AutoShape 6"/>
          <p:cNvSpPr>
            <a:spLocks noChangeArrowheads="1"/>
          </p:cNvSpPr>
          <p:nvPr/>
        </p:nvSpPr>
        <p:spPr bwMode="blackWhite">
          <a:xfrm>
            <a:off x="533400" y="4293096"/>
            <a:ext cx="4974704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b="1" dirty="0" smtClean="0">
                <a:solidFill>
                  <a:schemeClr val="bg1"/>
                </a:solidFill>
              </a:rPr>
              <a:t>Вы </a:t>
            </a:r>
            <a:r>
              <a:rPr lang="ru-RU" b="1" dirty="0">
                <a:solidFill>
                  <a:schemeClr val="bg1"/>
                </a:solidFill>
              </a:rPr>
              <a:t>не властны над обстоятельствами, </a:t>
            </a:r>
            <a:endParaRPr lang="ru-RU" b="1" dirty="0" smtClean="0">
              <a:solidFill>
                <a:schemeClr val="bg1"/>
              </a:solidFill>
            </a:endParaRPr>
          </a:p>
          <a:p>
            <a:pPr algn="ctr" eaLnBrk="0" hangingPunct="0"/>
            <a:r>
              <a:rPr lang="ru-RU" b="1" dirty="0" smtClean="0">
                <a:solidFill>
                  <a:schemeClr val="bg1"/>
                </a:solidFill>
              </a:rPr>
              <a:t>вызывающими </a:t>
            </a:r>
            <a:r>
              <a:rPr lang="ru-RU" b="1" dirty="0">
                <a:solidFill>
                  <a:schemeClr val="bg1"/>
                </a:solidFill>
              </a:rPr>
              <a:t>стресс, но вы вполне </a:t>
            </a:r>
            <a:endParaRPr lang="ru-RU" b="1" dirty="0" smtClean="0">
              <a:solidFill>
                <a:schemeClr val="bg1"/>
              </a:solidFill>
            </a:endParaRPr>
          </a:p>
          <a:p>
            <a:pPr algn="ctr" eaLnBrk="0" hangingPunct="0"/>
            <a:r>
              <a:rPr lang="ru-RU" b="1" dirty="0" smtClean="0">
                <a:solidFill>
                  <a:schemeClr val="bg1"/>
                </a:solidFill>
              </a:rPr>
              <a:t>можете </a:t>
            </a:r>
            <a:r>
              <a:rPr lang="ru-RU" b="1" dirty="0">
                <a:solidFill>
                  <a:schemeClr val="bg1"/>
                </a:solidFill>
              </a:rPr>
              <a:t>изменить свое отношение к </a:t>
            </a:r>
            <a:r>
              <a:rPr lang="ru-RU" b="1" dirty="0" smtClean="0">
                <a:solidFill>
                  <a:schemeClr val="bg1"/>
                </a:solidFill>
              </a:rPr>
              <a:t>ним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12160" y="2861102"/>
            <a:ext cx="23042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Нужно этому научиться</a:t>
            </a:r>
            <a:endParaRPr lang="ru-RU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344816" cy="52638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800000"/>
                </a:solidFill>
              </a:rPr>
              <a:t>Физические упражнения, спорт </a:t>
            </a:r>
            <a:endParaRPr lang="ru-RU" sz="2800" dirty="0">
              <a:solidFill>
                <a:srgbClr val="8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5653" y="1268760"/>
            <a:ext cx="3816424" cy="4691063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/>
              <a:t>Физические </a:t>
            </a:r>
            <a:r>
              <a:rPr lang="ru-RU" sz="1800" dirty="0"/>
              <a:t>упражнения не только способствуют общему укреплению здоровья, но также помогают управлять эмоциональным стрессом и напряжением. </a:t>
            </a:r>
            <a:endParaRPr lang="ru-RU" sz="1800" dirty="0" smtClean="0"/>
          </a:p>
          <a:p>
            <a:pPr algn="r"/>
            <a:r>
              <a:rPr lang="ru-RU" sz="1800" dirty="0" smtClean="0"/>
              <a:t>С </a:t>
            </a:r>
            <a:r>
              <a:rPr lang="ru-RU" sz="1800" dirty="0"/>
              <a:t>одной стороны, упражнения могут временно эмоционально удалить от стрессового окружения или ситуации. </a:t>
            </a:r>
            <a:endParaRPr lang="ru-RU" sz="1800" dirty="0" smtClean="0"/>
          </a:p>
          <a:p>
            <a:pPr algn="r"/>
            <a:r>
              <a:rPr lang="ru-RU" sz="1800" dirty="0" smtClean="0"/>
              <a:t>С другой - хорошая </a:t>
            </a:r>
            <a:r>
              <a:rPr lang="ru-RU" sz="1800" dirty="0"/>
              <a:t>физическая форма и здоровье повышает способность контролировать стресс, когда он возникает. 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pic>
        <p:nvPicPr>
          <p:cNvPr id="6" name="Содержимое 7" descr="P113073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4309798" y="980728"/>
            <a:ext cx="4286250" cy="3214688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7962" y="4195415"/>
            <a:ext cx="3911153" cy="2183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668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169462"/>
            <a:ext cx="8388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800000"/>
                </a:solidFill>
              </a:rPr>
              <a:t>Вода помогает </a:t>
            </a:r>
            <a:r>
              <a:rPr lang="ru-RU" sz="2800" b="1" dirty="0" smtClean="0">
                <a:solidFill>
                  <a:srgbClr val="800000"/>
                </a:solidFill>
              </a:rPr>
              <a:t>выйти </a:t>
            </a:r>
            <a:r>
              <a:rPr lang="ru-RU" sz="2800" b="1" dirty="0">
                <a:solidFill>
                  <a:srgbClr val="800000"/>
                </a:solidFill>
              </a:rPr>
              <a:t>из </a:t>
            </a:r>
            <a:r>
              <a:rPr lang="ru-RU" sz="2800" b="1" dirty="0" smtClean="0">
                <a:solidFill>
                  <a:srgbClr val="800000"/>
                </a:solidFill>
              </a:rPr>
              <a:t>стресса</a:t>
            </a:r>
            <a:endParaRPr lang="ru-RU" sz="28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12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1"/>
          <p:cNvSpPr>
            <a:spLocks noGrp="1"/>
          </p:cNvSpPr>
          <p:nvPr>
            <p:ph type="ftr" sz="quarter" idx="10"/>
          </p:nvPr>
        </p:nvSpPr>
        <p:spPr>
          <a:xfrm>
            <a:off x="-375917" y="116632"/>
            <a:ext cx="9540552" cy="612304"/>
          </a:xfrm>
        </p:spPr>
        <p:txBody>
          <a:bodyPr/>
          <a:lstStyle/>
          <a:p>
            <a:r>
              <a:rPr lang="ru-RU" sz="2400" b="1" dirty="0" smtClean="0">
                <a:solidFill>
                  <a:srgbClr val="800000"/>
                </a:solidFill>
              </a:rPr>
              <a:t>Любимый аромат – лучший помощник при стрессе</a:t>
            </a:r>
            <a:endParaRPr lang="en-US" sz="24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39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188640"/>
            <a:ext cx="6840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800000"/>
                </a:solidFill>
              </a:rPr>
              <a:t>Свет </a:t>
            </a:r>
            <a:r>
              <a:rPr lang="ru-RU" sz="2400" b="1" dirty="0" smtClean="0">
                <a:solidFill>
                  <a:srgbClr val="800000"/>
                </a:solidFill>
              </a:rPr>
              <a:t>поможет победить стресс</a:t>
            </a:r>
            <a:endParaRPr lang="ru-RU" sz="2400" dirty="0">
              <a:solidFill>
                <a:srgbClr val="8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105590"/>
            <a:ext cx="6840760" cy="686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1288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931224" cy="526380"/>
          </a:xfrm>
        </p:spPr>
        <p:txBody>
          <a:bodyPr/>
          <a:lstStyle/>
          <a:p>
            <a:r>
              <a:rPr lang="ru-RU" sz="2800" dirty="0">
                <a:solidFill>
                  <a:srgbClr val="800000"/>
                </a:solidFill>
              </a:rPr>
              <a:t>Основные </a:t>
            </a:r>
            <a:r>
              <a:rPr lang="ru-RU" sz="2800" dirty="0" smtClean="0">
                <a:solidFill>
                  <a:srgbClr val="800000"/>
                </a:solidFill>
              </a:rPr>
              <a:t>симптомы стресса</a:t>
            </a:r>
            <a:endParaRPr lang="ru-RU" sz="2800" dirty="0">
              <a:solidFill>
                <a:srgbClr val="8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5256175" cy="3587998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000" dirty="0" smtClean="0"/>
              <a:t>    </a:t>
            </a:r>
            <a:r>
              <a:rPr lang="ru-RU" sz="2400" dirty="0" smtClean="0"/>
              <a:t>- </a:t>
            </a:r>
            <a:r>
              <a:rPr lang="ru-RU" sz="2000" dirty="0" smtClean="0"/>
              <a:t>рассеянность</a:t>
            </a:r>
            <a:r>
              <a:rPr lang="ru-RU" sz="2000" dirty="0"/>
              <a:t>, </a:t>
            </a:r>
            <a:br>
              <a:rPr lang="ru-RU" sz="2000" dirty="0"/>
            </a:br>
            <a:r>
              <a:rPr lang="ru-RU" sz="2000" dirty="0"/>
              <a:t>- повышенная возбудимость, </a:t>
            </a:r>
            <a:br>
              <a:rPr lang="ru-RU" sz="2000" dirty="0"/>
            </a:br>
            <a:r>
              <a:rPr lang="ru-RU" sz="2000" dirty="0"/>
              <a:t>- постоянная усталость,</a:t>
            </a:r>
            <a:br>
              <a:rPr lang="ru-RU" sz="2000" dirty="0"/>
            </a:br>
            <a:r>
              <a:rPr lang="ru-RU" sz="2000" dirty="0"/>
              <a:t>- потеря чувства юмора, </a:t>
            </a:r>
            <a:br>
              <a:rPr lang="ru-RU" sz="2000" dirty="0"/>
            </a:br>
            <a:r>
              <a:rPr lang="ru-RU" sz="2000" dirty="0"/>
              <a:t>- пропажа сна и аппетита, </a:t>
            </a:r>
            <a:br>
              <a:rPr lang="ru-RU" sz="2000" dirty="0"/>
            </a:br>
            <a:r>
              <a:rPr lang="ru-RU" sz="2000" dirty="0"/>
              <a:t>- ухудшение памяти, </a:t>
            </a:r>
            <a:br>
              <a:rPr lang="ru-RU" sz="2000" dirty="0"/>
            </a:br>
            <a:r>
              <a:rPr lang="ru-RU" sz="2000" dirty="0"/>
              <a:t>- иногда возможны, </a:t>
            </a:r>
            <a:r>
              <a:rPr lang="ru-RU" sz="2000" dirty="0" smtClean="0"/>
              <a:t>боли в  области головы, спины, желудка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652120" y="2636912"/>
            <a:ext cx="3008313" cy="3816424"/>
          </a:xfrm>
          <a:ln>
            <a:solidFill>
              <a:srgbClr val="800000"/>
            </a:solidFill>
          </a:ln>
        </p:spPr>
        <p:txBody>
          <a:bodyPr/>
          <a:lstStyle/>
          <a:p>
            <a:r>
              <a:rPr lang="ru-RU" sz="1600" dirty="0">
                <a:solidFill>
                  <a:schemeClr val="tx2"/>
                </a:solidFill>
              </a:rPr>
              <a:t>Если Вы обнаружили у себя пять и более из перечисленных признаков, значит, надо срочно вытаскивать себя за уши из этого болота. </a:t>
            </a:r>
            <a:r>
              <a:rPr lang="ru-RU" sz="1600" dirty="0"/>
              <a:t>Твердо усвойте, что </a:t>
            </a:r>
            <a:r>
              <a:rPr lang="ru-RU" sz="1600" dirty="0" smtClean="0"/>
              <a:t>неприятностей </a:t>
            </a:r>
            <a:r>
              <a:rPr lang="ru-RU" sz="1600" dirty="0"/>
              <a:t>вокруг  </a:t>
            </a:r>
            <a:r>
              <a:rPr lang="ru-RU" sz="1600" dirty="0" smtClean="0"/>
              <a:t>много, </a:t>
            </a:r>
            <a:r>
              <a:rPr lang="ru-RU" sz="1600" dirty="0"/>
              <a:t>на </a:t>
            </a:r>
            <a:r>
              <a:rPr lang="ru-RU" sz="1600" dirty="0" smtClean="0"/>
              <a:t>все </a:t>
            </a:r>
            <a:r>
              <a:rPr lang="ru-RU" sz="1600" dirty="0"/>
              <a:t>здоровья не </a:t>
            </a:r>
            <a:r>
              <a:rPr lang="ru-RU" sz="1600" dirty="0" smtClean="0"/>
              <a:t>хватить. </a:t>
            </a:r>
            <a:r>
              <a:rPr lang="ru-RU" sz="1600" dirty="0"/>
              <a:t>И, главное, жизнь такая штука, которую можно спокойно воспринимать только обладая большим чувством юмора. </a:t>
            </a:r>
            <a:endParaRPr lang="ru-RU" sz="1600" dirty="0">
              <a:solidFill>
                <a:schemeClr val="tx2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52" y="3857628"/>
            <a:ext cx="3096344" cy="1996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841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208912" cy="563562"/>
          </a:xfrm>
        </p:spPr>
        <p:txBody>
          <a:bodyPr/>
          <a:lstStyle/>
          <a:p>
            <a:r>
              <a:rPr lang="ru-RU" dirty="0">
                <a:solidFill>
                  <a:srgbClr val="800000"/>
                </a:solidFill>
              </a:rPr>
              <a:t>Индикатор </a:t>
            </a:r>
            <a:r>
              <a:rPr lang="ru-RU" dirty="0" smtClean="0">
                <a:solidFill>
                  <a:srgbClr val="800000"/>
                </a:solidFill>
              </a:rPr>
              <a:t>стресса – чувство юмора</a:t>
            </a:r>
            <a:endParaRPr lang="ru-RU" dirty="0">
              <a:solidFill>
                <a:srgbClr val="8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228725"/>
            <a:ext cx="8023225" cy="3771911"/>
          </a:xfrm>
        </p:spPr>
        <p:txBody>
          <a:bodyPr/>
          <a:lstStyle/>
          <a:p>
            <a:r>
              <a:rPr lang="ru-RU" sz="2400" dirty="0" smtClean="0"/>
              <a:t>На фото изображены два дельфина, выпрыгивающих из воды.</a:t>
            </a:r>
            <a:br>
              <a:rPr lang="ru-RU" sz="2400" dirty="0" smtClean="0"/>
            </a:br>
            <a:r>
              <a:rPr lang="ru-RU" sz="2400" dirty="0" smtClean="0"/>
              <a:t>Как было установлено на примере подопытной группы, несмотря на тот факт, что дельфины абсолютно идентичны, человек, находящийся в стрессовом состоянии, находит отличия в них.</a:t>
            </a:r>
          </a:p>
          <a:p>
            <a:r>
              <a:rPr lang="ru-RU" sz="2400" dirty="0" smtClean="0"/>
              <a:t>Если человек находит много отличий, значит, он испытывает сильнейший стресс.</a:t>
            </a:r>
            <a:br>
              <a:rPr lang="ru-RU" sz="2400" dirty="0" smtClean="0"/>
            </a:br>
            <a:r>
              <a:rPr lang="ru-RU" sz="2400" dirty="0" smtClean="0"/>
              <a:t>Посмотрите на картинку.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365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1607" y="1182911"/>
            <a:ext cx="3530352" cy="4921250"/>
          </a:xfrm>
        </p:spPr>
        <p:txBody>
          <a:bodyPr/>
          <a:lstStyle/>
          <a:p>
            <a:r>
              <a:rPr lang="ru-RU" sz="2400" b="1" dirty="0" smtClean="0"/>
              <a:t>Если Вы нашли в дельфинах более двух отличий, </a:t>
            </a:r>
          </a:p>
          <a:p>
            <a:r>
              <a:rPr lang="ru-RU" sz="2400" b="1" dirty="0" smtClean="0"/>
              <a:t>то Вам срочно надо на каникулы</a:t>
            </a:r>
            <a:endParaRPr lang="ru-RU" sz="24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95937" y="1052735"/>
            <a:ext cx="4622532" cy="5435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Улыбающееся лицо 5"/>
          <p:cNvSpPr/>
          <p:nvPr/>
        </p:nvSpPr>
        <p:spPr>
          <a:xfrm>
            <a:off x="2224514" y="4689140"/>
            <a:ext cx="864096" cy="792088"/>
          </a:xfrm>
          <a:prstGeom prst="smileyFac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50095"/>
            <a:ext cx="40709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800000"/>
                </a:solidFill>
              </a:rPr>
              <a:t>Индикатор стресса</a:t>
            </a:r>
            <a:endParaRPr lang="ru-RU" sz="32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42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424936" cy="563562"/>
          </a:xfrm>
        </p:spPr>
        <p:txBody>
          <a:bodyPr/>
          <a:lstStyle/>
          <a:p>
            <a:r>
              <a:rPr lang="ru-RU" dirty="0"/>
              <a:t>Умеете ли вы справляться со стрессом</a:t>
            </a:r>
            <a:r>
              <a:rPr lang="ru-RU" dirty="0" smtClean="0"/>
              <a:t>?</a:t>
            </a:r>
            <a:endParaRPr lang="ru-RU" dirty="0"/>
          </a:p>
        </p:txBody>
      </p:sp>
      <p:graphicFrame>
        <p:nvGraphicFramePr>
          <p:cNvPr id="4" name="Group 28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4291575"/>
              </p:ext>
            </p:extLst>
          </p:nvPr>
        </p:nvGraphicFramePr>
        <p:xfrm>
          <a:off x="395536" y="980728"/>
          <a:ext cx="8424936" cy="5354003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5407025"/>
                <a:gridCol w="931863"/>
                <a:gridCol w="931862"/>
                <a:gridCol w="1154186"/>
              </a:tblGrid>
              <a:tr h="3000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утверждение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часто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редко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никогда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3857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  Я чувствую себя счастливым.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5175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  Я сам могу сделать себя счастливым.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5191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 Меня охватывает чувство безнадежности. 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5191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4. Я способен расслабиться в стрессовой ситуации, не прибегая для этого к успокоительным таблеткам.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5191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5. Если бы я испытывал очень сильный стресс, я бы обязательно обратился за помощью к специалисту.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3968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6.  Я склонен к грусти.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5175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7.  Мне хотелось бы стать кем-нибудь другим.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5191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8. Мне хотелось бы оказаться где-нибудь в другом месте.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2778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9.   Я легко расстраиваюсь.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362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22238"/>
            <a:ext cx="8424936" cy="563562"/>
          </a:xfrm>
        </p:spPr>
        <p:txBody>
          <a:bodyPr/>
          <a:lstStyle/>
          <a:p>
            <a:r>
              <a:rPr lang="ru-RU" dirty="0">
                <a:solidFill>
                  <a:srgbClr val="800000"/>
                </a:solidFill>
              </a:rPr>
              <a:t>Умеете ли вы справляться со </a:t>
            </a:r>
            <a:r>
              <a:rPr lang="ru-RU" dirty="0" smtClean="0">
                <a:solidFill>
                  <a:srgbClr val="800000"/>
                </a:solidFill>
              </a:rPr>
              <a:t>стрессом?</a:t>
            </a:r>
            <a:endParaRPr lang="ru-RU" dirty="0">
              <a:solidFill>
                <a:srgbClr val="80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000" u="sng" dirty="0" smtClean="0"/>
              <a:t>0-3 очка.</a:t>
            </a:r>
            <a:r>
              <a:rPr lang="ru-RU" sz="2000" dirty="0" smtClean="0"/>
              <a:t>      Вы умеете владеть собой и, вероятно, вполне счастливы</a:t>
            </a:r>
          </a:p>
          <a:p>
            <a:pPr marL="0" indent="0">
              <a:lnSpc>
                <a:spcPct val="80000"/>
              </a:lnSpc>
              <a:buNone/>
            </a:pPr>
            <a:endParaRPr lang="ru-RU" sz="2000" u="sng" dirty="0" smtClean="0"/>
          </a:p>
          <a:p>
            <a:pPr>
              <a:lnSpc>
                <a:spcPct val="80000"/>
              </a:lnSpc>
            </a:pPr>
            <a:r>
              <a:rPr lang="ru-RU" sz="2000" u="sng" dirty="0" smtClean="0"/>
              <a:t>4-7 очков.</a:t>
            </a:r>
            <a:r>
              <a:rPr lang="ru-RU" sz="2000" dirty="0" smtClean="0"/>
              <a:t>     Ваша способность справляться со стрессом где-то на среднем уровне. Вам полезно взять на вооружение некоторые приемы, помогающие справляться со стрессом.</a:t>
            </a:r>
          </a:p>
          <a:p>
            <a:pPr>
              <a:lnSpc>
                <a:spcPct val="80000"/>
              </a:lnSpc>
            </a:pPr>
            <a:endParaRPr lang="ru-RU" sz="2000" u="sng" dirty="0" smtClean="0"/>
          </a:p>
          <a:p>
            <a:pPr>
              <a:lnSpc>
                <a:spcPct val="80000"/>
              </a:lnSpc>
            </a:pPr>
            <a:r>
              <a:rPr lang="ru-RU" sz="2000" u="sng" dirty="0" smtClean="0"/>
              <a:t>8 и более очков</a:t>
            </a:r>
            <a:r>
              <a:rPr lang="ru-RU" sz="2000" dirty="0" smtClean="0"/>
              <a:t>. Вам пока трудно бороться с жизненными невзгодами. Если вы хотите сохранить свои душевные и физические силы, вам необходимо научиться использовать более эффективные методы борьбы со стрессом</a:t>
            </a:r>
            <a:r>
              <a:rPr lang="ru-RU" sz="2000" b="1" dirty="0" smtClean="0"/>
              <a:t>.</a:t>
            </a:r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067944" y="486916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400" b="1" dirty="0">
                <a:solidFill>
                  <a:srgbClr val="800000"/>
                </a:solidFill>
              </a:rPr>
              <a:t>"Все в наших руках, поэтому их нельзя </a:t>
            </a:r>
            <a:r>
              <a:rPr lang="ru-RU" sz="2400" b="1" dirty="0" smtClean="0">
                <a:solidFill>
                  <a:srgbClr val="800000"/>
                </a:solidFill>
              </a:rPr>
              <a:t>опускать» </a:t>
            </a:r>
            <a:r>
              <a:rPr lang="ru-RU" sz="2400" b="1" dirty="0">
                <a:solidFill>
                  <a:srgbClr val="800000"/>
                </a:solidFill>
              </a:rPr>
              <a:t>(</a:t>
            </a:r>
            <a:r>
              <a:rPr lang="ru-RU" sz="2400" b="1" dirty="0" err="1">
                <a:solidFill>
                  <a:srgbClr val="800000"/>
                </a:solidFill>
              </a:rPr>
              <a:t>К.Шанель</a:t>
            </a:r>
            <a:r>
              <a:rPr lang="ru-RU" sz="2400" b="1" dirty="0" smtClean="0">
                <a:solidFill>
                  <a:srgbClr val="800000"/>
                </a:solidFill>
              </a:rPr>
              <a:t>) </a:t>
            </a:r>
            <a:endParaRPr lang="ru-RU" sz="2400" b="1" dirty="0">
              <a:solidFill>
                <a:srgbClr val="80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621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861660" y="1043263"/>
            <a:ext cx="5929310" cy="4914900"/>
            <a:chOff x="1614486" y="1828800"/>
            <a:chExt cx="5929310" cy="4914900"/>
          </a:xfrm>
        </p:grpSpPr>
        <p:grpSp>
          <p:nvGrpSpPr>
            <p:cNvPr id="66563" name="Group 3"/>
            <p:cNvGrpSpPr>
              <a:grpSpLocks/>
            </p:cNvGrpSpPr>
            <p:nvPr/>
          </p:nvGrpSpPr>
          <p:grpSpPr bwMode="auto">
            <a:xfrm>
              <a:off x="1614486" y="1828800"/>
              <a:ext cx="5929310" cy="3946525"/>
              <a:chOff x="1017" y="1152"/>
              <a:chExt cx="3735" cy="2486"/>
            </a:xfrm>
          </p:grpSpPr>
          <p:grpSp>
            <p:nvGrpSpPr>
              <p:cNvPr id="66564" name="Group 4"/>
              <p:cNvGrpSpPr>
                <a:grpSpLocks/>
              </p:cNvGrpSpPr>
              <p:nvPr/>
            </p:nvGrpSpPr>
            <p:grpSpPr bwMode="auto">
              <a:xfrm>
                <a:off x="2132" y="1152"/>
                <a:ext cx="1487" cy="1247"/>
                <a:chOff x="2057" y="862"/>
                <a:chExt cx="1549" cy="1351"/>
              </a:xfrm>
            </p:grpSpPr>
            <p:sp>
              <p:nvSpPr>
                <p:cNvPr id="66565" name="AutoShape 5"/>
                <p:cNvSpPr>
                  <a:spLocks noChangeArrowheads="1"/>
                </p:cNvSpPr>
                <p:nvPr/>
              </p:nvSpPr>
              <p:spPr bwMode="gray">
                <a:xfrm>
                  <a:off x="2070" y="885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C0C0C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6566" name="AutoShape 6"/>
                <p:cNvSpPr>
                  <a:spLocks noChangeArrowheads="1"/>
                </p:cNvSpPr>
                <p:nvPr/>
              </p:nvSpPr>
              <p:spPr bwMode="gray">
                <a:xfrm>
                  <a:off x="2057" y="862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499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1">
                      <a:srgbClr val="E6E6E6"/>
                    </a:gs>
                    <a:gs pos="66001">
                      <a:srgbClr val="7D8496"/>
                    </a:gs>
                    <a:gs pos="73500">
                      <a:srgbClr val="E6E6E6"/>
                    </a:gs>
                    <a:gs pos="925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6567" name="AutoShape 7"/>
                <p:cNvSpPr>
                  <a:spLocks noChangeArrowheads="1"/>
                </p:cNvSpPr>
                <p:nvPr/>
              </p:nvSpPr>
              <p:spPr bwMode="gray">
                <a:xfrm>
                  <a:off x="2147" y="942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rgbClr val="7262EC"/>
                    </a:gs>
                    <a:gs pos="100000">
                      <a:srgbClr val="2614AA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66568" name="Group 8"/>
              <p:cNvGrpSpPr>
                <a:grpSpLocks/>
              </p:cNvGrpSpPr>
              <p:nvPr/>
            </p:nvGrpSpPr>
            <p:grpSpPr bwMode="auto">
              <a:xfrm>
                <a:off x="1017" y="1773"/>
                <a:ext cx="1488" cy="1247"/>
                <a:chOff x="1110" y="2656"/>
                <a:chExt cx="1549" cy="1351"/>
              </a:xfrm>
            </p:grpSpPr>
            <p:sp>
              <p:nvSpPr>
                <p:cNvPr id="66569" name="AutoShape 9"/>
                <p:cNvSpPr>
                  <a:spLocks noChangeArrowheads="1"/>
                </p:cNvSpPr>
                <p:nvPr/>
              </p:nvSpPr>
              <p:spPr bwMode="gray">
                <a:xfrm>
                  <a:off x="1123" y="2679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C0C0C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6570" name="AutoShape 10"/>
                <p:cNvSpPr>
                  <a:spLocks noChangeArrowheads="1"/>
                </p:cNvSpPr>
                <p:nvPr/>
              </p:nvSpPr>
              <p:spPr bwMode="gray">
                <a:xfrm>
                  <a:off x="1110" y="2656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499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1">
                      <a:srgbClr val="E6E6E6"/>
                    </a:gs>
                    <a:gs pos="66001">
                      <a:srgbClr val="7D8496"/>
                    </a:gs>
                    <a:gs pos="73500">
                      <a:srgbClr val="E6E6E6"/>
                    </a:gs>
                    <a:gs pos="925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6571" name="AutoShape 11"/>
                <p:cNvSpPr>
                  <a:spLocks noChangeArrowheads="1"/>
                </p:cNvSpPr>
                <p:nvPr/>
              </p:nvSpPr>
              <p:spPr bwMode="gray">
                <a:xfrm>
                  <a:off x="1200" y="2736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rgbClr val="24B443"/>
                    </a:gs>
                    <a:gs pos="100000">
                      <a:srgbClr val="115D16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66572" name="Text Box 12"/>
              <p:cNvSpPr txBox="1">
                <a:spLocks noChangeArrowheads="1"/>
              </p:cNvSpPr>
              <p:nvPr/>
            </p:nvSpPr>
            <p:spPr bwMode="gray">
              <a:xfrm>
                <a:off x="2830" y="1546"/>
                <a:ext cx="116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6573" name="Text Box 13"/>
              <p:cNvSpPr txBox="1">
                <a:spLocks noChangeArrowheads="1"/>
              </p:cNvSpPr>
              <p:nvPr/>
            </p:nvSpPr>
            <p:spPr bwMode="gray">
              <a:xfrm>
                <a:off x="1184" y="2095"/>
                <a:ext cx="1141" cy="5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ru-RU" b="1" dirty="0" smtClean="0">
                    <a:solidFill>
                      <a:schemeClr val="bg1"/>
                    </a:solidFill>
                    <a:latin typeface="Tahoma" pitchFamily="34" charset="0"/>
                  </a:rPr>
                  <a:t>Умение </a:t>
                </a:r>
              </a:p>
              <a:p>
                <a:pPr algn="ctr" eaLnBrk="0" hangingPunct="0"/>
                <a:r>
                  <a:rPr lang="ru-RU" b="1" dirty="0" smtClean="0">
                    <a:solidFill>
                      <a:schemeClr val="bg1"/>
                    </a:solidFill>
                    <a:latin typeface="Tahoma" pitchFamily="34" charset="0"/>
                  </a:rPr>
                  <a:t>планировать </a:t>
                </a:r>
              </a:p>
              <a:p>
                <a:pPr algn="ctr" eaLnBrk="0" hangingPunct="0"/>
                <a:r>
                  <a:rPr lang="ru-RU" b="1" dirty="0" smtClean="0">
                    <a:solidFill>
                      <a:schemeClr val="bg1"/>
                    </a:solidFill>
                    <a:latin typeface="Tahoma" pitchFamily="34" charset="0"/>
                  </a:rPr>
                  <a:t>дела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66574" name="Group 14"/>
              <p:cNvGrpSpPr>
                <a:grpSpLocks/>
              </p:cNvGrpSpPr>
              <p:nvPr/>
            </p:nvGrpSpPr>
            <p:grpSpPr bwMode="auto">
              <a:xfrm>
                <a:off x="3264" y="1776"/>
                <a:ext cx="1488" cy="1247"/>
                <a:chOff x="3174" y="2656"/>
                <a:chExt cx="1549" cy="1351"/>
              </a:xfrm>
            </p:grpSpPr>
            <p:sp>
              <p:nvSpPr>
                <p:cNvPr id="66575" name="AutoShape 15"/>
                <p:cNvSpPr>
                  <a:spLocks noChangeArrowheads="1"/>
                </p:cNvSpPr>
                <p:nvPr/>
              </p:nvSpPr>
              <p:spPr bwMode="gray">
                <a:xfrm>
                  <a:off x="3187" y="2679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C0C0C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6576" name="AutoShape 16"/>
                <p:cNvSpPr>
                  <a:spLocks noChangeArrowheads="1"/>
                </p:cNvSpPr>
                <p:nvPr/>
              </p:nvSpPr>
              <p:spPr bwMode="gray">
                <a:xfrm>
                  <a:off x="3174" y="2656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499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1">
                      <a:srgbClr val="E6E6E6"/>
                    </a:gs>
                    <a:gs pos="66001">
                      <a:srgbClr val="7D8496"/>
                    </a:gs>
                    <a:gs pos="73500">
                      <a:srgbClr val="E6E6E6"/>
                    </a:gs>
                    <a:gs pos="925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6577" name="AutoShape 17"/>
                <p:cNvSpPr>
                  <a:spLocks noChangeArrowheads="1"/>
                </p:cNvSpPr>
                <p:nvPr/>
              </p:nvSpPr>
              <p:spPr bwMode="gray">
                <a:xfrm>
                  <a:off x="3264" y="2736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rgbClr val="EC941E">
                        <a:gamma/>
                        <a:shade val="46275"/>
                        <a:invGamma/>
                      </a:srgbClr>
                    </a:gs>
                    <a:gs pos="100000">
                      <a:srgbClr val="EC941E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66578" name="Text Box 18"/>
              <p:cNvSpPr txBox="1">
                <a:spLocks noChangeArrowheads="1"/>
              </p:cNvSpPr>
              <p:nvPr/>
            </p:nvSpPr>
            <p:spPr bwMode="gray">
              <a:xfrm>
                <a:off x="3930" y="2170"/>
                <a:ext cx="116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endParaRPr lang="ru-RU" sz="1400" dirty="0" smtClean="0">
                  <a:solidFill>
                    <a:srgbClr val="FFFFFF"/>
                  </a:solidFill>
                </a:endParaRPr>
              </a:p>
              <a:p>
                <a:pPr algn="ctr" eaLnBrk="0" hangingPunct="0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66579" name="Group 19"/>
              <p:cNvGrpSpPr>
                <a:grpSpLocks/>
              </p:cNvGrpSpPr>
              <p:nvPr/>
            </p:nvGrpSpPr>
            <p:grpSpPr bwMode="auto">
              <a:xfrm>
                <a:off x="2142" y="2391"/>
                <a:ext cx="1488" cy="1247"/>
                <a:chOff x="3174" y="2656"/>
                <a:chExt cx="1549" cy="1351"/>
              </a:xfrm>
            </p:grpSpPr>
            <p:sp>
              <p:nvSpPr>
                <p:cNvPr id="66580" name="AutoShape 20"/>
                <p:cNvSpPr>
                  <a:spLocks noChangeArrowheads="1"/>
                </p:cNvSpPr>
                <p:nvPr/>
              </p:nvSpPr>
              <p:spPr bwMode="gray">
                <a:xfrm>
                  <a:off x="3187" y="2679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C0C0C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6581" name="AutoShape 21"/>
                <p:cNvSpPr>
                  <a:spLocks noChangeArrowheads="1"/>
                </p:cNvSpPr>
                <p:nvPr/>
              </p:nvSpPr>
              <p:spPr bwMode="gray">
                <a:xfrm>
                  <a:off x="3174" y="2656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499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1">
                      <a:srgbClr val="E6E6E6"/>
                    </a:gs>
                    <a:gs pos="66001">
                      <a:srgbClr val="7D8496"/>
                    </a:gs>
                    <a:gs pos="73500">
                      <a:srgbClr val="E6E6E6"/>
                    </a:gs>
                    <a:gs pos="925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6582" name="AutoShape 22"/>
                <p:cNvSpPr>
                  <a:spLocks noChangeArrowheads="1"/>
                </p:cNvSpPr>
                <p:nvPr/>
              </p:nvSpPr>
              <p:spPr bwMode="gray">
                <a:xfrm>
                  <a:off x="3264" y="2736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rgbClr val="0066CC"/>
                    </a:gs>
                    <a:gs pos="100000">
                      <a:srgbClr val="0066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66583" name="Text Box 23"/>
              <p:cNvSpPr txBox="1">
                <a:spLocks noChangeArrowheads="1"/>
              </p:cNvSpPr>
              <p:nvPr/>
            </p:nvSpPr>
            <p:spPr bwMode="gray">
              <a:xfrm>
                <a:off x="2215" y="2793"/>
                <a:ext cx="1330" cy="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ru-RU" sz="2000" b="1" dirty="0" smtClean="0">
                    <a:solidFill>
                      <a:srgbClr val="FFFF00"/>
                    </a:solidFill>
                    <a:latin typeface="Tahoma" pitchFamily="34" charset="0"/>
                  </a:rPr>
                  <a:t>  Уверенность </a:t>
                </a:r>
              </a:p>
              <a:p>
                <a:pPr algn="ctr" eaLnBrk="0" hangingPunct="0"/>
                <a:r>
                  <a:rPr lang="ru-RU" sz="2000" b="1" dirty="0" smtClean="0">
                    <a:solidFill>
                      <a:srgbClr val="FFFF00"/>
                    </a:solidFill>
                    <a:latin typeface="Tahoma" pitchFamily="34" charset="0"/>
                  </a:rPr>
                  <a:t>в </a:t>
                </a:r>
                <a:r>
                  <a:rPr lang="ru-RU" sz="2000" b="1" dirty="0">
                    <a:solidFill>
                      <a:srgbClr val="FFFF00"/>
                    </a:solidFill>
                    <a:latin typeface="Tahoma" pitchFamily="34" charset="0"/>
                  </a:rPr>
                  <a:t>себе </a:t>
                </a:r>
                <a:endParaRPr lang="en-US" sz="2000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3" name="Прямоугольник 2"/>
            <p:cNvSpPr/>
            <p:nvPr/>
          </p:nvSpPr>
          <p:spPr>
            <a:xfrm>
              <a:off x="3783935" y="2254418"/>
              <a:ext cx="1601529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</a:rPr>
                <a:t>Умение </a:t>
              </a:r>
            </a:p>
            <a:p>
              <a:pPr algn="ctr"/>
              <a:r>
                <a:rPr lang="ru-RU" sz="2000" b="1" dirty="0" smtClean="0">
                  <a:solidFill>
                    <a:schemeClr val="bg1"/>
                  </a:solidFill>
                </a:rPr>
                <a:t>управлять </a:t>
              </a:r>
            </a:p>
            <a:p>
              <a:pPr algn="ctr"/>
              <a:r>
                <a:rPr lang="ru-RU" sz="2000" b="1" dirty="0" smtClean="0">
                  <a:solidFill>
                    <a:schemeClr val="bg1"/>
                  </a:solidFill>
                </a:rPr>
                <a:t>временем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579050" y="3313046"/>
              <a:ext cx="177343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Tahoma" pitchFamily="34" charset="0"/>
                </a:rPr>
                <a:t>Д</a:t>
              </a:r>
              <a:r>
                <a:rPr lang="ru-RU" b="1" dirty="0" smtClean="0">
                  <a:solidFill>
                    <a:schemeClr val="bg1"/>
                  </a:solidFill>
                  <a:latin typeface="Tahoma" pitchFamily="34" charset="0"/>
                </a:rPr>
                <a:t>оверие членам коллектива 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6993" y="4799013"/>
              <a:ext cx="2347913" cy="1944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6107" y="4788146"/>
              <a:ext cx="2347913" cy="1944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6730" y="4915694"/>
              <a:ext cx="2079625" cy="1719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1137" y="4915694"/>
              <a:ext cx="2079625" cy="1725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1764" y="4912251"/>
            <a:ext cx="2365375" cy="196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6"/>
          <p:cNvPicPr>
            <a:picLocks noChangeAspect="1" noChangeArrowheads="1"/>
          </p:cNvPicPr>
          <p:nvPr/>
        </p:nvPicPr>
        <p:blipFill>
          <a:blip r:embed="rId6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7636" y="5031312"/>
            <a:ext cx="2084387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Text Box 23"/>
          <p:cNvSpPr txBox="1">
            <a:spLocks noChangeArrowheads="1"/>
          </p:cNvSpPr>
          <p:nvPr/>
        </p:nvSpPr>
        <p:spPr bwMode="gray">
          <a:xfrm>
            <a:off x="2184129" y="4377199"/>
            <a:ext cx="184698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b="1" dirty="0" smtClean="0">
                <a:solidFill>
                  <a:schemeClr val="bg1"/>
                </a:solidFill>
                <a:latin typeface="Tahoma" pitchFamily="34" charset="0"/>
              </a:rPr>
              <a:t>Умение </a:t>
            </a:r>
          </a:p>
          <a:p>
            <a:pPr algn="ctr" eaLnBrk="0" hangingPunct="0"/>
            <a:r>
              <a:rPr lang="ru-RU" b="1" dirty="0" smtClean="0">
                <a:solidFill>
                  <a:schemeClr val="bg1"/>
                </a:solidFill>
                <a:latin typeface="Tahoma" pitchFamily="34" charset="0"/>
              </a:rPr>
              <a:t>управлять </a:t>
            </a:r>
          </a:p>
          <a:p>
            <a:pPr algn="ctr" eaLnBrk="0" hangingPunct="0"/>
            <a:r>
              <a:rPr lang="ru-RU" b="1" dirty="0" smtClean="0">
                <a:solidFill>
                  <a:schemeClr val="bg1"/>
                </a:solidFill>
                <a:latin typeface="Tahoma" pitchFamily="34" charset="0"/>
              </a:rPr>
              <a:t>конфликтами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38985" y="4337293"/>
            <a:ext cx="20789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ahoma" pitchFamily="34" charset="0"/>
              </a:rPr>
              <a:t>Отказ от выполнения нескольких </a:t>
            </a:r>
            <a:r>
              <a:rPr lang="ru-RU" b="1" dirty="0">
                <a:solidFill>
                  <a:schemeClr val="bg1"/>
                </a:solidFill>
                <a:latin typeface="Tahoma" pitchFamily="34" charset="0"/>
              </a:rPr>
              <a:t>дел </a:t>
            </a:r>
            <a:endParaRPr lang="ru-RU" b="1" dirty="0" smtClean="0">
              <a:solidFill>
                <a:schemeClr val="bg1"/>
              </a:solidFill>
              <a:latin typeface="Tahoma" pitchFamily="34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ahoma" pitchFamily="34" charset="0"/>
              </a:rPr>
              <a:t>одновременно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036" y="96726"/>
            <a:ext cx="8516937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833312" y="5349353"/>
            <a:ext cx="2021747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buClr>
                <a:srgbClr val="C6062F"/>
              </a:buClr>
            </a:pPr>
            <a:r>
              <a:rPr lang="ru-RU" b="1" dirty="0" smtClean="0">
                <a:solidFill>
                  <a:schemeClr val="bg1"/>
                </a:solidFill>
                <a:latin typeface="Tahoma" pitchFamily="34" charset="0"/>
              </a:rPr>
              <a:t>Рациональное</a:t>
            </a:r>
          </a:p>
          <a:p>
            <a:pPr algn="ctr">
              <a:lnSpc>
                <a:spcPct val="120000"/>
              </a:lnSpc>
              <a:buClr>
                <a:srgbClr val="C6062F"/>
              </a:buClr>
            </a:pPr>
            <a:r>
              <a:rPr lang="ru-RU" b="1" dirty="0" smtClean="0">
                <a:solidFill>
                  <a:schemeClr val="bg1"/>
                </a:solidFill>
                <a:latin typeface="Tahoma" pitchFamily="34" charset="0"/>
              </a:rPr>
              <a:t>распределение </a:t>
            </a:r>
          </a:p>
          <a:p>
            <a:pPr algn="ctr">
              <a:lnSpc>
                <a:spcPct val="120000"/>
              </a:lnSpc>
              <a:buClr>
                <a:srgbClr val="C6062F"/>
              </a:buClr>
            </a:pPr>
            <a:r>
              <a:rPr lang="ru-RU" b="1" dirty="0" smtClean="0">
                <a:solidFill>
                  <a:schemeClr val="bg1"/>
                </a:solidFill>
                <a:latin typeface="Tahoma" pitchFamily="34" charset="0"/>
              </a:rPr>
              <a:t>ресурсов </a:t>
            </a:r>
            <a:endParaRPr lang="ru-RU" b="1" dirty="0">
              <a:solidFill>
                <a:schemeClr val="bg1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0" dirty="0" smtClean="0">
                <a:solidFill>
                  <a:srgbClr val="800000"/>
                </a:solidFill>
              </a:rPr>
              <a:t>Цели и задачи урока</a:t>
            </a:r>
            <a:endParaRPr lang="ru-RU" i="0" dirty="0">
              <a:solidFill>
                <a:srgbClr val="8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228725"/>
            <a:ext cx="8023225" cy="3424411"/>
          </a:xfrm>
        </p:spPr>
        <p:txBody>
          <a:bodyPr/>
          <a:lstStyle/>
          <a:p>
            <a:r>
              <a:rPr lang="ru-RU" sz="2400" b="1" dirty="0"/>
              <a:t>знать</a:t>
            </a:r>
            <a:r>
              <a:rPr lang="ru-RU" sz="2400" dirty="0"/>
              <a:t> что такое стресс, его причины, симптомы, позитивное и негативное влияние на человека;</a:t>
            </a:r>
          </a:p>
          <a:p>
            <a:r>
              <a:rPr lang="ru-RU" sz="2400" b="1" dirty="0"/>
              <a:t>уметь</a:t>
            </a:r>
            <a:r>
              <a:rPr lang="ru-RU" sz="2400" dirty="0"/>
              <a:t> контролировать себя, владеть методами релаксации и приемами нейтрализации </a:t>
            </a:r>
            <a:r>
              <a:rPr lang="ru-RU" sz="2400" dirty="0" smtClean="0"/>
              <a:t>эмоционального стресса</a:t>
            </a:r>
            <a:r>
              <a:rPr lang="ru-RU" sz="2400" dirty="0"/>
              <a:t>;</a:t>
            </a:r>
          </a:p>
          <a:p>
            <a:r>
              <a:rPr lang="ru-RU" sz="2400" b="1" dirty="0"/>
              <a:t>развивать</a:t>
            </a:r>
            <a:r>
              <a:rPr lang="ru-RU" sz="2400" dirty="0"/>
              <a:t> навыки самостоятельной работы и её оценивания</a:t>
            </a:r>
            <a:r>
              <a:rPr lang="ru-RU" sz="2400" dirty="0" smtClean="0"/>
              <a:t>.</a:t>
            </a:r>
          </a:p>
          <a:p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www.themegallery.com</a:t>
            </a:r>
            <a:endParaRPr lang="en-US" dirty="0"/>
          </a:p>
        </p:txBody>
      </p:sp>
      <p:pic>
        <p:nvPicPr>
          <p:cNvPr id="5" name="Picture 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653136"/>
            <a:ext cx="982662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55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332656"/>
            <a:ext cx="8153400" cy="45720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Типы </a:t>
            </a:r>
            <a:r>
              <a:rPr lang="ru-RU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личности </a:t>
            </a:r>
            <a:r>
              <a:rPr lang="ru-RU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по </a:t>
            </a:r>
            <a:r>
              <a:rPr lang="ru-RU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реакции на </a:t>
            </a:r>
            <a:r>
              <a:rPr lang="ru-RU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стресс</a:t>
            </a:r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</a:t>
            </a:r>
            <a:r>
              <a:rPr lang="ru-RU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/>
            </a:r>
            <a:br>
              <a:rPr lang="ru-RU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</a:br>
            <a:endParaRPr lang="ru-RU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474340" y="1124744"/>
            <a:ext cx="4025652" cy="4953000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       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Тип А: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ru-RU" sz="1600" dirty="0" smtClean="0"/>
              <a:t>Настойчивое </a:t>
            </a:r>
            <a:r>
              <a:rPr lang="ru-RU" sz="1600" dirty="0"/>
              <a:t>желание достичь намеченных, но обычно нечетко поставленных </a:t>
            </a:r>
            <a:r>
              <a:rPr lang="ru-RU" sz="1600" dirty="0" smtClean="0"/>
              <a:t>целей.</a:t>
            </a:r>
          </a:p>
          <a:p>
            <a:r>
              <a:rPr lang="ru-RU" sz="1600" dirty="0" smtClean="0"/>
              <a:t>Сильное </a:t>
            </a:r>
            <a:r>
              <a:rPr lang="ru-RU" sz="1600" dirty="0"/>
              <a:t>желание и готовность </a:t>
            </a:r>
            <a:r>
              <a:rPr lang="ru-RU" sz="1600" dirty="0" smtClean="0"/>
              <a:t>соревноваться.</a:t>
            </a:r>
          </a:p>
          <a:p>
            <a:r>
              <a:rPr lang="ru-RU" sz="1600" dirty="0" smtClean="0"/>
              <a:t>Стремление </a:t>
            </a:r>
            <a:r>
              <a:rPr lang="ru-RU" sz="1600" dirty="0"/>
              <a:t>быть признанным и продвинуться в чем - то </a:t>
            </a:r>
            <a:r>
              <a:rPr lang="ru-RU" sz="1600" dirty="0" smtClean="0"/>
              <a:t>дальше.</a:t>
            </a:r>
          </a:p>
          <a:p>
            <a:r>
              <a:rPr lang="ru-RU" sz="1600" dirty="0" smtClean="0"/>
              <a:t>Исполнение </a:t>
            </a:r>
            <a:r>
              <a:rPr lang="ru-RU" sz="1600" dirty="0"/>
              <a:t>множества разнообразных функций в условиях ограниченного </a:t>
            </a:r>
            <a:r>
              <a:rPr lang="ru-RU" sz="1600" dirty="0" smtClean="0"/>
              <a:t>времени.</a:t>
            </a:r>
          </a:p>
          <a:p>
            <a:r>
              <a:rPr lang="ru-RU" sz="1600" dirty="0" smtClean="0"/>
              <a:t>Склонность </a:t>
            </a:r>
            <a:r>
              <a:rPr lang="ru-RU" sz="1600" dirty="0"/>
              <a:t>увеличивать темп </a:t>
            </a:r>
            <a:r>
              <a:rPr lang="ru-RU" sz="1600" dirty="0" smtClean="0"/>
              <a:t>работы.</a:t>
            </a:r>
          </a:p>
          <a:p>
            <a:r>
              <a:rPr lang="ru-RU" sz="1600" dirty="0" smtClean="0"/>
              <a:t>Способность </a:t>
            </a:r>
            <a:r>
              <a:rPr lang="ru-RU" sz="1600" dirty="0"/>
              <a:t>быстро принимать решения и начинать действовать.</a:t>
            </a:r>
          </a:p>
          <a:p>
            <a:endParaRPr lang="ru-RU" sz="1800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751842" y="1196752"/>
            <a:ext cx="3996952" cy="5112568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      Тип В:</a:t>
            </a:r>
          </a:p>
          <a:p>
            <a:r>
              <a:rPr lang="ru-RU" sz="1600" dirty="0" smtClean="0"/>
              <a:t>Четкая </a:t>
            </a:r>
            <a:r>
              <a:rPr lang="ru-RU" sz="1600" dirty="0"/>
              <a:t>постановка целей, спокойное обдумывание методов их </a:t>
            </a:r>
            <a:r>
              <a:rPr lang="ru-RU" sz="1600" dirty="0" smtClean="0"/>
              <a:t>достижения.</a:t>
            </a:r>
            <a:endParaRPr lang="ru-RU" sz="1600" dirty="0"/>
          </a:p>
          <a:p>
            <a:r>
              <a:rPr lang="ru-RU" sz="1600" dirty="0" smtClean="0"/>
              <a:t>Отсутствие </a:t>
            </a:r>
            <a:r>
              <a:rPr lang="ru-RU" sz="1600" dirty="0"/>
              <a:t>желания </a:t>
            </a:r>
            <a:r>
              <a:rPr lang="ru-RU" sz="1600" dirty="0" smtClean="0"/>
              <a:t>соревноваться.</a:t>
            </a:r>
            <a:endParaRPr lang="ru-RU" sz="1600" dirty="0"/>
          </a:p>
          <a:p>
            <a:r>
              <a:rPr lang="ru-RU" sz="1600" dirty="0" smtClean="0"/>
              <a:t>Признание </a:t>
            </a:r>
            <a:r>
              <a:rPr lang="ru-RU" sz="1600" dirty="0"/>
              <a:t>не имеет особого </a:t>
            </a:r>
            <a:r>
              <a:rPr lang="ru-RU" sz="1600" dirty="0" smtClean="0"/>
              <a:t>значения.</a:t>
            </a:r>
            <a:endParaRPr lang="ru-RU" sz="1600" dirty="0"/>
          </a:p>
          <a:p>
            <a:r>
              <a:rPr lang="ru-RU" sz="1600" dirty="0" smtClean="0"/>
              <a:t>Выполнение </a:t>
            </a:r>
            <a:r>
              <a:rPr lang="ru-RU" sz="1600" dirty="0"/>
              <a:t>определенных функций в течение не ограниченного жесткими рамками </a:t>
            </a:r>
            <a:r>
              <a:rPr lang="ru-RU" sz="1600" dirty="0" smtClean="0"/>
              <a:t>времени.</a:t>
            </a:r>
          </a:p>
          <a:p>
            <a:r>
              <a:rPr lang="ru-RU" sz="1600" dirty="0" smtClean="0"/>
              <a:t>Спокойный</a:t>
            </a:r>
            <a:r>
              <a:rPr lang="ru-RU" sz="1600" dirty="0"/>
              <a:t>, размеренный темп </a:t>
            </a:r>
            <a:r>
              <a:rPr lang="ru-RU" sz="1600" dirty="0" smtClean="0"/>
              <a:t>работы.</a:t>
            </a:r>
            <a:endParaRPr lang="ru-RU" sz="1600" dirty="0"/>
          </a:p>
          <a:p>
            <a:r>
              <a:rPr lang="ru-RU" sz="1600" dirty="0" smtClean="0"/>
              <a:t>Решения </a:t>
            </a:r>
            <a:r>
              <a:rPr lang="ru-RU" sz="1600" dirty="0"/>
              <a:t>принимаются после предварительного </a:t>
            </a:r>
            <a:r>
              <a:rPr lang="ru-RU" sz="1600" dirty="0" smtClean="0"/>
              <a:t>обдумывания.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477407" y="6143688"/>
            <a:ext cx="45365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0F3C7D"/>
              </a:buClr>
              <a:buSzPct val="115000"/>
            </a:pPr>
            <a:r>
              <a:rPr lang="ru-RU" sz="1600" kern="0" dirty="0">
                <a:solidFill>
                  <a:srgbClr val="800000"/>
                </a:solidFill>
                <a:latin typeface="Arial"/>
              </a:rPr>
              <a:t>По </a:t>
            </a:r>
            <a:r>
              <a:rPr lang="ru-RU" sz="1600" kern="0" dirty="0" smtClean="0">
                <a:solidFill>
                  <a:srgbClr val="800000"/>
                </a:solidFill>
                <a:latin typeface="Arial"/>
              </a:rPr>
              <a:t>американскому </a:t>
            </a:r>
            <a:r>
              <a:rPr lang="ru-RU" sz="1600" kern="0" dirty="0">
                <a:solidFill>
                  <a:srgbClr val="800000"/>
                </a:solidFill>
                <a:latin typeface="Arial"/>
              </a:rPr>
              <a:t>психологу Т. Коксу</a:t>
            </a:r>
          </a:p>
        </p:txBody>
      </p:sp>
    </p:spTree>
    <p:extLst>
      <p:ext uri="{BB962C8B-B14F-4D97-AF65-F5344CB8AC3E}">
        <p14:creationId xmlns:p14="http://schemas.microsoft.com/office/powerpoint/2010/main" val="333623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Леопольд. Стресс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00034" y="1000108"/>
            <a:ext cx="8291542" cy="464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32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2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800000"/>
                </a:solidFill>
              </a:rPr>
              <a:t>Умейте управлять собой</a:t>
            </a:r>
            <a:endParaRPr lang="ru-RU" dirty="0">
              <a:solidFill>
                <a:srgbClr val="8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1600" dirty="0" smtClean="0"/>
              <a:t>Умейте управлять собой, </a:t>
            </a:r>
          </a:p>
          <a:p>
            <a:r>
              <a:rPr lang="ru-RU" sz="1600" dirty="0" smtClean="0"/>
              <a:t>Во всем ищите добрые начала.</a:t>
            </a:r>
          </a:p>
          <a:p>
            <a:r>
              <a:rPr lang="ru-RU" sz="1600" dirty="0" smtClean="0"/>
              <a:t>И споря с трудною судьбой, </a:t>
            </a:r>
          </a:p>
          <a:p>
            <a:r>
              <a:rPr lang="ru-RU" sz="1600" dirty="0" smtClean="0"/>
              <a:t>Учитесь жизнь начать сначала.</a:t>
            </a:r>
          </a:p>
          <a:p>
            <a:r>
              <a:rPr lang="ru-RU" sz="1600" dirty="0" smtClean="0"/>
              <a:t>Споткнувшись — самому вставать, </a:t>
            </a:r>
          </a:p>
          <a:p>
            <a:r>
              <a:rPr lang="ru-RU" sz="1600" dirty="0" smtClean="0"/>
              <a:t>В себе самом искать опору, </a:t>
            </a:r>
          </a:p>
          <a:p>
            <a:r>
              <a:rPr lang="ru-RU" sz="1600" dirty="0" smtClean="0"/>
              <a:t>А если двигаетесь в гору —</a:t>
            </a:r>
          </a:p>
          <a:p>
            <a:r>
              <a:rPr lang="ru-RU" sz="1600" dirty="0" smtClean="0"/>
              <a:t>Себя в пути не потерять.</a:t>
            </a:r>
          </a:p>
          <a:p>
            <a:r>
              <a:rPr lang="ru-RU" sz="1600" dirty="0" smtClean="0"/>
              <a:t>Не надо жаловаться всем</a:t>
            </a:r>
          </a:p>
          <a:p>
            <a:r>
              <a:rPr lang="ru-RU" sz="1600" dirty="0" smtClean="0"/>
              <a:t>Ни на судьбу, ни на болезни —</a:t>
            </a:r>
          </a:p>
          <a:p>
            <a:r>
              <a:rPr lang="ru-RU" sz="1600" dirty="0" smtClean="0"/>
              <a:t>Ничто не будет бесполезней</a:t>
            </a:r>
          </a:p>
          <a:p>
            <a:r>
              <a:rPr lang="ru-RU" sz="1600" dirty="0" smtClean="0"/>
              <a:t>Избитых этих, жалких тем!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1600" dirty="0" smtClean="0"/>
              <a:t>Не жгите сердце табаком, </a:t>
            </a:r>
          </a:p>
          <a:p>
            <a:r>
              <a:rPr lang="ru-RU" sz="1600" dirty="0" smtClean="0"/>
              <a:t>И мозг вином не заливайте, </a:t>
            </a:r>
          </a:p>
          <a:p>
            <a:r>
              <a:rPr lang="ru-RU" sz="1600" dirty="0" smtClean="0"/>
              <a:t>И жизнь свою не сокращайте</a:t>
            </a:r>
          </a:p>
          <a:p>
            <a:r>
              <a:rPr lang="ru-RU" sz="1600" dirty="0" smtClean="0"/>
              <a:t>Воспоминаньем о плохом.</a:t>
            </a:r>
          </a:p>
          <a:p>
            <a:r>
              <a:rPr lang="ru-RU" sz="1600" dirty="0" smtClean="0"/>
              <a:t>Друзей имейте — в трудный час</a:t>
            </a:r>
          </a:p>
          <a:p>
            <a:r>
              <a:rPr lang="ru-RU" sz="1600" dirty="0" smtClean="0"/>
              <a:t>Они поддержат и помогут.</a:t>
            </a:r>
          </a:p>
          <a:p>
            <a:r>
              <a:rPr lang="ru-RU" sz="1600" dirty="0" smtClean="0"/>
              <a:t>Не будет трудною дорога</a:t>
            </a:r>
          </a:p>
          <a:p>
            <a:r>
              <a:rPr lang="ru-RU" sz="1600" dirty="0" smtClean="0"/>
              <a:t>Ни для друзей и ни для вас.</a:t>
            </a:r>
          </a:p>
          <a:p>
            <a:r>
              <a:rPr lang="ru-RU" sz="1600" dirty="0" smtClean="0"/>
              <a:t>Не умирайте пока живы!</a:t>
            </a:r>
          </a:p>
          <a:p>
            <a:r>
              <a:rPr lang="ru-RU" sz="1600" dirty="0" smtClean="0"/>
              <a:t>Поверьте, беды все уйдут:</a:t>
            </a:r>
          </a:p>
          <a:p>
            <a:r>
              <a:rPr lang="ru-RU" sz="1600" dirty="0" smtClean="0"/>
              <a:t>Несчастья тоже устают.</a:t>
            </a:r>
          </a:p>
          <a:p>
            <a:r>
              <a:rPr lang="ru-RU" sz="1600" dirty="0" smtClean="0"/>
              <a:t>За днем несчастья — день счастливый!!!</a:t>
            </a:r>
          </a:p>
          <a:p>
            <a:pPr>
              <a:buNone/>
            </a:pPr>
            <a:r>
              <a:rPr lang="ru-RU" sz="1600" dirty="0" smtClean="0"/>
              <a:t>                 </a:t>
            </a:r>
          </a:p>
          <a:p>
            <a:pPr>
              <a:buNone/>
            </a:pPr>
            <a:r>
              <a:rPr lang="ru-RU" sz="1600" dirty="0" smtClean="0"/>
              <a:t>                       Юрий Мерзляков</a:t>
            </a:r>
          </a:p>
          <a:p>
            <a:endParaRPr lang="ru-RU" sz="1600" dirty="0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9" name="WordArt 7"/>
          <p:cNvSpPr>
            <a:spLocks noChangeArrowheads="1" noChangeShapeType="1" noTextEdit="1"/>
          </p:cNvSpPr>
          <p:nvPr/>
        </p:nvSpPr>
        <p:spPr bwMode="gray">
          <a:xfrm>
            <a:off x="2411760" y="116632"/>
            <a:ext cx="4876800" cy="609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5400" b="1" kern="10" dirty="0" smtClean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50000">
                      <a:schemeClr val="bg1">
                        <a:gamma/>
                        <a:tint val="85490"/>
                        <a:invGamma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</a:gradFill>
                <a:effectLst>
                  <a:outerShdw dist="89803" dir="2700000" algn="ctr" rotWithShape="0">
                    <a:schemeClr val="bg2">
                      <a:alpha val="50000"/>
                    </a:schemeClr>
                  </a:outerShdw>
                </a:effectLst>
                <a:latin typeface="Verdana"/>
                <a:ea typeface="Verdana"/>
                <a:cs typeface="Verdana"/>
              </a:rPr>
              <a:t>До новых встреч</a:t>
            </a:r>
            <a:r>
              <a:rPr lang="en-US" sz="5400" b="1" kern="10" dirty="0" smtClean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50000">
                      <a:schemeClr val="bg1">
                        <a:gamma/>
                        <a:tint val="85490"/>
                        <a:invGamma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</a:gradFill>
                <a:effectLst>
                  <a:outerShdw dist="89803" dir="2700000" algn="ctr" rotWithShape="0">
                    <a:schemeClr val="bg2">
                      <a:alpha val="50000"/>
                    </a:schemeClr>
                  </a:outerShdw>
                </a:effectLst>
                <a:latin typeface="Verdana"/>
                <a:ea typeface="Verdana"/>
                <a:cs typeface="Verdana"/>
              </a:rPr>
              <a:t> </a:t>
            </a:r>
            <a:r>
              <a:rPr lang="en-US" sz="5400" b="1" kern="10" dirty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50000">
                      <a:schemeClr val="bg1">
                        <a:gamma/>
                        <a:tint val="85490"/>
                        <a:invGamma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</a:gradFill>
                <a:effectLst>
                  <a:outerShdw dist="89803" dir="2700000" algn="ctr" rotWithShape="0">
                    <a:schemeClr val="bg2">
                      <a:alpha val="50000"/>
                    </a:schemeClr>
                  </a:outerShdw>
                </a:effectLst>
                <a:latin typeface="Verdana"/>
                <a:ea typeface="Verdana"/>
                <a:cs typeface="Verdana"/>
              </a:rPr>
              <a:t>!</a:t>
            </a:r>
            <a:endParaRPr lang="ru-RU" sz="5400" b="1" kern="10" dirty="0">
              <a:ln w="28575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bg1"/>
                  </a:gs>
                  <a:gs pos="50000">
                    <a:schemeClr val="bg1">
                      <a:gamma/>
                      <a:tint val="85490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effectLst>
                <a:outerShdw dist="89803" dir="2700000" algn="ctr" rotWithShape="0">
                  <a:schemeClr val="bg2">
                    <a:alpha val="50000"/>
                  </a:schemeClr>
                </a:outerShdw>
              </a:effectLst>
              <a:latin typeface="Verdana"/>
              <a:ea typeface="Verdana"/>
              <a:cs typeface="Verdana"/>
            </a:endParaRPr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683568" y="1052736"/>
            <a:ext cx="8064896" cy="86518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49299"/>
              </a:avLst>
            </a:prstTxWarp>
          </a:bodyPr>
          <a:lstStyle/>
          <a:p>
            <a:pPr algn="ctr"/>
            <a:r>
              <a:rPr lang="ru-RU" sz="3600" kern="10" dirty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chemeClr val="tx2"/>
                  </a:outerShdw>
                </a:effectLst>
                <a:latin typeface="Impact"/>
              </a:rPr>
              <a:t>Будьте   здоровы   и   счастливы!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Поза кучера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500174"/>
            <a:ext cx="2876550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0" dirty="0" smtClean="0">
                <a:solidFill>
                  <a:srgbClr val="C00000"/>
                </a:solidFill>
              </a:rPr>
              <a:t>Что такое «Стресс»?</a:t>
            </a:r>
            <a:endParaRPr lang="ru-RU" i="0" dirty="0">
              <a:solidFill>
                <a:srgbClr val="C00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196752"/>
            <a:ext cx="5401037" cy="489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6658985" y="1340768"/>
            <a:ext cx="151216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75000"/>
                  </a:schemeClr>
                </a:solidFill>
              </a:rPr>
              <a:t>Анализ анкет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235321" y="3140968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6600"/>
                </a:solidFill>
              </a:rPr>
              <a:t>Стресс –</a:t>
            </a:r>
          </a:p>
          <a:p>
            <a:pPr algn="ctr"/>
            <a:r>
              <a:rPr lang="ru-RU" sz="2400" b="1" dirty="0" smtClean="0">
                <a:solidFill>
                  <a:srgbClr val="006600"/>
                </a:solidFill>
              </a:rPr>
              <a:t>«напряжение» (англ.)</a:t>
            </a:r>
            <a:endParaRPr lang="ru-RU" sz="24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28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6"/>
          <p:cNvSpPr>
            <a:spLocks noGrp="1" noChangeArrowheads="1"/>
          </p:cNvSpPr>
          <p:nvPr>
            <p:ph idx="1"/>
          </p:nvPr>
        </p:nvSpPr>
        <p:spPr>
          <a:xfrm>
            <a:off x="609600" y="1371600"/>
            <a:ext cx="7848600" cy="4953000"/>
          </a:xfrm>
        </p:spPr>
        <p:txBody>
          <a:bodyPr/>
          <a:lstStyle/>
          <a:p>
            <a:pPr lvl="1">
              <a:lnSpc>
                <a:spcPct val="90000"/>
              </a:lnSpc>
            </a:pPr>
            <a:endParaRPr lang="en-US" sz="2800" dirty="0"/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sz="2800" dirty="0"/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sz="1400" b="1" dirty="0"/>
              <a:t> </a:t>
            </a:r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188640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800000"/>
                </a:solidFill>
              </a:rPr>
              <a:t>Кто из героев находился в состоянии стресса?</a:t>
            </a:r>
            <a:endParaRPr lang="ru-RU" sz="2400" b="1" dirty="0">
              <a:solidFill>
                <a:srgbClr val="800000"/>
              </a:solidFill>
            </a:endParaRPr>
          </a:p>
        </p:txBody>
      </p:sp>
      <p:pic>
        <p:nvPicPr>
          <p:cNvPr id="5" name="Ну,погоди!Стресс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865262"/>
            <a:ext cx="9144000" cy="51274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1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56175" y="980728"/>
            <a:ext cx="2785283" cy="2567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7115" y="3933056"/>
            <a:ext cx="2359019" cy="22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47496" y="980728"/>
            <a:ext cx="2734074" cy="3138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56176" y="3889642"/>
            <a:ext cx="2709648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30090" y="4365104"/>
            <a:ext cx="3009812" cy="2156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3729" y="807246"/>
            <a:ext cx="2485790" cy="291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600" y="-31810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800000"/>
                </a:solidFill>
              </a:rPr>
              <a:t>Кто из героев находился в состоянии стресса?</a:t>
            </a:r>
          </a:p>
          <a:p>
            <a:r>
              <a:rPr lang="ru-RU" sz="2400" b="1" dirty="0" smtClean="0">
                <a:solidFill>
                  <a:srgbClr val="800000"/>
                </a:solidFill>
              </a:rPr>
              <a:t>Какие факторы вызвали стресс у героев?</a:t>
            </a:r>
            <a:endParaRPr lang="ru-RU" sz="24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76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13202" y="260648"/>
            <a:ext cx="8568952" cy="12241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Стресс – состояние телесного или психического беспокойства, вызванное физическими, химическими или эмоциональными факторами</a:t>
            </a:r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1443" name="AutoShape 3"/>
          <p:cNvSpPr>
            <a:spLocks noChangeArrowheads="1"/>
          </p:cNvSpPr>
          <p:nvPr/>
        </p:nvSpPr>
        <p:spPr bwMode="grayWhite">
          <a:xfrm>
            <a:off x="5992252" y="2618289"/>
            <a:ext cx="2685316" cy="3424386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61445" name="AutoShape 5"/>
          <p:cNvSpPr>
            <a:spLocks noChangeArrowheads="1"/>
          </p:cNvSpPr>
          <p:nvPr/>
        </p:nvSpPr>
        <p:spPr bwMode="grayWhite">
          <a:xfrm>
            <a:off x="655082" y="2618289"/>
            <a:ext cx="2806273" cy="3366130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840043" y="2593194"/>
            <a:ext cx="2737048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Физические и химические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факторы</a:t>
            </a:r>
          </a:p>
          <a:p>
            <a:pPr algn="ctr" eaLnBrk="0" hangingPunct="0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травмы, </a:t>
            </a:r>
          </a:p>
          <a:p>
            <a:pPr algn="ctr" eaLnBrk="0" hangingPunct="0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инфекции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 eaLnBrk="0" hangingPunct="0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токсины,</a:t>
            </a:r>
          </a:p>
          <a:p>
            <a:pPr algn="ctr" eaLnBrk="0" hangingPunct="0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в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ысокая и низкая температура среды,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заболевания и повреждения любого вида</a:t>
            </a: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1447" name="AutoShape 7"/>
          <p:cNvSpPr>
            <a:spLocks noChangeAspect="1" noChangeArrowheads="1" noTextEdit="1"/>
          </p:cNvSpPr>
          <p:nvPr/>
        </p:nvSpPr>
        <p:spPr bwMode="gray">
          <a:xfrm>
            <a:off x="3222625" y="3252788"/>
            <a:ext cx="909638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448" name="Freeform 8"/>
          <p:cNvSpPr>
            <a:spLocks/>
          </p:cNvSpPr>
          <p:nvPr/>
        </p:nvSpPr>
        <p:spPr bwMode="gray">
          <a:xfrm>
            <a:off x="3222625" y="3173272"/>
            <a:ext cx="903288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449" name="AutoShape 9"/>
          <p:cNvSpPr>
            <a:spLocks noChangeAspect="1" noChangeArrowheads="1" noTextEdit="1"/>
          </p:cNvSpPr>
          <p:nvPr/>
        </p:nvSpPr>
        <p:spPr bwMode="gray">
          <a:xfrm flipH="1">
            <a:off x="4868863" y="3252788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450" name="Freeform 10"/>
          <p:cNvSpPr>
            <a:spLocks/>
          </p:cNvSpPr>
          <p:nvPr/>
        </p:nvSpPr>
        <p:spPr bwMode="gray">
          <a:xfrm flipH="1">
            <a:off x="5277437" y="3173272"/>
            <a:ext cx="903287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61451" name="Group 11"/>
          <p:cNvGrpSpPr>
            <a:grpSpLocks/>
          </p:cNvGrpSpPr>
          <p:nvPr/>
        </p:nvGrpSpPr>
        <p:grpSpPr bwMode="auto">
          <a:xfrm>
            <a:off x="3242128" y="1802361"/>
            <a:ext cx="2998788" cy="1601788"/>
            <a:chOff x="1997" y="1314"/>
            <a:chExt cx="1889" cy="1009"/>
          </a:xfrm>
        </p:grpSpPr>
        <p:grpSp>
          <p:nvGrpSpPr>
            <p:cNvPr id="61452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61453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454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1455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1456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1457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1458" name="Oval 18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61459" name="Text Box 19"/>
          <p:cNvSpPr txBox="1">
            <a:spLocks noChangeArrowheads="1"/>
          </p:cNvSpPr>
          <p:nvPr/>
        </p:nvSpPr>
        <p:spPr bwMode="auto">
          <a:xfrm>
            <a:off x="3816376" y="2184339"/>
            <a:ext cx="178959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Стресс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1460" name="Text Box 20"/>
          <p:cNvSpPr txBox="1">
            <a:spLocks noChangeArrowheads="1"/>
          </p:cNvSpPr>
          <p:nvPr/>
        </p:nvSpPr>
        <p:spPr bwMode="auto">
          <a:xfrm>
            <a:off x="6240916" y="2663854"/>
            <a:ext cx="2397837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Эмоциональные факторы</a:t>
            </a:r>
          </a:p>
          <a:p>
            <a:pPr algn="ctr" eaLnBrk="0" hangingPunct="0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к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онфликты, непонимание,</a:t>
            </a:r>
          </a:p>
          <a:p>
            <a:pPr algn="ctr" eaLnBrk="0" hangingPunct="0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о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диночество,</a:t>
            </a:r>
          </a:p>
          <a:p>
            <a:pPr algn="ctr" eaLnBrk="0" hangingPunct="0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п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ерегрузки,</a:t>
            </a:r>
          </a:p>
          <a:p>
            <a:pPr algn="ctr" eaLnBrk="0" hangingPunct="0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н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аказания,</a:t>
            </a:r>
          </a:p>
          <a:p>
            <a:pPr algn="ctr" eaLnBrk="0" hangingPunct="0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з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авышенные требования,</a:t>
            </a:r>
          </a:p>
          <a:p>
            <a:pPr algn="ctr" eaLnBrk="0" hangingPunct="0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в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ысокий темп жизни</a:t>
            </a:r>
          </a:p>
          <a:p>
            <a:pPr algn="ctr" eaLnBrk="0" hangingPunct="0"/>
            <a:endParaRPr lang="ru-RU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0" hangingPunct="0"/>
            <a:endParaRPr lang="ru-RU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0" hangingPunct="0"/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430" y="1558370"/>
            <a:ext cx="903649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 smtClean="0"/>
              <a:t>любое влияние, </a:t>
            </a:r>
            <a:r>
              <a:rPr lang="ru-RU" sz="1700" b="1" dirty="0"/>
              <a:t>которое нарушает стабильность и баланс функций организма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74698" y="6086701"/>
            <a:ext cx="77987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Основоположник учения о стрессе  - </a:t>
            </a:r>
            <a:r>
              <a:rPr lang="ru-RU" sz="2400" b="1" dirty="0" smtClean="0">
                <a:solidFill>
                  <a:srgbClr val="C00000"/>
                </a:solidFill>
              </a:rPr>
              <a:t>Ганс </a:t>
            </a:r>
            <a:r>
              <a:rPr lang="ru-RU" sz="2400" b="1" dirty="0" err="1">
                <a:solidFill>
                  <a:srgbClr val="C00000"/>
                </a:solidFill>
              </a:rPr>
              <a:t>Селье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80" y="49940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стрессор?</a:t>
            </a:r>
          </a:p>
          <a:p>
            <a:endParaRPr lang="ru-RU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08054" y="911714"/>
            <a:ext cx="7964488" cy="566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lnSpc>
                <a:spcPct val="140000"/>
              </a:lnSpc>
            </a:pPr>
            <a:r>
              <a:rPr lang="ru-RU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СТРЕССОР - это  фактор, вызывающий стрессовую реакцию</a:t>
            </a:r>
          </a:p>
          <a:p>
            <a:pPr>
              <a:lnSpc>
                <a:spcPct val="80000"/>
              </a:lnSpc>
            </a:pPr>
            <a:endParaRPr lang="ru-RU" sz="1600" b="1" i="1" dirty="0">
              <a:latin typeface="Tahoma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1600" b="1" dirty="0">
                <a:solidFill>
                  <a:srgbClr val="C6062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1. Управляемые стрессоры, </a:t>
            </a:r>
            <a:r>
              <a:rPr lang="ru-RU" sz="1600" b="1" dirty="0">
                <a:solidFill>
                  <a:srgbClr val="19B34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ЗАВИСЯТ ОТ НАС</a:t>
            </a:r>
          </a:p>
          <a:p>
            <a:pPr>
              <a:lnSpc>
                <a:spcPct val="90000"/>
              </a:lnSpc>
            </a:pPr>
            <a:r>
              <a:rPr lang="ru-RU" sz="1600" b="1" i="1" dirty="0">
                <a:latin typeface="Tahoma" pitchFamily="34" charset="0"/>
              </a:rPr>
              <a:t>    </a:t>
            </a:r>
            <a:r>
              <a:rPr lang="ru-RU" sz="1600" b="1" dirty="0">
                <a:latin typeface="Tahoma" pitchFamily="34" charset="0"/>
              </a:rPr>
              <a:t>Чаще всего это особенности межличностного отношения, </a:t>
            </a:r>
          </a:p>
          <a:p>
            <a:pPr>
              <a:lnSpc>
                <a:spcPct val="90000"/>
              </a:lnSpc>
            </a:pPr>
            <a:r>
              <a:rPr lang="ru-RU" sz="1600" b="1" dirty="0">
                <a:latin typeface="Tahoma" pitchFamily="34" charset="0"/>
              </a:rPr>
              <a:t>     стереотипы поведения, неумение управлять эмоциями, конфликтами</a:t>
            </a:r>
          </a:p>
          <a:p>
            <a:pPr>
              <a:lnSpc>
                <a:spcPct val="90000"/>
              </a:lnSpc>
            </a:pPr>
            <a:endParaRPr lang="ru-RU" sz="1600" b="1" i="1" dirty="0">
              <a:latin typeface="Tahoma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1600" b="1" dirty="0">
                <a:solidFill>
                  <a:srgbClr val="C6062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2. Неуправляемые стрессоры, </a:t>
            </a:r>
            <a:r>
              <a:rPr lang="ru-RU" sz="1600" b="1" dirty="0">
                <a:solidFill>
                  <a:srgbClr val="19B34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НЕПОДВЛАСТНЫ НАМ</a:t>
            </a:r>
            <a:endParaRPr lang="ru-RU" sz="1600" b="1" dirty="0">
              <a:solidFill>
                <a:srgbClr val="C6062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1600" b="1" i="1" dirty="0">
                <a:latin typeface="Tahoma" pitchFamily="34" charset="0"/>
              </a:rPr>
              <a:t>    </a:t>
            </a:r>
            <a:r>
              <a:rPr lang="ru-RU" sz="1600" b="1" dirty="0">
                <a:latin typeface="Tahoma" pitchFamily="34" charset="0"/>
              </a:rPr>
              <a:t>Ситуации, события, обстоятельства, </a:t>
            </a:r>
          </a:p>
          <a:p>
            <a:pPr>
              <a:lnSpc>
                <a:spcPct val="90000"/>
              </a:lnSpc>
            </a:pPr>
            <a:r>
              <a:rPr lang="ru-RU" sz="1600" b="1" dirty="0">
                <a:latin typeface="Tahoma" pitchFamily="34" charset="0"/>
              </a:rPr>
              <a:t>   которые не могут быть нами изменены</a:t>
            </a:r>
          </a:p>
          <a:p>
            <a:pPr>
              <a:lnSpc>
                <a:spcPct val="90000"/>
              </a:lnSpc>
            </a:pPr>
            <a:endParaRPr lang="ru-RU" sz="1600" b="1" i="1" dirty="0">
              <a:latin typeface="Tahoma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1600" b="1" dirty="0">
                <a:solidFill>
                  <a:srgbClr val="C6062F"/>
                </a:solidFill>
                <a:latin typeface="Tahoma" pitchFamily="34" charset="0"/>
              </a:rPr>
              <a:t>3. Факторы, которые вызывают стрессовую реакцию, </a:t>
            </a:r>
            <a:r>
              <a:rPr lang="ru-RU" sz="1600" b="1" dirty="0" smtClean="0">
                <a:solidFill>
                  <a:srgbClr val="C6062F"/>
                </a:solidFill>
                <a:latin typeface="Tahoma" pitchFamily="34" charset="0"/>
              </a:rPr>
              <a:t>но</a:t>
            </a:r>
            <a:endParaRPr lang="ru-RU" sz="1600" b="1" dirty="0">
              <a:solidFill>
                <a:srgbClr val="C6062F"/>
              </a:solidFill>
              <a:latin typeface="Tahoma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1600" b="1" dirty="0">
                <a:solidFill>
                  <a:srgbClr val="C6062F"/>
                </a:solidFill>
                <a:latin typeface="Tahoma" pitchFamily="34" charset="0"/>
              </a:rPr>
              <a:t>    </a:t>
            </a:r>
            <a:r>
              <a:rPr lang="ru-RU" sz="1600" b="1" dirty="0">
                <a:solidFill>
                  <a:srgbClr val="19B341"/>
                </a:solidFill>
                <a:latin typeface="Tahoma" pitchFamily="34" charset="0"/>
              </a:rPr>
              <a:t>не являются стрессорами по сути.</a:t>
            </a:r>
            <a:endParaRPr lang="ru-RU" sz="1600" b="1" i="1" dirty="0">
              <a:solidFill>
                <a:srgbClr val="19B341"/>
              </a:solidFill>
              <a:latin typeface="Tahoma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1600" b="1" i="1" dirty="0">
                <a:latin typeface="Tahoma" pitchFamily="34" charset="0"/>
              </a:rPr>
              <a:t>    </a:t>
            </a:r>
            <a:r>
              <a:rPr lang="ru-RU" sz="1600" b="1" dirty="0">
                <a:latin typeface="Tahoma" pitchFamily="34" charset="0"/>
              </a:rPr>
              <a:t>События, явления, люди, которые вызывают стрессовую реакцию, </a:t>
            </a:r>
          </a:p>
          <a:p>
            <a:pPr>
              <a:lnSpc>
                <a:spcPct val="90000"/>
              </a:lnSpc>
            </a:pPr>
            <a:r>
              <a:rPr lang="ru-RU" sz="1600" b="1" dirty="0">
                <a:latin typeface="Tahoma" pitchFamily="34" charset="0"/>
              </a:rPr>
              <a:t>    как результат субъективного отношения и оценки    </a:t>
            </a:r>
          </a:p>
          <a:p>
            <a:pPr>
              <a:lnSpc>
                <a:spcPct val="120000"/>
              </a:lnSpc>
            </a:pPr>
            <a:endParaRPr lang="ru-RU" sz="1600" b="1" i="1" dirty="0">
              <a:latin typeface="Tahom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600" b="1" dirty="0">
                <a:solidFill>
                  <a:srgbClr val="C6062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                        ВАЖНЕЙШЕЕ - отличить одно от другого!</a:t>
            </a:r>
          </a:p>
          <a:p>
            <a:pPr>
              <a:lnSpc>
                <a:spcPct val="120000"/>
              </a:lnSpc>
            </a:pPr>
            <a:endParaRPr lang="ru-RU" sz="1600" b="1" dirty="0">
              <a:solidFill>
                <a:srgbClr val="C6062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600" b="1" i="1" dirty="0">
                <a:solidFill>
                  <a:srgbClr val="19B34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«Боже, даруй мне</a:t>
            </a:r>
          </a:p>
          <a:p>
            <a:pPr>
              <a:lnSpc>
                <a:spcPct val="120000"/>
              </a:lnSpc>
            </a:pPr>
            <a:r>
              <a:rPr lang="ru-RU" sz="1600" b="1" i="1" dirty="0">
                <a:solidFill>
                  <a:srgbClr val="19B34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           смирение принять то, что я не могу изменить, </a:t>
            </a:r>
          </a:p>
          <a:p>
            <a:pPr>
              <a:lnSpc>
                <a:spcPct val="120000"/>
              </a:lnSpc>
            </a:pPr>
            <a:r>
              <a:rPr lang="ru-RU" sz="1600" b="1" i="1" dirty="0">
                <a:solidFill>
                  <a:srgbClr val="19B34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                     мужество - изменить то, что могу</a:t>
            </a:r>
          </a:p>
          <a:p>
            <a:pPr>
              <a:lnSpc>
                <a:spcPct val="120000"/>
              </a:lnSpc>
            </a:pPr>
            <a:r>
              <a:rPr lang="ru-RU" sz="1600" b="1" i="1" dirty="0">
                <a:solidFill>
                  <a:srgbClr val="19B34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                                и мудрость, чтобы отличить одно от другого…» </a:t>
            </a:r>
          </a:p>
          <a:p>
            <a:pPr>
              <a:lnSpc>
                <a:spcPct val="120000"/>
              </a:lnSpc>
            </a:pPr>
            <a:r>
              <a:rPr lang="ru-RU" sz="1600" b="1" i="1" dirty="0">
                <a:solidFill>
                  <a:srgbClr val="19B34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                                                                                 (Слова из молитвы)</a:t>
            </a:r>
            <a:endParaRPr lang="ru-RU" sz="1600" b="1" i="1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05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545031" y="188640"/>
            <a:ext cx="3379332" cy="4572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Фазы </a:t>
            </a:r>
            <a:r>
              <a:rPr lang="ru-RU" sz="3600" dirty="0"/>
              <a:t>стресса</a:t>
            </a:r>
            <a:br>
              <a:rPr lang="ru-RU" sz="3600" dirty="0"/>
            </a:br>
            <a:endParaRPr lang="en-US" sz="3600" dirty="0"/>
          </a:p>
        </p:txBody>
      </p:sp>
      <p:grpSp>
        <p:nvGrpSpPr>
          <p:cNvPr id="63491" name="Group 3"/>
          <p:cNvGrpSpPr>
            <a:grpSpLocks/>
          </p:cNvGrpSpPr>
          <p:nvPr/>
        </p:nvGrpSpPr>
        <p:grpSpPr bwMode="auto">
          <a:xfrm>
            <a:off x="142553" y="1261645"/>
            <a:ext cx="8892479" cy="1306513"/>
            <a:chOff x="1104" y="1200"/>
            <a:chExt cx="3504" cy="823"/>
          </a:xfrm>
        </p:grpSpPr>
        <p:sp>
          <p:nvSpPr>
            <p:cNvPr id="63492" name="AutoShape 4"/>
            <p:cNvSpPr>
              <a:spLocks noChangeArrowheads="1"/>
            </p:cNvSpPr>
            <p:nvPr/>
          </p:nvSpPr>
          <p:spPr bwMode="gray">
            <a:xfrm>
              <a:off x="1104" y="1200"/>
              <a:ext cx="3504" cy="823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>
                    <a:gamma/>
                    <a:tint val="51373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3493" name="AutoShape 5"/>
            <p:cNvSpPr>
              <a:spLocks noChangeArrowheads="1"/>
            </p:cNvSpPr>
            <p:nvPr/>
          </p:nvSpPr>
          <p:spPr bwMode="gray">
            <a:xfrm>
              <a:off x="1181" y="1276"/>
              <a:ext cx="675" cy="673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0066CC"/>
                </a:gs>
                <a:gs pos="100000">
                  <a:srgbClr val="0066CC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3494" name="Freeform 6"/>
            <p:cNvSpPr>
              <a:spLocks/>
            </p:cNvSpPr>
            <p:nvPr/>
          </p:nvSpPr>
          <p:spPr bwMode="gray">
            <a:xfrm>
              <a:off x="1223" y="1319"/>
              <a:ext cx="337" cy="337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0066CC">
                    <a:gamma/>
                    <a:tint val="54510"/>
                    <a:invGamma/>
                  </a:srgbClr>
                </a:gs>
                <a:gs pos="50000">
                  <a:srgbClr val="0066CC">
                    <a:alpha val="0"/>
                  </a:srgbClr>
                </a:gs>
                <a:gs pos="100000">
                  <a:srgbClr val="0066CC">
                    <a:gamma/>
                    <a:tint val="54510"/>
                    <a:invGamma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495" name="Text Box 7"/>
            <p:cNvSpPr txBox="1">
              <a:spLocks noChangeArrowheads="1"/>
            </p:cNvSpPr>
            <p:nvPr/>
          </p:nvSpPr>
          <p:spPr bwMode="gray">
            <a:xfrm>
              <a:off x="1127" y="1319"/>
              <a:ext cx="741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sz="2400" b="1" dirty="0" smtClean="0">
                  <a:solidFill>
                    <a:schemeClr val="bg1"/>
                  </a:solidFill>
                </a:rPr>
                <a:t>Стадия </a:t>
              </a:r>
            </a:p>
            <a:p>
              <a:pPr algn="ctr" eaLnBrk="0" hangingPunct="0"/>
              <a:r>
                <a:rPr lang="ru-RU" sz="2400" b="1" dirty="0" smtClean="0">
                  <a:solidFill>
                    <a:schemeClr val="bg1"/>
                  </a:solidFill>
                </a:rPr>
                <a:t>тревоги</a:t>
              </a:r>
              <a:endPara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63497" name="Group 9"/>
          <p:cNvGrpSpPr>
            <a:grpSpLocks/>
          </p:cNvGrpSpPr>
          <p:nvPr/>
        </p:nvGrpSpPr>
        <p:grpSpPr bwMode="auto">
          <a:xfrm>
            <a:off x="114552" y="2810418"/>
            <a:ext cx="8919654" cy="1590751"/>
            <a:chOff x="1104" y="2020"/>
            <a:chExt cx="3504" cy="838"/>
          </a:xfrm>
        </p:grpSpPr>
        <p:sp>
          <p:nvSpPr>
            <p:cNvPr id="63498" name="AutoShape 10"/>
            <p:cNvSpPr>
              <a:spLocks noChangeArrowheads="1"/>
            </p:cNvSpPr>
            <p:nvPr/>
          </p:nvSpPr>
          <p:spPr bwMode="gray">
            <a:xfrm>
              <a:off x="1104" y="2020"/>
              <a:ext cx="3504" cy="838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>
                    <a:gamma/>
                    <a:tint val="51373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3499" name="AutoShape 11"/>
            <p:cNvSpPr>
              <a:spLocks noChangeArrowheads="1"/>
            </p:cNvSpPr>
            <p:nvPr/>
          </p:nvSpPr>
          <p:spPr bwMode="gray">
            <a:xfrm>
              <a:off x="1115" y="2185"/>
              <a:ext cx="833" cy="673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009999"/>
                </a:gs>
                <a:gs pos="100000">
                  <a:srgbClr val="009999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3500" name="Freeform 12"/>
            <p:cNvSpPr>
              <a:spLocks/>
            </p:cNvSpPr>
            <p:nvPr/>
          </p:nvSpPr>
          <p:spPr bwMode="gray">
            <a:xfrm>
              <a:off x="1223" y="2228"/>
              <a:ext cx="337" cy="337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009999">
                    <a:gamma/>
                    <a:tint val="42353"/>
                    <a:invGamma/>
                  </a:srgbClr>
                </a:gs>
                <a:gs pos="100000">
                  <a:srgbClr val="009999">
                    <a:alpha val="0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501" name="Text Box 13"/>
            <p:cNvSpPr txBox="1">
              <a:spLocks noChangeArrowheads="1"/>
            </p:cNvSpPr>
            <p:nvPr/>
          </p:nvSpPr>
          <p:spPr bwMode="gray">
            <a:xfrm>
              <a:off x="1474" y="2370"/>
              <a:ext cx="7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endPara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3502" name="Text Box 14"/>
            <p:cNvSpPr txBox="1">
              <a:spLocks noChangeArrowheads="1"/>
            </p:cNvSpPr>
            <p:nvPr/>
          </p:nvSpPr>
          <p:spPr bwMode="gray">
            <a:xfrm>
              <a:off x="1948" y="2221"/>
              <a:ext cx="257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63503" name="Group 15"/>
          <p:cNvGrpSpPr>
            <a:grpSpLocks/>
          </p:cNvGrpSpPr>
          <p:nvPr/>
        </p:nvGrpSpPr>
        <p:grpSpPr bwMode="auto">
          <a:xfrm>
            <a:off x="112194" y="4705902"/>
            <a:ext cx="8932062" cy="1513358"/>
            <a:chOff x="1104" y="3029"/>
            <a:chExt cx="3504" cy="823"/>
          </a:xfrm>
        </p:grpSpPr>
        <p:sp>
          <p:nvSpPr>
            <p:cNvPr id="63504" name="AutoShape 16"/>
            <p:cNvSpPr>
              <a:spLocks noChangeArrowheads="1"/>
            </p:cNvSpPr>
            <p:nvPr/>
          </p:nvSpPr>
          <p:spPr bwMode="gray">
            <a:xfrm>
              <a:off x="1104" y="3029"/>
              <a:ext cx="3504" cy="823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>
                    <a:gamma/>
                    <a:tint val="51373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3505" name="AutoShape 17"/>
            <p:cNvSpPr>
              <a:spLocks noChangeArrowheads="1"/>
            </p:cNvSpPr>
            <p:nvPr/>
          </p:nvSpPr>
          <p:spPr bwMode="gray">
            <a:xfrm>
              <a:off x="1104" y="3105"/>
              <a:ext cx="812" cy="673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EC941E"/>
                </a:gs>
                <a:gs pos="100000">
                  <a:srgbClr val="EC941E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3506" name="Freeform 18"/>
            <p:cNvSpPr>
              <a:spLocks/>
            </p:cNvSpPr>
            <p:nvPr/>
          </p:nvSpPr>
          <p:spPr bwMode="gray">
            <a:xfrm>
              <a:off x="1223" y="3148"/>
              <a:ext cx="337" cy="337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EC941E">
                    <a:gamma/>
                    <a:tint val="48627"/>
                    <a:invGamma/>
                  </a:srgbClr>
                </a:gs>
                <a:gs pos="100000">
                  <a:srgbClr val="EC941E">
                    <a:alpha val="0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507" name="Text Box 19"/>
            <p:cNvSpPr txBox="1">
              <a:spLocks noChangeArrowheads="1"/>
            </p:cNvSpPr>
            <p:nvPr/>
          </p:nvSpPr>
          <p:spPr bwMode="gray">
            <a:xfrm>
              <a:off x="1474" y="3289"/>
              <a:ext cx="7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endPara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3508" name="Text Box 20"/>
            <p:cNvSpPr txBox="1">
              <a:spLocks noChangeArrowheads="1"/>
            </p:cNvSpPr>
            <p:nvPr/>
          </p:nvSpPr>
          <p:spPr bwMode="gray">
            <a:xfrm>
              <a:off x="1948" y="3141"/>
              <a:ext cx="257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082497" y="1314738"/>
            <a:ext cx="68072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Мобилизация всех защитных сил организма для противодействия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стрессорному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фактору.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Активизируется работа нервной системы, увеличивается образование гормонов надпочечников.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297" y="3123633"/>
            <a:ext cx="23023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Стадия </a:t>
            </a:r>
            <a:endParaRPr lang="ru-RU" sz="20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с</a:t>
            </a:r>
            <a:r>
              <a:rPr lang="ru-RU" sz="2000" b="1" dirty="0" smtClean="0">
                <a:solidFill>
                  <a:schemeClr val="bg1"/>
                </a:solidFill>
              </a:rPr>
              <a:t>опротивления, (устойчивости)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53588" y="3075864"/>
            <a:ext cx="67766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Если стрессор не прекращает своего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воздействия, сопротивление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становится выше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нормы, при этом снижается устойчивость организма к неблагоприятным факторам и значительно ослабевает иммунитет.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7648" y="5022259"/>
            <a:ext cx="18653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Стадия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истощения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34697" y="4788199"/>
            <a:ext cx="6670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 результате длительного взаимодействия со стрессором,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энергия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, затрачиваемая на адаптацию, иссякает.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Человек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теряет способность противостоять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действию фактора, возникают различные болезни.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5" name="Picture 6" descr="j028274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13634" y="5365721"/>
            <a:ext cx="835496" cy="126508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" name="Picture 8" descr="j028275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5394" y="854588"/>
            <a:ext cx="1349325" cy="142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5" descr="j0282737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58045" y="3619802"/>
            <a:ext cx="1036777" cy="109591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645502" y="279385"/>
            <a:ext cx="202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Ганс </a:t>
            </a:r>
            <a:r>
              <a:rPr lang="ru-RU" b="1" dirty="0" err="1" smtClean="0"/>
              <a:t>Селье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mple">
  <a:themeElements>
    <a:clrScheme name="sample 2">
      <a:dk1>
        <a:srgbClr val="113F71"/>
      </a:dk1>
      <a:lt1>
        <a:srgbClr val="FFFFFF"/>
      </a:lt1>
      <a:dk2>
        <a:srgbClr val="000000"/>
      </a:dk2>
      <a:lt2>
        <a:srgbClr val="C1D1D3"/>
      </a:lt2>
      <a:accent1>
        <a:srgbClr val="2D7ACF"/>
      </a:accent1>
      <a:accent2>
        <a:srgbClr val="99CC00"/>
      </a:accent2>
      <a:accent3>
        <a:srgbClr val="FFFFFF"/>
      </a:accent3>
      <a:accent4>
        <a:srgbClr val="0D345F"/>
      </a:accent4>
      <a:accent5>
        <a:srgbClr val="ADBEE4"/>
      </a:accent5>
      <a:accent6>
        <a:srgbClr val="8AB900"/>
      </a:accent6>
      <a:hlink>
        <a:srgbClr val="5AABCC"/>
      </a:hlink>
      <a:folHlink>
        <a:srgbClr val="BD9E61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1F52C0"/>
        </a:dk1>
        <a:lt1>
          <a:srgbClr val="FFFFFF"/>
        </a:lt1>
        <a:dk2>
          <a:srgbClr val="000000"/>
        </a:dk2>
        <a:lt2>
          <a:srgbClr val="D6E1E2"/>
        </a:lt2>
        <a:accent1>
          <a:srgbClr val="E38B55"/>
        </a:accent1>
        <a:accent2>
          <a:srgbClr val="CB81D5"/>
        </a:accent2>
        <a:accent3>
          <a:srgbClr val="FFFFFF"/>
        </a:accent3>
        <a:accent4>
          <a:srgbClr val="1945A4"/>
        </a:accent4>
        <a:accent5>
          <a:srgbClr val="EFC4B4"/>
        </a:accent5>
        <a:accent6>
          <a:srgbClr val="B874C1"/>
        </a:accent6>
        <a:hlink>
          <a:srgbClr val="705FC3"/>
        </a:hlink>
        <a:folHlink>
          <a:srgbClr val="83A6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13F71"/>
        </a:dk1>
        <a:lt1>
          <a:srgbClr val="FFFFFF"/>
        </a:lt1>
        <a:dk2>
          <a:srgbClr val="000000"/>
        </a:dk2>
        <a:lt2>
          <a:srgbClr val="C1D1D3"/>
        </a:lt2>
        <a:accent1>
          <a:srgbClr val="2D7ACF"/>
        </a:accent1>
        <a:accent2>
          <a:srgbClr val="99CC00"/>
        </a:accent2>
        <a:accent3>
          <a:srgbClr val="FFFFFF"/>
        </a:accent3>
        <a:accent4>
          <a:srgbClr val="0D345F"/>
        </a:accent4>
        <a:accent5>
          <a:srgbClr val="ADBEE4"/>
        </a:accent5>
        <a:accent6>
          <a:srgbClr val="8AB900"/>
        </a:accent6>
        <a:hlink>
          <a:srgbClr val="5AABCC"/>
        </a:hlink>
        <a:folHlink>
          <a:srgbClr val="BD9E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F2163"/>
        </a:dk1>
        <a:lt1>
          <a:srgbClr val="FFFFFF"/>
        </a:lt1>
        <a:dk2>
          <a:srgbClr val="000000"/>
        </a:dk2>
        <a:lt2>
          <a:srgbClr val="CCD8DA"/>
        </a:lt2>
        <a:accent1>
          <a:srgbClr val="4067CA"/>
        </a:accent1>
        <a:accent2>
          <a:srgbClr val="00B4B0"/>
        </a:accent2>
        <a:accent3>
          <a:srgbClr val="FFFFFF"/>
        </a:accent3>
        <a:accent4>
          <a:srgbClr val="191B53"/>
        </a:accent4>
        <a:accent5>
          <a:srgbClr val="AFB8E1"/>
        </a:accent5>
        <a:accent6>
          <a:srgbClr val="00A39F"/>
        </a:accent6>
        <a:hlink>
          <a:srgbClr val="6DB1DF"/>
        </a:hlink>
        <a:folHlink>
          <a:srgbClr val="9292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cdb2004119gl</Template>
  <TotalTime>1094</TotalTime>
  <Words>1237</Words>
  <Application>Microsoft Office PowerPoint</Application>
  <PresentationFormat>Экран (4:3)</PresentationFormat>
  <Paragraphs>287</Paragraphs>
  <Slides>34</Slides>
  <Notes>6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sample</vt:lpstr>
      <vt:lpstr>Стресс как негативный биосоциальный фактор</vt:lpstr>
      <vt:lpstr>Актуальность</vt:lpstr>
      <vt:lpstr>Цели и задачи урока</vt:lpstr>
      <vt:lpstr>Что такое «Стресс»?</vt:lpstr>
      <vt:lpstr>Презентация PowerPoint</vt:lpstr>
      <vt:lpstr>Презентация PowerPoint</vt:lpstr>
      <vt:lpstr>Стресс – состояние телесного или психического беспокойства, вызванное физическими, химическими или эмоциональными факторами</vt:lpstr>
      <vt:lpstr>Презентация PowerPoint</vt:lpstr>
      <vt:lpstr> Фазы стресса </vt:lpstr>
      <vt:lpstr>Стрессовые реакции </vt:lpstr>
      <vt:lpstr>Стресс «хороший» и «плохой»</vt:lpstr>
      <vt:lpstr>Последствия негативного влияния стресса</vt:lpstr>
      <vt:lpstr>Презентация PowerPoint</vt:lpstr>
      <vt:lpstr>Что помогает вашим близким в борьбе со стрессом?</vt:lpstr>
      <vt:lpstr>Что поможет в борьбе со стрессом?</vt:lpstr>
      <vt:lpstr>Презентация PowerPoint</vt:lpstr>
      <vt:lpstr>Способы регуляции эмоциональных состояний</vt:lpstr>
      <vt:lpstr>Чередующееся носовое дыхание</vt:lpstr>
      <vt:lpstr>Презентация PowerPoint</vt:lpstr>
      <vt:lpstr>Физические упражнения, спорт </vt:lpstr>
      <vt:lpstr>Презентация PowerPoint</vt:lpstr>
      <vt:lpstr>Презентация PowerPoint</vt:lpstr>
      <vt:lpstr>Презентация PowerPoint</vt:lpstr>
      <vt:lpstr>Основные симптомы стресса</vt:lpstr>
      <vt:lpstr>Индикатор стресса – чувство юмора</vt:lpstr>
      <vt:lpstr>Презентация PowerPoint</vt:lpstr>
      <vt:lpstr>Умеете ли вы справляться со стрессом?</vt:lpstr>
      <vt:lpstr>Умеете ли вы справляться со стрессом?</vt:lpstr>
      <vt:lpstr>Презентация PowerPoint</vt:lpstr>
      <vt:lpstr>Типы личности по реакции на стресс  </vt:lpstr>
      <vt:lpstr>Презентация PowerPoint</vt:lpstr>
      <vt:lpstr>Умейте управлять собой</vt:lpstr>
      <vt:lpstr>Презентация PowerPoint</vt:lpstr>
      <vt:lpstr>Поза кучера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Стресс как негативный биосоциальный фактор</dc:title>
  <dc:creator>компьютер</dc:creator>
  <cp:lastModifiedBy>компьютер</cp:lastModifiedBy>
  <cp:revision>72</cp:revision>
  <dcterms:created xsi:type="dcterms:W3CDTF">2011-12-04T19:53:24Z</dcterms:created>
  <dcterms:modified xsi:type="dcterms:W3CDTF">2013-12-13T19:17:41Z</dcterms:modified>
</cp:coreProperties>
</file>