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87" r:id="rId2"/>
    <p:sldId id="295" r:id="rId3"/>
    <p:sldId id="292" r:id="rId4"/>
    <p:sldId id="293" r:id="rId5"/>
    <p:sldId id="258" r:id="rId6"/>
    <p:sldId id="276" r:id="rId7"/>
    <p:sldId id="277" r:id="rId8"/>
    <p:sldId id="278" r:id="rId9"/>
    <p:sldId id="294" r:id="rId10"/>
    <p:sldId id="260" r:id="rId11"/>
    <p:sldId id="290" r:id="rId12"/>
    <p:sldId id="289" r:id="rId13"/>
    <p:sldId id="263" r:id="rId14"/>
    <p:sldId id="262" r:id="rId15"/>
    <p:sldId id="275" r:id="rId16"/>
    <p:sldId id="285" r:id="rId17"/>
    <p:sldId id="284" r:id="rId18"/>
    <p:sldId id="286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09" autoAdjust="0"/>
  </p:normalViewPr>
  <p:slideViewPr>
    <p:cSldViewPr>
      <p:cViewPr>
        <p:scale>
          <a:sx n="61" d="100"/>
          <a:sy n="61" d="100"/>
        </p:scale>
        <p:origin x="-2214" y="-6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168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CA518-D33D-4CCE-832E-8489DF6DFE12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13228-C852-41E3-BBB6-3B418D0BD6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8EFAA-FFBC-4368-A1E1-1F19A309D30E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40029-E331-4BE1-B8EF-634FBAAD42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50F7A-0713-4E06-85DD-CD7472F59583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33CE8-3270-4868-AF12-E70E479FE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B248F-95BE-47FF-B5E9-093B7C5C9267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C4501-7EEB-4B76-915B-6090A1F164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EB2A6-60F8-4A99-85CE-74B39CA4448C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05A1F-B9E4-4953-998B-EEE3C5305C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3ADE5-E1C2-49EF-8395-6697D528508E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FBEC3-53D7-4C1D-8197-12DEE12B70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D33AD-500E-42A6-B367-F6799D51FE1F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4E4D6-03DE-4E3F-9D55-C84CB296B4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2AEF1-A3AF-4A0E-9C5F-11F5279D7DEE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42CF-9A86-4B28-AD2E-0CA4C7D32A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48455-28AB-43A1-89EB-E00FB87BE425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2BBF3-952D-4115-97B2-9E3CA59F85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E0F52-DD45-443D-BFB4-E0E540DFB322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3346F-0820-41C7-AEBF-0D9B43B180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CC896-EEB1-4767-93EE-8B8805A3E5DD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5812E-8E47-4D16-8AE8-26CDC039C9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0659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A69D558-C0B3-46DC-BC5B-A9AB8CE2976E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F4695B7-707E-4774-9B6D-813A5586E6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6" r:id="rId1"/>
    <p:sldLayoutId id="2147483705" r:id="rId2"/>
    <p:sldLayoutId id="2147483704" r:id="rId3"/>
    <p:sldLayoutId id="2147483703" r:id="rId4"/>
    <p:sldLayoutId id="2147483702" r:id="rId5"/>
    <p:sldLayoutId id="2147483701" r:id="rId6"/>
    <p:sldLayoutId id="2147483700" r:id="rId7"/>
    <p:sldLayoutId id="2147483699" r:id="rId8"/>
    <p:sldLayoutId id="2147483698" r:id="rId9"/>
    <p:sldLayoutId id="2147483697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337470"/>
            <a:ext cx="7200800" cy="4017342"/>
          </a:xfrm>
        </p:spPr>
        <p:txBody>
          <a:bodyPr/>
          <a:lstStyle/>
          <a:p>
            <a:pPr>
              <a:defRPr/>
            </a:pPr>
            <a:r>
              <a:rPr lang="ru-RU" sz="4000" dirty="0" smtClean="0"/>
              <a:t>Дружно за руки возьмемся</a:t>
            </a:r>
            <a:br>
              <a:rPr lang="ru-RU" sz="4000" dirty="0" smtClean="0"/>
            </a:br>
            <a:r>
              <a:rPr lang="ru-RU" sz="4000" dirty="0" smtClean="0"/>
              <a:t>И друг другу улыбнемся.</a:t>
            </a:r>
            <a:br>
              <a:rPr lang="ru-RU" sz="4000" dirty="0" smtClean="0"/>
            </a:br>
            <a:r>
              <a:rPr lang="ru-RU" sz="4000" dirty="0" smtClean="0"/>
              <a:t>Всем, всем добрый день</a:t>
            </a:r>
            <a:br>
              <a:rPr lang="ru-RU" sz="4000" dirty="0" smtClean="0"/>
            </a:br>
            <a:r>
              <a:rPr lang="ru-RU" sz="4000" dirty="0" smtClean="0"/>
              <a:t>и работать нам не лень.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4664"/>
            <a:ext cx="4176464" cy="2184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1157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59113" y="0"/>
            <a:ext cx="5689600" cy="144145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4000" b="1" i="1" kern="1200" cap="all" dirty="0">
                <a:solidFill>
                  <a:srgbClr val="663300"/>
                </a:solidFill>
                <a:effectLst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sz="4000" b="1" i="1" kern="1200" cap="all" dirty="0">
                <a:solidFill>
                  <a:srgbClr val="663300"/>
                </a:solidFill>
                <a:effectLst>
                  <a:reflection blurRad="12700" stA="48000" endA="300" endPos="55000" dir="5400000" sy="-90000" algn="bl" rotWithShape="0"/>
                </a:effectLst>
              </a:rPr>
            </a:br>
            <a:endParaRPr lang="ru-RU" sz="6600" b="1" i="1" kern="1200" cap="all" dirty="0">
              <a:solidFill>
                <a:srgbClr val="663300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18449" y="1054100"/>
            <a:ext cx="6087022" cy="463946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3600" b="1" dirty="0">
                <a:solidFill>
                  <a:srgbClr val="CC3300"/>
                </a:solidFill>
                <a:latin typeface="Garamond" pitchFamily="18" charset="0"/>
              </a:rPr>
              <a:t>– </a:t>
            </a:r>
            <a:r>
              <a:rPr lang="ru-RU" sz="3600" b="1" dirty="0" smtClean="0">
                <a:solidFill>
                  <a:srgbClr val="CC3300"/>
                </a:solidFill>
                <a:latin typeface="Garamond" pitchFamily="18" charset="0"/>
              </a:rPr>
              <a:t>это редкое богатство!</a:t>
            </a:r>
          </a:p>
          <a:p>
            <a:pPr lvl="0"/>
            <a:r>
              <a:rPr lang="ru-RU" sz="2400" dirty="0">
                <a:solidFill>
                  <a:srgbClr val="FFFF00"/>
                </a:solidFill>
                <a:effectLst/>
              </a:rPr>
              <a:t>Друг - это тот, кого нам вечно не хватает.</a:t>
            </a:r>
          </a:p>
          <a:p>
            <a:pPr lvl="0"/>
            <a:r>
              <a:rPr lang="ru-RU" sz="2400" dirty="0">
                <a:solidFill>
                  <a:srgbClr val="FFFF00"/>
                </a:solidFill>
                <a:effectLst/>
              </a:rPr>
              <a:t>Друг - это тот, кто встанет вместо меня.</a:t>
            </a:r>
          </a:p>
          <a:p>
            <a:pPr lvl="0"/>
            <a:r>
              <a:rPr lang="ru-RU" sz="2400" dirty="0">
                <a:solidFill>
                  <a:srgbClr val="FFFF00"/>
                </a:solidFill>
                <a:effectLst/>
              </a:rPr>
              <a:t>Друг - это тот, вместо кого встану я.</a:t>
            </a:r>
          </a:p>
          <a:p>
            <a:pPr lvl="0"/>
            <a:r>
              <a:rPr lang="ru-RU" sz="2400" dirty="0">
                <a:solidFill>
                  <a:srgbClr val="FFFF00"/>
                </a:solidFill>
                <a:effectLst/>
              </a:rPr>
              <a:t>Друг- это тот, с кем можно помолчать.</a:t>
            </a:r>
          </a:p>
          <a:p>
            <a:pPr lvl="0"/>
            <a:r>
              <a:rPr lang="ru-RU" sz="2400" dirty="0">
                <a:solidFill>
                  <a:srgbClr val="FFFF00"/>
                </a:solidFill>
                <a:effectLst/>
              </a:rPr>
              <a:t>Друг - это тот, кто может сказать правду, не боясь быть отвергнутым после этого.</a:t>
            </a:r>
          </a:p>
          <a:p>
            <a:pPr eaLnBrk="1" hangingPunct="1">
              <a:buFontTx/>
              <a:buChar char="-"/>
              <a:defRPr/>
            </a:pPr>
            <a:endParaRPr lang="ru-RU" b="1" dirty="0">
              <a:solidFill>
                <a:srgbClr val="CC3300"/>
              </a:solidFill>
              <a:latin typeface="Garamond" pitchFamily="18" charset="0"/>
            </a:endParaRPr>
          </a:p>
        </p:txBody>
      </p:sp>
      <p:pic>
        <p:nvPicPr>
          <p:cNvPr id="15363" name="Picture 3" descr="C:\Documents and Settings\Администратор\Рабочий стол\Анимации\анимашки\KIDS\AN13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2216944"/>
            <a:ext cx="2824163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WordArt 7"/>
          <p:cNvSpPr>
            <a:spLocks noChangeArrowheads="1" noChangeShapeType="1" noTextEdit="1"/>
          </p:cNvSpPr>
          <p:nvPr/>
        </p:nvSpPr>
        <p:spPr bwMode="auto">
          <a:xfrm>
            <a:off x="539750" y="404813"/>
            <a:ext cx="2663825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Друзья</a:t>
            </a:r>
            <a:endParaRPr lang="ru-RU" sz="3600" i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548680"/>
            <a:ext cx="880414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Дружба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/>
              <a:t>– это привязанность между людьми,</a:t>
            </a:r>
          </a:p>
          <a:p>
            <a:r>
              <a:rPr lang="ru-RU" sz="2800" dirty="0" smtClean="0"/>
              <a:t> возникающая вследствие взаимного уважения, </a:t>
            </a:r>
          </a:p>
          <a:p>
            <a:r>
              <a:rPr lang="ru-RU" sz="2800" dirty="0" smtClean="0"/>
              <a:t>веры друг в друга, общности интересов и взглядов</a:t>
            </a:r>
            <a:r>
              <a:rPr lang="ru-RU" sz="2800" dirty="0" smtClean="0">
                <a:solidFill>
                  <a:srgbClr val="FF0000"/>
                </a:solidFill>
              </a:rPr>
              <a:t>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76872"/>
            <a:ext cx="3240360" cy="3765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75524"/>
            <a:ext cx="316835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8191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2089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rgbClr val="FFFF00"/>
                </a:solidFill>
              </a:rPr>
              <a:t>Физминутка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endParaRPr lang="ru-RU" sz="3200" b="1" dirty="0" smtClean="0">
              <a:solidFill>
                <a:srgbClr val="FFFF00"/>
              </a:solidFill>
            </a:endParaRPr>
          </a:p>
          <a:p>
            <a:endParaRPr lang="ru-RU" sz="2800" dirty="0"/>
          </a:p>
          <a:p>
            <a:endParaRPr lang="ru-RU" sz="2800" dirty="0"/>
          </a:p>
          <a:p>
            <a:r>
              <a:rPr lang="ru-RU" sz="3200" b="1" dirty="0"/>
              <a:t>Ты дрозд и я дрозд </a:t>
            </a:r>
            <a:endParaRPr lang="ru-RU" sz="3200" b="1" dirty="0" smtClean="0"/>
          </a:p>
          <a:p>
            <a:r>
              <a:rPr lang="ru-RU" sz="3200" b="1" dirty="0" smtClean="0"/>
              <a:t>У </a:t>
            </a:r>
            <a:r>
              <a:rPr lang="ru-RU" sz="3200" b="1" dirty="0"/>
              <a:t>тебя нос и у меня нос.</a:t>
            </a:r>
          </a:p>
          <a:p>
            <a:r>
              <a:rPr lang="ru-RU" sz="3200" b="1" dirty="0"/>
              <a:t>У тебя щёчки </a:t>
            </a:r>
            <a:r>
              <a:rPr lang="ru-RU" sz="3200" b="1" dirty="0" smtClean="0"/>
              <a:t>красненькие</a:t>
            </a:r>
          </a:p>
          <a:p>
            <a:r>
              <a:rPr lang="ru-RU" sz="3200" b="1" dirty="0" smtClean="0"/>
              <a:t> И у </a:t>
            </a:r>
            <a:r>
              <a:rPr lang="ru-RU" sz="3200" b="1" dirty="0"/>
              <a:t>меня щёчки красненькие,</a:t>
            </a:r>
          </a:p>
          <a:p>
            <a:r>
              <a:rPr lang="ru-RU" sz="3200" b="1" dirty="0"/>
              <a:t>У тебя губки </a:t>
            </a:r>
            <a:r>
              <a:rPr lang="ru-RU" sz="3200" b="1" dirty="0" smtClean="0"/>
              <a:t>аленькие</a:t>
            </a:r>
          </a:p>
          <a:p>
            <a:r>
              <a:rPr lang="ru-RU" sz="3200" b="1" dirty="0" smtClean="0"/>
              <a:t> </a:t>
            </a:r>
            <a:r>
              <a:rPr lang="ru-RU" sz="3200" b="1" dirty="0"/>
              <a:t>И</a:t>
            </a:r>
            <a:r>
              <a:rPr lang="ru-RU" sz="3200" b="1" dirty="0" smtClean="0"/>
              <a:t> </a:t>
            </a:r>
            <a:r>
              <a:rPr lang="ru-RU" sz="3200" b="1" dirty="0"/>
              <a:t>у меня губки аленькие.</a:t>
            </a:r>
          </a:p>
          <a:p>
            <a:r>
              <a:rPr lang="ru-RU" sz="3200" b="1" dirty="0"/>
              <a:t>Мы два друга, мы любим, друг </a:t>
            </a:r>
            <a:r>
              <a:rPr lang="ru-RU" sz="3200" b="1" dirty="0" smtClean="0"/>
              <a:t>друга</a:t>
            </a:r>
            <a:endParaRPr lang="ru-RU" sz="32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0648"/>
            <a:ext cx="2209777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850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85784" y="1357298"/>
            <a:ext cx="750099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Нет друга – ищи, а нашёл- …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642974" y="2143116"/>
            <a:ext cx="7572428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Друзья познаются в …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928726" y="4500570"/>
            <a:ext cx="814393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Не имей сто рублей, а …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-428660" y="2928934"/>
            <a:ext cx="6357982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Старый друг лучше…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14348" y="214290"/>
            <a:ext cx="771530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Закончи пословицу: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-357222" y="3786189"/>
            <a:ext cx="7215238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Человек без друзей, что …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286388"/>
            <a:ext cx="6500826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Дружба не гриб, в лесу…</a:t>
            </a:r>
          </a:p>
        </p:txBody>
      </p:sp>
      <p:pic>
        <p:nvPicPr>
          <p:cNvPr id="18440" name="Picture 2" descr="H:\кАРТИНКИ\Картинки из интернета\Рисунок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2492375"/>
            <a:ext cx="2535237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4" descr="F:\CLIPART8\J0343363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428625"/>
            <a:ext cx="2071687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Рисунок 5" descr="F:\CLIPART8\J0343361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4076700"/>
            <a:ext cx="26431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7" descr="F:\CLIPART8\J0343397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285750"/>
            <a:ext cx="207168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WordArt 8"/>
          <p:cNvSpPr>
            <a:spLocks noChangeArrowheads="1" noChangeShapeType="1" noTextEdit="1"/>
          </p:cNvSpPr>
          <p:nvPr/>
        </p:nvSpPr>
        <p:spPr bwMode="auto">
          <a:xfrm>
            <a:off x="250825" y="2852738"/>
            <a:ext cx="8713788" cy="865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Какие пословицы о дружбе вы знаете?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ownloads\1321580519_kzlax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8640"/>
            <a:ext cx="405378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ownloads\i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4581" y="188640"/>
            <a:ext cx="3519888" cy="263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\Downloads\i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644" y="3447900"/>
            <a:ext cx="3944653" cy="264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1\Downloads\i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4581" y="3444949"/>
            <a:ext cx="3421875" cy="264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4631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7188" y="785813"/>
            <a:ext cx="8280400" cy="559276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endParaRPr lang="ru-RU" sz="260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000" b="1"/>
              <a:t>1. Один за всех и все за одного.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000" b="1"/>
              <a:t>2. Уважайте друг друга и помогайте друг другу.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000" b="1"/>
              <a:t>3. Радуйтесь вместе с друзьями.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000" b="1"/>
              <a:t>4. Не обижайте друзей и всех, кто вас окружает.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000" b="1"/>
              <a:t>5. Не оставляйте друзей в беде, не подводите их, не предавайте, не обманывайте, не нарушайте своих обещаний.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000" b="1"/>
              <a:t>6. Берегите друзей, ведь друга потерять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000" b="1"/>
              <a:t>легко. Старый друг лучше новых двух.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600"/>
          </a:p>
        </p:txBody>
      </p:sp>
      <p:sp>
        <p:nvSpPr>
          <p:cNvPr id="22530" name="WordArt 4"/>
          <p:cNvSpPr>
            <a:spLocks noChangeArrowheads="1" noChangeShapeType="1" noTextEdit="1"/>
          </p:cNvSpPr>
          <p:nvPr/>
        </p:nvSpPr>
        <p:spPr bwMode="auto">
          <a:xfrm>
            <a:off x="1857375" y="214313"/>
            <a:ext cx="478631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i="1" kern="10">
                <a:ln w="9525">
                  <a:noFill/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Основные законы дружбы:</a:t>
            </a:r>
          </a:p>
        </p:txBody>
      </p:sp>
    </p:spTree>
    <p:extLst>
      <p:ext uri="{BB962C8B-B14F-4D97-AF65-F5344CB8AC3E}">
        <p14:creationId xmlns:p14="http://schemas.microsoft.com/office/powerpoint/2010/main" xmlns="" val="128369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70" decel="100000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770" decel="100000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4800" y="457200"/>
            <a:ext cx="8686800" cy="838200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i="1" kern="1200" cap="all" dirty="0">
                <a:solidFill>
                  <a:srgbClr val="00B050"/>
                </a:solidFill>
                <a:effectLst>
                  <a:reflection blurRad="12700" stA="48000" endA="300" endPos="55000" dir="5400000" sy="-90000" algn="bl" rotWithShape="0"/>
                </a:effectLst>
              </a:rPr>
              <a:t>Могут ли руки помочь  подружиться?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2000250"/>
            <a:ext cx="8686800" cy="50260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/>
              <a:t>- </a:t>
            </a:r>
            <a:r>
              <a:rPr lang="ru-RU" sz="3500" b="1" i="1" dirty="0">
                <a:solidFill>
                  <a:srgbClr val="7030A0"/>
                </a:solidFill>
              </a:rPr>
              <a:t>Потрогайте руки друг друга. </a:t>
            </a:r>
          </a:p>
          <a:p>
            <a:pPr eaLnBrk="1" hangingPunct="1">
              <a:defRPr/>
            </a:pPr>
            <a:r>
              <a:rPr lang="ru-RU" sz="3500" b="1" i="1" dirty="0"/>
              <a:t>  Что можно о них сказать?</a:t>
            </a:r>
          </a:p>
          <a:p>
            <a:pPr eaLnBrk="1" hangingPunct="1">
              <a:defRPr/>
            </a:pPr>
            <a:r>
              <a:rPr lang="ru-RU" sz="3500" b="1" i="1" dirty="0"/>
              <a:t>- </a:t>
            </a:r>
            <a:r>
              <a:rPr lang="ru-RU" sz="3500" b="1" i="1" dirty="0">
                <a:solidFill>
                  <a:srgbClr val="00B050"/>
                </a:solidFill>
              </a:rPr>
              <a:t>Пожмите дружески руки друг другу. </a:t>
            </a:r>
          </a:p>
          <a:p>
            <a:pPr eaLnBrk="1" hangingPunct="1">
              <a:defRPr/>
            </a:pPr>
            <a:r>
              <a:rPr lang="ru-RU" sz="3500" b="1" i="1" dirty="0"/>
              <a:t>  Что вы чувствуете?</a:t>
            </a:r>
          </a:p>
        </p:txBody>
      </p:sp>
      <p:pic>
        <p:nvPicPr>
          <p:cNvPr id="21507" name="Рисунок 4" descr="F:\CLIPART8\J0343309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3860800"/>
            <a:ext cx="2143125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24028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802233">
            <a:off x="7170401" y="453070"/>
            <a:ext cx="1854801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4401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268760"/>
            <a:ext cx="770485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Домашнее задание:</a:t>
            </a:r>
            <a:endParaRPr lang="ru-RU" sz="3200" dirty="0" smtClean="0"/>
          </a:p>
          <a:p>
            <a:r>
              <a:rPr lang="ru-RU" sz="3200" dirty="0" smtClean="0"/>
              <a:t> 1. Читать пар.6</a:t>
            </a:r>
          </a:p>
          <a:p>
            <a:pPr lvl="0"/>
            <a:r>
              <a:rPr lang="ru-RU" sz="3200" dirty="0" smtClean="0"/>
              <a:t>2. Подготовить рисунок, </a:t>
            </a:r>
            <a:r>
              <a:rPr lang="ru-RU" sz="3200" smtClean="0"/>
              <a:t>или рассказ, или </a:t>
            </a:r>
            <a:r>
              <a:rPr lang="ru-RU" sz="3200" dirty="0" smtClean="0"/>
              <a:t>презентацию, посвященные культуре одного из народов России.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31455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Эпиграф:        </a:t>
            </a:r>
            <a:r>
              <a:rPr lang="ru-RU" sz="4000" b="1" dirty="0" smtClean="0"/>
              <a:t> « Даже болеть приятно, когда знаешь, что есть люди, которые ждут твоего выздоровления, как праздника». </a:t>
            </a:r>
          </a:p>
          <a:p>
            <a:r>
              <a:rPr lang="ru-RU" b="1" u="sng" dirty="0" smtClean="0">
                <a:solidFill>
                  <a:srgbClr val="FFFF00"/>
                </a:solidFill>
              </a:rPr>
              <a:t>                                          А.П. Чехов</a:t>
            </a:r>
            <a:endParaRPr lang="ru-RU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WordArt 5"/>
          <p:cNvSpPr>
            <a:spLocks noChangeArrowheads="1" noChangeShapeType="1" noTextEdit="1"/>
          </p:cNvSpPr>
          <p:nvPr/>
        </p:nvSpPr>
        <p:spPr bwMode="auto">
          <a:xfrm rot="10800000" flipH="1" flipV="1">
            <a:off x="714348" y="2276872"/>
            <a:ext cx="7890100" cy="2298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Твои классные друзья</a:t>
            </a:r>
            <a:endParaRPr lang="ru-RU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27984" y="4797152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3324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0"/>
            <a:ext cx="763284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 </a:t>
            </a:r>
            <a:r>
              <a:rPr lang="ru-RU" b="1" dirty="0" smtClean="0"/>
              <a:t>Урок </a:t>
            </a:r>
            <a:r>
              <a:rPr lang="ru-RU" b="1" dirty="0"/>
              <a:t>обществознания . 5 класс</a:t>
            </a:r>
            <a:endParaRPr lang="ru-RU" dirty="0"/>
          </a:p>
          <a:p>
            <a:pPr algn="ctr"/>
            <a:r>
              <a:rPr lang="ru-RU" b="1" dirty="0"/>
              <a:t>Учебник О.Б. Соболева, О.В. Иванов.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pPr algn="ctr"/>
            <a:r>
              <a:rPr lang="ru-RU" b="1" dirty="0"/>
              <a:t>ТЕМА: «Твои классные друзья»</a:t>
            </a:r>
            <a:endParaRPr lang="ru-RU" dirty="0"/>
          </a:p>
          <a:p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> </a:t>
            </a:r>
            <a:r>
              <a:rPr lang="ru-RU" b="1" dirty="0" smtClean="0"/>
              <a:t>ЦЕЛЬ </a:t>
            </a:r>
            <a:r>
              <a:rPr lang="ru-RU" b="1" dirty="0"/>
              <a:t>УРОКА: </a:t>
            </a:r>
            <a:r>
              <a:rPr lang="ru-RU" dirty="0"/>
              <a:t>Сформировать представление учащихся о дружбе.</a:t>
            </a:r>
          </a:p>
          <a:p>
            <a:r>
              <a:rPr lang="ru-RU" b="1" dirty="0"/>
              <a:t>Задачи.</a:t>
            </a:r>
            <a:endParaRPr lang="ru-RU" dirty="0"/>
          </a:p>
          <a:p>
            <a:r>
              <a:rPr lang="ru-RU" b="1" i="1" dirty="0"/>
              <a:t>Предметные:</a:t>
            </a:r>
            <a:endParaRPr lang="ru-RU" dirty="0"/>
          </a:p>
          <a:p>
            <a:r>
              <a:rPr lang="ru-RU" dirty="0"/>
              <a:t>- сформировать вводное представление об обществе;</a:t>
            </a:r>
          </a:p>
          <a:p>
            <a:r>
              <a:rPr lang="ru-RU" dirty="0"/>
              <a:t>- знание основных нравственных понятий, правил;</a:t>
            </a:r>
          </a:p>
          <a:p>
            <a:r>
              <a:rPr lang="ru-RU" dirty="0"/>
              <a:t> - показать учащимся возможность и необходимость правильного выбора друзей;</a:t>
            </a:r>
          </a:p>
          <a:p>
            <a:r>
              <a:rPr lang="ru-RU" b="1" i="1" dirty="0"/>
              <a:t>Метапредметные:</a:t>
            </a:r>
            <a:endParaRPr lang="ru-RU" dirty="0"/>
          </a:p>
          <a:p>
            <a:r>
              <a:rPr lang="ru-RU" dirty="0"/>
              <a:t>-способность сознательно организовывать и регулировать деятельность – учебную и общественную;</a:t>
            </a:r>
          </a:p>
          <a:p>
            <a:r>
              <a:rPr lang="ru-RU" dirty="0"/>
              <a:t>-готовность к сотрудничеству с соучениками, коллективной работе;</a:t>
            </a:r>
          </a:p>
          <a:p>
            <a:r>
              <a:rPr lang="ru-RU" dirty="0"/>
              <a:t>Выполнять в повседневной жизни этические нормы.</a:t>
            </a:r>
          </a:p>
          <a:p>
            <a:r>
              <a:rPr lang="ru-RU" b="1" i="1" dirty="0"/>
              <a:t>Личностные: </a:t>
            </a:r>
            <a:endParaRPr lang="ru-RU" dirty="0"/>
          </a:p>
          <a:p>
            <a:r>
              <a:rPr lang="ru-RU" dirty="0"/>
              <a:t>- научить определять для себя значимые личностные ценности;</a:t>
            </a:r>
          </a:p>
          <a:p>
            <a:r>
              <a:rPr lang="ru-RU" dirty="0"/>
              <a:t>- формировать умение сопереживать людям, проявлять такие качества характера, как тактичность, культура общения.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152105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988840"/>
            <a:ext cx="8496300" cy="31638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6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Garamond" pitchFamily="18" charset="0"/>
              </a:rPr>
              <a:t>Жил был юноша с плохим характером. Отец дал ему полный мешок гвоздей и сказал: «Забивай один гвоздь в ворота сада каждый раз, когда потеряешь терпение или поругаешься с кем – нибудь».</a:t>
            </a:r>
            <a:endParaRPr lang="ru-RU" sz="3600" b="1" dirty="0">
              <a:solidFill>
                <a:schemeClr val="bg1">
                  <a:lumMod val="20000"/>
                  <a:lumOff val="80000"/>
                </a:schemeClr>
              </a:solidFill>
              <a:latin typeface="Garamond" pitchFamily="18" charset="0"/>
            </a:endParaRPr>
          </a:p>
        </p:txBody>
      </p:sp>
      <p:sp>
        <p:nvSpPr>
          <p:cNvPr id="14338" name="Text Box 19"/>
          <p:cNvSpPr txBox="1">
            <a:spLocks noChangeArrowheads="1"/>
          </p:cNvSpPr>
          <p:nvPr/>
        </p:nvSpPr>
        <p:spPr bwMode="auto">
          <a:xfrm>
            <a:off x="827088" y="476250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Franklin Gothic Book" pitchFamily="34" charset="0"/>
            </a:endParaRPr>
          </a:p>
        </p:txBody>
      </p:sp>
      <p:sp>
        <p:nvSpPr>
          <p:cNvPr id="14339" name="WordArt 6"/>
          <p:cNvSpPr>
            <a:spLocks noChangeArrowheads="1" noChangeShapeType="1" noTextEdit="1"/>
          </p:cNvSpPr>
          <p:nvPr/>
        </p:nvSpPr>
        <p:spPr bwMode="auto">
          <a:xfrm>
            <a:off x="2339975" y="476250"/>
            <a:ext cx="3816202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Притча.</a:t>
            </a:r>
            <a:endParaRPr lang="ru-RU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1153" y="980728"/>
            <a:ext cx="83529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В первый день он забил 37 гвоздей в ворота сада. В последующие недели научился контролировать количество забитых гвоздей, уменьшая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 </a:t>
            </a:r>
            <a:r>
              <a:rPr lang="ru-RU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36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его изо дня в день… Понял, что проще контролировать себя, чем забивать гвозди.</a:t>
            </a:r>
            <a:endParaRPr lang="ru-RU" sz="36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76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980728"/>
            <a:ext cx="74168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Наконец, наступил тот день, когда юноша не забил ни одного гвоздя в ворота сада. Тогда он пришел к отцу и сообщил ему эту новость.</a:t>
            </a:r>
            <a:r>
              <a:rPr lang="ru-RU" sz="2800" b="1" i="1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 </a:t>
            </a:r>
            <a:endParaRPr lang="ru-RU" sz="2800" b="1" i="1" dirty="0" smtClean="0">
              <a:solidFill>
                <a:schemeClr val="tx1">
                  <a:lumMod val="95000"/>
                </a:schemeClr>
              </a:solidFill>
              <a:latin typeface="+mj-lt"/>
            </a:endParaRPr>
          </a:p>
          <a:p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Отец сказал ему: « Вынимай один гвоздь из ворот каждый раз, когда потеряешь терпение».</a:t>
            </a:r>
            <a:r>
              <a:rPr lang="ru-RU" sz="2800" b="1" i="1" cap="all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</a:t>
            </a:r>
            <a:endParaRPr lang="ru-RU" sz="2800" b="1" i="1" cap="all" dirty="0" smtClean="0">
              <a:solidFill>
                <a:schemeClr val="tx1">
                  <a:lumMod val="95000"/>
                </a:schemeClr>
              </a:solidFill>
              <a:latin typeface="+mj-lt"/>
            </a:endParaRPr>
          </a:p>
          <a:p>
            <a:r>
              <a:rPr lang="ru-RU" sz="2800" b="1" i="1" cap="all" dirty="0" smtClean="0">
                <a:solidFill>
                  <a:schemeClr val="tx1">
                    <a:lumMod val="95000"/>
                  </a:schemeClr>
                </a:solidFill>
                <a:latin typeface="Garamond" pitchFamily="18" charset="0"/>
              </a:rPr>
              <a:t>Наконец</a:t>
            </a:r>
            <a:r>
              <a:rPr lang="ru-RU" sz="2800" b="1" i="1" cap="all" dirty="0">
                <a:solidFill>
                  <a:schemeClr val="tx1">
                    <a:lumMod val="95000"/>
                  </a:schemeClr>
                </a:solidFill>
                <a:latin typeface="Garamond" pitchFamily="18" charset="0"/>
              </a:rPr>
              <a:t>, наступил тот день, </a:t>
            </a:r>
            <a:r>
              <a:rPr lang="ru-RU" sz="2800" b="1" cap="all" dirty="0">
                <a:solidFill>
                  <a:schemeClr val="tx1">
                    <a:lumMod val="95000"/>
                  </a:schemeClr>
                </a:solidFill>
                <a:latin typeface="Garamond" pitchFamily="18" charset="0"/>
              </a:rPr>
              <a:t>когда юноша смог сказать отцу, что вытащил все гвозди. </a:t>
            </a:r>
            <a:endParaRPr lang="ru-RU" sz="2800" b="1" dirty="0">
              <a:solidFill>
                <a:schemeClr val="tx1">
                  <a:lumMod val="95000"/>
                </a:scheme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475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052736"/>
            <a:ext cx="813690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cap="all" dirty="0" smtClean="0">
                <a:latin typeface="Garamond" pitchFamily="18" charset="0"/>
              </a:rPr>
              <a:t> Отец подвёл сына к садовым воротам</a:t>
            </a:r>
            <a:r>
              <a:rPr lang="ru-RU" sz="28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Garamond" pitchFamily="18" charset="0"/>
              </a:rPr>
              <a:t> </a:t>
            </a:r>
            <a:r>
              <a:rPr lang="ru-RU" sz="28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Garamond" pitchFamily="18" charset="0"/>
              </a:rPr>
              <a:t>:</a:t>
            </a:r>
          </a:p>
          <a:p>
            <a:r>
              <a:rPr lang="ru-RU" sz="28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Garamond" pitchFamily="18" charset="0"/>
              </a:rPr>
              <a:t> «Сын, ты прекрасно себя вёл, но посмотри, сколько дырок осталось на воротах! Никогда они уже не будут как раньше. Когда ты с кем – то ругаешься и говоришь ему неприятные вещи, ты оставляешь ему раны как те, что на воротах. И будет не важно сколько раз ты попросишь прощения. Рана останется. Рана принесенная словами, причиняет ту же боль, что и физическая.»</a:t>
            </a:r>
            <a:endParaRPr lang="ru-RU" sz="28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998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428604"/>
            <a:ext cx="842968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714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Рельсы всегда рядом, но никогда не встречаются. Хотелось бы встретиться, но не позволяют дела: каждый рельс несет на себе половину трамвая. И не расходятся они потому же: ведь если один хоть на минуточку отлучится, другому придется нести на себе целый трамвай.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71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и есть настоящая дружба: быть рядом с другом не для игры, не для развлечения, а взять на себя половину трамвая, чтобы другу не пришлось нести на себе целый трамвай.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71438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Феликс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Кривин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623</TotalTime>
  <Words>508</Words>
  <Application>Microsoft Office PowerPoint</Application>
  <PresentationFormat>Экран (4:3)</PresentationFormat>
  <Paragraphs>79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Облака</vt:lpstr>
      <vt:lpstr>Дружно за руки возьмемся И друг другу улыбнемся. Всем, всем добрый день и работать нам не лень.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 </vt:lpstr>
      <vt:lpstr>Слайд 11</vt:lpstr>
      <vt:lpstr>Слайд 12</vt:lpstr>
      <vt:lpstr>Слайд 13</vt:lpstr>
      <vt:lpstr>Слайд 14</vt:lpstr>
      <vt:lpstr>Слайд 15</vt:lpstr>
      <vt:lpstr>Слайд 16</vt:lpstr>
      <vt:lpstr>Могут ли руки помочь  подружиться?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Кабинет истории</cp:lastModifiedBy>
  <cp:revision>69</cp:revision>
  <dcterms:created xsi:type="dcterms:W3CDTF">2009-01-11T07:29:29Z</dcterms:created>
  <dcterms:modified xsi:type="dcterms:W3CDTF">2013-11-21T06:07:26Z</dcterms:modified>
</cp:coreProperties>
</file>