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66" r:id="rId5"/>
    <p:sldId id="267" r:id="rId6"/>
    <p:sldId id="270" r:id="rId7"/>
    <p:sldId id="271" r:id="rId8"/>
    <p:sldId id="275" r:id="rId9"/>
    <p:sldId id="268" r:id="rId10"/>
    <p:sldId id="281" r:id="rId11"/>
    <p:sldId id="282" r:id="rId12"/>
    <p:sldId id="290" r:id="rId13"/>
    <p:sldId id="291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614311C-F539-40DA-AA5E-EED4098392E2}">
          <p14:sldIdLst>
            <p14:sldId id="256"/>
            <p14:sldId id="258"/>
          </p14:sldIdLst>
        </p14:section>
        <p14:section name="Раздел без заголовка" id="{959243C0-ABD2-409C-A564-C4EC55B32388}">
          <p14:sldIdLst>
            <p14:sldId id="269"/>
            <p14:sldId id="266"/>
            <p14:sldId id="267"/>
            <p14:sldId id="270"/>
            <p14:sldId id="271"/>
            <p14:sldId id="275"/>
            <p14:sldId id="268"/>
            <p14:sldId id="281"/>
            <p14:sldId id="282"/>
            <p14:sldId id="290"/>
            <p14:sldId id="291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4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4602852673718814E-2"/>
          <c:y val="0.16127450980392175"/>
          <c:w val="0.72127999151621203"/>
          <c:h val="0.6174375997118005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2010-2011</c:v>
                </c:pt>
              </c:strCache>
            </c:strRef>
          </c:tx>
          <c:spPr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качество знаний %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2010-2012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качество знаний %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0.82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2012-2013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27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качество знаний %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8744040"/>
        <c:axId val="248744824"/>
        <c:axId val="249227096"/>
      </c:bar3DChart>
      <c:catAx>
        <c:axId val="248744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8744824"/>
        <c:crosses val="autoZero"/>
        <c:auto val="1"/>
        <c:lblAlgn val="ctr"/>
        <c:lblOffset val="100"/>
        <c:noMultiLvlLbl val="0"/>
      </c:catAx>
      <c:valAx>
        <c:axId val="2487448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48744040"/>
        <c:crosses val="autoZero"/>
        <c:crossBetween val="between"/>
      </c:valAx>
      <c:serAx>
        <c:axId val="249227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4874482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077072"/>
            <a:ext cx="3763962" cy="172878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Добров В.В.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 ОБЖ МБОУ  СОШ№6 г. Вязники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39752" y="1988840"/>
            <a:ext cx="518457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Использование информационных технологий  для развития познавательного интереса учащихся  на урока ОБЖ в рамках внедрения ФГОС  ООО.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64896" cy="88176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 Результативность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424936" cy="49685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Повысился </a:t>
            </a:r>
            <a:r>
              <a:rPr lang="ru-RU" dirty="0"/>
              <a:t>уровень использования наглядности на </a:t>
            </a:r>
            <a:r>
              <a:rPr lang="ru-RU" dirty="0" smtClean="0"/>
              <a:t>уроке;</a:t>
            </a:r>
            <a:endParaRPr lang="ru-RU" dirty="0"/>
          </a:p>
          <a:p>
            <a:pPr algn="just"/>
            <a:r>
              <a:rPr lang="ru-RU" dirty="0" smtClean="0"/>
              <a:t>повысилась </a:t>
            </a:r>
            <a:r>
              <a:rPr lang="ru-RU" dirty="0"/>
              <a:t>производительность </a:t>
            </a:r>
            <a:r>
              <a:rPr lang="ru-RU" dirty="0" smtClean="0"/>
              <a:t>урока;</a:t>
            </a:r>
            <a:endParaRPr lang="ru-RU" dirty="0"/>
          </a:p>
          <a:p>
            <a:pPr algn="just"/>
            <a:r>
              <a:rPr lang="ru-RU" dirty="0" smtClean="0"/>
              <a:t>установились </a:t>
            </a:r>
            <a:r>
              <a:rPr lang="ru-RU" dirty="0"/>
              <a:t>стойкие </a:t>
            </a:r>
            <a:r>
              <a:rPr lang="ru-RU" dirty="0" err="1" smtClean="0"/>
              <a:t>межпредметные</a:t>
            </a:r>
            <a:r>
              <a:rPr lang="ru-RU" dirty="0" smtClean="0"/>
              <a:t> </a:t>
            </a:r>
            <a:r>
              <a:rPr lang="ru-RU" dirty="0"/>
              <a:t>связи с информатикой, физикой, биологией, историей, иностранным </a:t>
            </a:r>
            <a:r>
              <a:rPr lang="ru-RU" dirty="0" smtClean="0"/>
              <a:t>языком;</a:t>
            </a:r>
            <a:endParaRPr lang="ru-RU" dirty="0"/>
          </a:p>
          <a:p>
            <a:pPr algn="just"/>
            <a:r>
              <a:rPr lang="ru-RU" dirty="0" smtClean="0"/>
              <a:t>появилась </a:t>
            </a:r>
            <a:r>
              <a:rPr lang="ru-RU" dirty="0"/>
              <a:t>возможность организации проектной деятельности учащихся по созданию учебных программ под руководством преподавателей информатики и </a:t>
            </a:r>
            <a:r>
              <a:rPr lang="ru-RU" dirty="0" smtClean="0"/>
              <a:t>ОБЖ;</a:t>
            </a:r>
            <a:endParaRPr lang="ru-RU" dirty="0"/>
          </a:p>
          <a:p>
            <a:pPr algn="just"/>
            <a:r>
              <a:rPr lang="ru-RU" dirty="0" smtClean="0"/>
              <a:t>больше внимания уделяется </a:t>
            </a:r>
            <a:r>
              <a:rPr lang="ru-RU" dirty="0"/>
              <a:t>логике подачи учебного материала, что положительно сказывается на  уровне знаний </a:t>
            </a:r>
            <a:r>
              <a:rPr lang="ru-RU" dirty="0" smtClean="0"/>
              <a:t>учащихся;</a:t>
            </a:r>
            <a:endParaRPr lang="ru-RU" dirty="0"/>
          </a:p>
          <a:p>
            <a:pPr algn="just"/>
            <a:r>
              <a:rPr lang="ru-RU" dirty="0" smtClean="0"/>
              <a:t>повысился интерес к предмету;</a:t>
            </a:r>
            <a:endParaRPr lang="ru-RU" dirty="0"/>
          </a:p>
          <a:p>
            <a:pPr algn="just"/>
            <a:r>
              <a:rPr lang="ru-RU" dirty="0" smtClean="0"/>
              <a:t>изменилось </a:t>
            </a:r>
            <a:r>
              <a:rPr lang="ru-RU" dirty="0"/>
              <a:t>отношение учеников к ПК, как к дорогой, увлекательной игрушке. Ребята начали воспринимать его в качестве универсального инструмента для </a:t>
            </a:r>
            <a:r>
              <a:rPr lang="ru-RU" dirty="0" smtClean="0"/>
              <a:t>учёбы;</a:t>
            </a:r>
          </a:p>
          <a:p>
            <a:pPr algn="just"/>
            <a:r>
              <a:rPr lang="ru-RU" dirty="0" smtClean="0"/>
              <a:t>результативность за последние 3 года составила: качество обученности – 80%; 82%; 85%   при 100% успеваемости.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57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496944" cy="95434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10. Результативность за последние 3 года составляет: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(при 100% успеваемости)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795776"/>
              </p:ext>
            </p:extLst>
          </p:nvPr>
        </p:nvGraphicFramePr>
        <p:xfrm>
          <a:off x="571472" y="1928802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112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93013"/>
            <a:ext cx="7543800" cy="914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ru-RU" sz="60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НАГРАЖДЕНИЕ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100" name="Picture 4" descr="C:\Users\1\Desktop\для стрелковой презентации\DSCN1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6" y="1052736"/>
            <a:ext cx="3977089" cy="56381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1\Desktop\для стрелковой презентации\DSCN11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04" y="1052736"/>
            <a:ext cx="4285760" cy="28190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1\Desktop\для стрелковой презентации\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11" y="4078959"/>
            <a:ext cx="4252653" cy="26118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20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для стрелковой презентации\4 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37870"/>
            <a:ext cx="4579532" cy="628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для стрелковой презентации\4 1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05" y="237870"/>
            <a:ext cx="4579531" cy="628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9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889844"/>
            <a:ext cx="69127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За годы работы учителем ОБЖ я постоянно задумываюсь над тем, что ожидает наших учеников. Ведь будущее потребует от них огромного запаса знаний и умений. В своей педагогической деятельности большое внимание уделяю общим проблемам: повышению качества знаний, активности, интереса учащихся к предмету и творческой самостоятельности на занятиях по ОБЖ. С появлением в школе компьютера поставленные задачи стали реально выполнимы, так как современные условия позволяют учащимся с интересом подойти к изучению учебных дисциплин.  Главная идея моего опыта – использование информационных технологий в курсе преподавания предмета «Основы безопасности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жизнедеятельности»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674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92695"/>
            <a:ext cx="7416824" cy="1265486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 smtClean="0">
                <a:solidFill>
                  <a:srgbClr val="6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</a:t>
            </a:r>
            <a:r>
              <a:rPr lang="ru-RU" sz="2000" b="1" i="1" dirty="0">
                <a:solidFill>
                  <a:srgbClr val="6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школе дети должны получить возможность раскрыть свои </a:t>
            </a:r>
            <a:r>
              <a:rPr lang="ru-RU" sz="2000" b="1" i="1" dirty="0" smtClean="0">
                <a:solidFill>
                  <a:srgbClr val="6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способности</a:t>
            </a:r>
            <a:r>
              <a:rPr lang="ru-RU" sz="2000" b="1" i="1" dirty="0">
                <a:solidFill>
                  <a:srgbClr val="6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подготовиться к жизни в высокотехнологичном конкурентном мире</a:t>
            </a:r>
            <a:r>
              <a:rPr lang="ru-RU" sz="2000" b="1" i="1" dirty="0" smtClean="0">
                <a:solidFill>
                  <a:srgbClr val="6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2000" b="1" i="1" dirty="0" smtClean="0">
                <a:solidFill>
                  <a:srgbClr val="6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6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А. Медведев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3246409"/>
            <a:ext cx="4038600" cy="295747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60848"/>
            <a:ext cx="2948136" cy="2664296"/>
          </a:xfrm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992888" cy="864096"/>
          </a:xfrm>
        </p:spPr>
        <p:txBody>
          <a:bodyPr>
            <a:normAutofit fontScale="90000"/>
          </a:bodyPr>
          <a:lstStyle/>
          <a:p>
            <a:r>
              <a:rPr lang="ru-RU" sz="3600" u="sng" dirty="0">
                <a:solidFill>
                  <a:srgbClr val="002060"/>
                </a:solidFill>
              </a:rPr>
              <a:t> 1</a:t>
            </a:r>
            <a:r>
              <a:rPr lang="ru-RU" sz="3600" u="sng" dirty="0" smtClean="0">
                <a:solidFill>
                  <a:srgbClr val="002060"/>
                </a:solidFill>
              </a:rPr>
              <a:t>. Условия возникновения и становления опыта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6792"/>
            <a:ext cx="7488832" cy="38164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ea typeface="Calibri"/>
              </a:rPr>
              <a:t>В начале работы над избранной темой была сформулирована </a:t>
            </a:r>
            <a:r>
              <a:rPr lang="ru-RU" b="1" dirty="0">
                <a:ea typeface="Calibri"/>
              </a:rPr>
              <a:t>гипотеза: </a:t>
            </a:r>
            <a:r>
              <a:rPr lang="ru-RU" dirty="0">
                <a:ea typeface="Calibri"/>
              </a:rPr>
              <a:t>«Как использование новых компьютерных технологий является сегодня основой успеха и совершенствования в производстве и в экономике в целом, так и их применение на уроках ОБЖ должно обеспечить успешное обучение школьников».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46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781800" cy="1195139"/>
          </a:xfrm>
        </p:spPr>
        <p:txBody>
          <a:bodyPr>
            <a:normAutofit/>
          </a:bodyPr>
          <a:lstStyle/>
          <a:p>
            <a:r>
              <a:rPr lang="ru-RU" sz="3600" u="sng" dirty="0">
                <a:solidFill>
                  <a:srgbClr val="002060"/>
                </a:solidFill>
              </a:rPr>
              <a:t>2. Актуальность опыта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700808"/>
            <a:ext cx="7050360" cy="468741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процессе работы над темой опыта были выявлены следующие </a:t>
            </a:r>
            <a:r>
              <a:rPr lang="ru-RU" b="1" u="sng" dirty="0"/>
              <a:t>противоречия</a:t>
            </a:r>
            <a:r>
              <a:rPr lang="ru-RU" b="1" u="sng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pPr algn="just"/>
            <a:r>
              <a:rPr lang="ru-RU" dirty="0"/>
              <a:t>1) между отсутствием заинтересованности в изучении основ безопасности жизнедеятельности у отдельных школьников и высокими требованиями программ по данному предмету;</a:t>
            </a:r>
          </a:p>
          <a:p>
            <a:pPr algn="just"/>
            <a:r>
              <a:rPr lang="ru-RU" dirty="0"/>
              <a:t>2) между традиционным подходом к организации и проведению уроков ОБЖ и широкими возможностями использования современных компьютерных технологий, позволяющими повысить эффективность преподавания предмета;</a:t>
            </a:r>
          </a:p>
          <a:p>
            <a:pPr algn="just"/>
            <a:r>
              <a:rPr lang="ru-RU" dirty="0"/>
              <a:t>3) между беспечным отношением к вопросам безопасности некоторых школьников, родителей и учителей и высокой значимостью культуры безопасного поведения в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2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08912" cy="952128"/>
          </a:xfrm>
        </p:spPr>
        <p:txBody>
          <a:bodyPr>
            <a:normAutofit fontScale="90000"/>
          </a:bodyPr>
          <a:lstStyle/>
          <a:p>
            <a:r>
              <a:rPr lang="ru-RU" sz="3600" u="sng" dirty="0" smtClean="0">
                <a:solidFill>
                  <a:srgbClr val="002060"/>
                </a:solidFill>
              </a:rPr>
              <a:t>3. Ведущая педагогическая идея </a:t>
            </a:r>
            <a:r>
              <a:rPr lang="ru-RU" sz="3600" u="sng" dirty="0">
                <a:solidFill>
                  <a:srgbClr val="002060"/>
                </a:solidFill>
              </a:rPr>
              <a:t>опыта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28800"/>
            <a:ext cx="7488832" cy="331236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Организация таких форм, способов и приемов учебной деятельности школьников на уроках ОБЖ, которые реально способствуют повышению и сохранению учебной мотивации учащихся, позитивным изменениям их познавательной активности и обеспечивают более качественный уровень их образованности и </a:t>
            </a:r>
            <a:r>
              <a:rPr lang="ru-RU" dirty="0" err="1"/>
              <a:t>обученности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68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1521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4. Теоретическая база опыта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8245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/>
              <a:t>общетеоретические </a:t>
            </a:r>
            <a:r>
              <a:rPr lang="ru-RU" b="1" dirty="0"/>
              <a:t>положения о развитии познавательного интереса личности в обучении </a:t>
            </a:r>
            <a:r>
              <a:rPr lang="ru-RU" dirty="0"/>
              <a:t>(Н.Ф. Добрынин), </a:t>
            </a:r>
            <a:r>
              <a:rPr lang="ru-RU" b="1" dirty="0"/>
              <a:t>мыслей, помыслов, проявлений умственной и эмоциональной активности обучающихся </a:t>
            </a:r>
            <a:r>
              <a:rPr lang="ru-RU" dirty="0"/>
              <a:t>(С.Л. Рубинштейн</a:t>
            </a:r>
            <a:r>
              <a:rPr lang="ru-RU" dirty="0" smtClean="0"/>
              <a:t>);</a:t>
            </a:r>
          </a:p>
          <a:p>
            <a:pPr algn="just"/>
            <a:r>
              <a:rPr lang="ru-RU" b="1" dirty="0" smtClean="0"/>
              <a:t>теория </a:t>
            </a:r>
            <a:r>
              <a:rPr lang="ru-RU" b="1" dirty="0"/>
              <a:t>познавательной активности человека и познавательной активности в обучении </a:t>
            </a:r>
            <a:r>
              <a:rPr lang="ru-RU" dirty="0"/>
              <a:t>(Д.Б. </a:t>
            </a:r>
            <a:r>
              <a:rPr lang="ru-RU" dirty="0" err="1"/>
              <a:t>Годовикова</a:t>
            </a:r>
            <a:r>
              <a:rPr lang="ru-RU" dirty="0"/>
              <a:t>, Т.М. </a:t>
            </a:r>
            <a:r>
              <a:rPr lang="ru-RU" dirty="0" err="1"/>
              <a:t>Землянухина</a:t>
            </a:r>
            <a:r>
              <a:rPr lang="ru-RU" dirty="0"/>
              <a:t>, М.И. Лисина, Г.Ц. </a:t>
            </a:r>
            <a:r>
              <a:rPr lang="ru-RU" dirty="0" err="1"/>
              <a:t>Молонов</a:t>
            </a:r>
            <a:r>
              <a:rPr lang="ru-RU" dirty="0"/>
              <a:t>, З.Ф. </a:t>
            </a:r>
            <a:r>
              <a:rPr lang="ru-RU" dirty="0" err="1"/>
              <a:t>Чехлова</a:t>
            </a:r>
            <a:r>
              <a:rPr lang="ru-RU" dirty="0"/>
              <a:t>, Т.И. Шамова, Г.И. Щукина</a:t>
            </a:r>
            <a:r>
              <a:rPr lang="ru-RU" dirty="0" smtClean="0"/>
              <a:t>);</a:t>
            </a:r>
          </a:p>
          <a:p>
            <a:pPr algn="just"/>
            <a:r>
              <a:rPr lang="ru-RU" b="1" dirty="0"/>
              <a:t>концепции развивающего обучения </a:t>
            </a:r>
            <a:r>
              <a:rPr lang="ru-RU" dirty="0"/>
              <a:t>(Л.С. Выготский, В.В. Давыдов, И.С. </a:t>
            </a:r>
            <a:r>
              <a:rPr lang="ru-RU" dirty="0" err="1"/>
              <a:t>Якиманская</a:t>
            </a:r>
            <a:r>
              <a:rPr lang="ru-RU" dirty="0"/>
              <a:t>, Г.К. </a:t>
            </a:r>
            <a:r>
              <a:rPr lang="ru-RU" dirty="0" err="1"/>
              <a:t>Селевко</a:t>
            </a:r>
            <a:r>
              <a:rPr lang="ru-RU" dirty="0"/>
              <a:t>), </a:t>
            </a:r>
            <a:r>
              <a:rPr lang="ru-RU" b="1" dirty="0"/>
              <a:t>деятельно-ориентированного обучения</a:t>
            </a:r>
            <a:r>
              <a:rPr lang="ru-RU" dirty="0"/>
              <a:t> (П.Я. Гальперин, А.Н. Леонтьев, Н.Ф. Талызина, В.В. </a:t>
            </a:r>
            <a:r>
              <a:rPr lang="ru-RU" dirty="0" err="1"/>
              <a:t>Гузеев</a:t>
            </a:r>
            <a:r>
              <a:rPr lang="ru-RU" dirty="0"/>
              <a:t>), </a:t>
            </a:r>
            <a:r>
              <a:rPr lang="ru-RU" b="1" dirty="0"/>
              <a:t>проблемного обучения </a:t>
            </a:r>
            <a:r>
              <a:rPr lang="ru-RU" dirty="0"/>
              <a:t>(М.И. </a:t>
            </a:r>
            <a:r>
              <a:rPr lang="ru-RU" dirty="0" err="1"/>
              <a:t>Махмутов</a:t>
            </a:r>
            <a:r>
              <a:rPr lang="ru-RU" dirty="0"/>
              <a:t>, А.М. Матюшкин, Р.И. Малафеев).</a:t>
            </a:r>
          </a:p>
        </p:txBody>
      </p:sp>
    </p:spTree>
    <p:extLst>
      <p:ext uri="{BB962C8B-B14F-4D97-AF65-F5344CB8AC3E}">
        <p14:creationId xmlns:p14="http://schemas.microsoft.com/office/powerpoint/2010/main" val="308667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848872" cy="10081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5. Степень новизны опыта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628800"/>
            <a:ext cx="6247656" cy="3886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состоит в рационализации, усовершенствовании отдельных сторон педагогического труда при использовании информационных технологий и повышении на этой основе эффективности обучения основам безопасности жизнедеятельности, повышении интереса к предмету, формирование осознанной потребности к усвоению знаний и умений. </a:t>
            </a:r>
          </a:p>
        </p:txBody>
      </p:sp>
    </p:spTree>
    <p:extLst>
      <p:ext uri="{BB962C8B-B14F-4D97-AF65-F5344CB8AC3E}">
        <p14:creationId xmlns:p14="http://schemas.microsoft.com/office/powerpoint/2010/main" val="320200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42448" cy="16002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Необходимыми условиями для реализации технологии являются: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916832"/>
            <a:ext cx="6679704" cy="431824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наличие в школе средств ИКТ и возможность использования их учителем ОБЖ в традиционной методике преподавания, как средства повышения наглядности изучаемого материала;</a:t>
            </a:r>
          </a:p>
          <a:p>
            <a:pPr algn="just"/>
            <a:r>
              <a:rPr lang="ru-RU" dirty="0"/>
              <a:t>владение учителем ОБЖ основами информационно-коммуникационных технологий;</a:t>
            </a:r>
          </a:p>
          <a:p>
            <a:pPr algn="just"/>
            <a:r>
              <a:rPr lang="ru-RU" dirty="0"/>
              <a:t>развитая информационная среда образовательного учреждения;</a:t>
            </a:r>
          </a:p>
          <a:p>
            <a:pPr algn="just"/>
            <a:r>
              <a:rPr lang="ru-RU" dirty="0"/>
              <a:t>смена роли учителя с позиций транслятора знания на позицию консультанта;</a:t>
            </a:r>
          </a:p>
          <a:p>
            <a:pPr algn="just"/>
            <a:r>
              <a:rPr lang="ru-RU" dirty="0"/>
              <a:t>владение учащимися определенным уровнем предметных знаний и информационной компетентности.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78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8002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Электронное приложение к учебнику ОБЖ</a:t>
            </a:r>
            <a:br>
              <a:rPr lang="ru-RU" sz="2000" b="1" dirty="0" smtClean="0"/>
            </a:br>
            <a:r>
              <a:rPr lang="ru-RU" sz="2000" b="1" dirty="0" smtClean="0"/>
              <a:t> 5 класс А.Т.Смирнов, Б.О.Хренникова(</a:t>
            </a:r>
            <a:r>
              <a:rPr lang="en-US" sz="2000" b="1" dirty="0" smtClean="0"/>
              <a:t>CD)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Новый материал</a:t>
            </a:r>
            <a:br>
              <a:rPr lang="ru-RU" sz="2000" b="1" dirty="0" smtClean="0"/>
            </a:br>
            <a:r>
              <a:rPr lang="ru-RU" sz="2000" b="1" dirty="0" smtClean="0"/>
              <a:t>        Проверочные работы</a:t>
            </a:r>
            <a:br>
              <a:rPr lang="ru-RU" sz="2000" b="1" dirty="0" smtClean="0"/>
            </a:br>
            <a:r>
              <a:rPr lang="ru-RU" sz="2000" b="1" dirty="0" smtClean="0"/>
              <a:t>Тренажёры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2051720" cy="1440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13" y="3033476"/>
            <a:ext cx="2313533" cy="1512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870200"/>
            <a:ext cx="2465244" cy="15166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59389"/>
            <a:ext cx="2304256" cy="14818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86" y="1388521"/>
            <a:ext cx="2324944" cy="15711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231" y="4123774"/>
            <a:ext cx="2555776" cy="16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683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«В школе дети должны получить возможность раскрыть свои способности, подготовиться к жизни в высокотехнологичном конкурентном мире»   Д. А. Медведев</vt:lpstr>
      <vt:lpstr> 1. Условия возникновения и становления опыта</vt:lpstr>
      <vt:lpstr>2. Актуальность опыта</vt:lpstr>
      <vt:lpstr>3. Ведущая педагогическая идея опыта</vt:lpstr>
      <vt:lpstr>4. Теоретическая база опыта</vt:lpstr>
      <vt:lpstr>5. Степень новизны опыта</vt:lpstr>
      <vt:lpstr>Необходимыми условиями для реализации технологии являются:</vt:lpstr>
      <vt:lpstr>Электронное приложение к учебнику ОБЖ  5 класс А.Т.Смирнов, Б.О.Хренникова(CD) Новый материал         Проверочные работы Тренажёры</vt:lpstr>
      <vt:lpstr> Результативность</vt:lpstr>
      <vt:lpstr>10. Результативность за последние 3 года составляет:  (при 100% успеваемости)</vt:lpstr>
      <vt:lpstr>НАГРАЖДЕНИЕ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24</cp:revision>
  <dcterms:created xsi:type="dcterms:W3CDTF">2013-08-17T08:34:50Z</dcterms:created>
  <dcterms:modified xsi:type="dcterms:W3CDTF">2013-11-29T17:33:13Z</dcterms:modified>
</cp:coreProperties>
</file>