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2"/>
  </p:notes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88" autoAdjust="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10D23-B361-4DB9-A8DB-CF2A0C470794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7DD75-BDDA-462C-9A2E-C3B37AB9E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5558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7DD75-BDDA-462C-9A2E-C3B37AB9E3B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197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C1D658-FD97-43C2-99E5-A3D787ADBB08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95F1EC-D347-4EC9-9CF9-1AE13FF354B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2143116"/>
            <a:ext cx="557216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Выступление на педагогическом совете учителя     математики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Кижикановой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Л.И.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февраль 2014г.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052736"/>
            <a:ext cx="59046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Эвристика </a:t>
            </a:r>
            <a:r>
              <a:rPr lang="ru-RU" sz="2400" dirty="0"/>
              <a:t>– наука, изучающая продуктивное творческое мышление, специальные методы, используемые в процессе открытия нового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Акцентируем внимание на эвристической деятельности в процессе решения задач</a:t>
            </a:r>
            <a:br>
              <a:rPr lang="ru-RU" sz="2400" dirty="0"/>
            </a:br>
            <a:r>
              <a:rPr lang="ru-RU" sz="2400" dirty="0"/>
              <a:t>В данном случае уместен афоризм: </a:t>
            </a:r>
            <a:r>
              <a:rPr lang="ru-RU" sz="2400" b="1" dirty="0"/>
              <a:t>«Хорошо понять вопрос – значит на половину ответить на него»</a:t>
            </a:r>
            <a:br>
              <a:rPr lang="ru-RU" sz="2400" b="1" dirty="0"/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3335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5"/>
            <a:ext cx="7128792" cy="6073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 решении задачи применимы следующие приемы и методы: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прием элементарных задач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прием представления фигуры в пространстве 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прием вспомогательной фигуры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аналогия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анализ и синтез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наблюдение и опыт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индукция и дедукция</a:t>
            </a:r>
          </a:p>
        </p:txBody>
      </p:sp>
    </p:spTree>
    <p:extLst>
      <p:ext uri="{BB962C8B-B14F-4D97-AF65-F5344CB8AC3E}">
        <p14:creationId xmlns:p14="http://schemas.microsoft.com/office/powerpoint/2010/main" xmlns="" val="125957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1"/>
            <a:ext cx="72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Характерные признаки эвристического </a:t>
            </a:r>
            <a:r>
              <a:rPr lang="ru-RU" sz="2400" dirty="0" smtClean="0"/>
              <a:t>метода:</a:t>
            </a:r>
            <a:endParaRPr lang="ru-RU" sz="2400" dirty="0"/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знания учащимся нужно </a:t>
            </a:r>
            <a:r>
              <a:rPr lang="ru-RU" sz="2400" b="1" dirty="0"/>
              <a:t>добыть самостоятельно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учитель организует не сообщение, а поиск новых знаний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учащиеся под руководством учителя самостоятельно рассуждают, решают возникающие познавательные задачи, создают и решают проблемные ситуации, анализируют, сравнивают, обобщают, делают выводы, в результате чего у них формируются прочные знания.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09683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8090" y="692696"/>
            <a:ext cx="72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Проблемное изучение математике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В дидактике и в теории обучения математике установлено, что основой проблемного обучения являются проблемно-поисковые задачи.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Основные понятия: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Проблемно-поисковая задача (ощущение трудности, намерение преодолеть)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Проблемное обучение математике (система проблемных ситуаций, специально созданное учителем)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Проблема (задача, создающая проблемную ситуацию)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Проблемная ситуация (несоответствие между имеющимися знаниями и необходимыми для решения задачи)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954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763284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1. Методический анализ проблемной ситуации: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Определение цели создания данной проблемной ситуации на уроке (зачем, для чего)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Определение основных причин возникновения данной ситуации (почему, как)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Прогнозирование основных затруднений учащихся при столкновении с данной проблемной ситуацией (какие, почему)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Установление путей создания данной проблемной ситуации (с помощью чего)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Определение путей разрешения данной проблемной ситуации с учащимися на уроке (</a:t>
            </a:r>
            <a:r>
              <a:rPr lang="ru-RU" sz="2400" dirty="0" smtClean="0"/>
              <a:t>как)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30756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2. </a:t>
            </a:r>
            <a:r>
              <a:rPr lang="ru-RU" sz="2400" dirty="0"/>
              <a:t>Конструирование проблемных ситуаций: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Выделение темы (вопроса), при изучении которой целесообразно создать на уроке проблемную ситуацию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Выбор формулировки проблемно-поисковых  задач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Организация учебно-исследовательской деятельности учащихся по разрешению проблемных ситуаций: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Выбор метода организации учебной деятельности учащихся</a:t>
            </a:r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Выбор формы учебной деятельности учащихся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84466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908720"/>
            <a:ext cx="56166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Дифференцированное обучение математике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Дифференцированный подход</a:t>
            </a:r>
            <a:r>
              <a:rPr lang="ru-RU" sz="2800" dirty="0"/>
              <a:t> к учащимся – это целенаправленное отношение учителя к учащимся с учетом их типологических </a:t>
            </a:r>
            <a:r>
              <a:rPr lang="ru-RU" sz="2800" dirty="0" smtClean="0"/>
              <a:t>особенностей.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83487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32656"/>
            <a:ext cx="69127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фронтальная форма </a:t>
            </a:r>
            <a:r>
              <a:rPr lang="ru-RU" sz="2400" dirty="0"/>
              <a:t>учебной деятельности – способ организации деятельности, при котором перед всеми учащимися поставлена некоторая учебная цель. Все учащиеся выполняют одинаковые задания; в основе лежит самостоятельная деятельность учителя и </a:t>
            </a:r>
            <a:r>
              <a:rPr lang="ru-RU" sz="2400" dirty="0" smtClean="0"/>
              <a:t>учащихся. </a:t>
            </a:r>
            <a:endParaRPr lang="ru-RU" sz="2400" dirty="0"/>
          </a:p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коллективная форма </a:t>
            </a:r>
            <a:r>
              <a:rPr lang="ru-RU" sz="2400" dirty="0"/>
              <a:t>– способ организации учебной деятельности, в основе которой лежит коллективная деятельность всех учащихся, руководство по выполнению задачи выполняет учитель и частично сами учащиеся, итоги - как общие результаты всех </a:t>
            </a:r>
            <a:r>
              <a:rPr lang="ru-RU" sz="2400" dirty="0" smtClean="0"/>
              <a:t>учащихся.</a:t>
            </a:r>
            <a:endParaRPr lang="ru-RU" sz="2400" dirty="0"/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15538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052736"/>
            <a:ext cx="66247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/>
              <a:t>групповая </a:t>
            </a:r>
            <a:r>
              <a:rPr lang="ru-RU" sz="2400" b="1" dirty="0" smtClean="0"/>
              <a:t>форма </a:t>
            </a:r>
            <a:r>
              <a:rPr lang="ru-RU" sz="2400" dirty="0"/>
              <a:t>учебной деятельности учащихся на уроке – такой способ организации деятельности, при котором перед всеми группами одновременно поставлена учебная цель, содержание одинаково либо дифференцированно с учетом особенностей групп. Руководство по выполнению задачи выполняет член группы, подводятся итоги деятельности каждой группы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56378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535" y="836712"/>
            <a:ext cx="64087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/>
              <a:t>индивидуальная форма </a:t>
            </a:r>
            <a:r>
              <a:rPr lang="ru-RU" sz="2400" dirty="0"/>
              <a:t>учебной деятельности – способ организации деятельности учащихся, при котором цель поставлена как индивидуальная личная цель каждого, содержание одинаково либо дифференцированно, либо индивидуализировано; в основе лежит самостоятельная индивидуальная деятельность; помощь со стороны учителя, руководство осуществляет каждый учащийся самостоятельно итоги для каждого учащегося </a:t>
            </a:r>
            <a:r>
              <a:rPr lang="ru-RU" sz="2400" dirty="0" smtClean="0"/>
              <a:t>отдельно.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7517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ru-RU" dirty="0" smtClean="0"/>
              <a:t>РАЗВИТИЕ ИНТЕЛЛЕКТУАЛЬНОЙ ОДАРЕННОСТИ УЧАЩИХСЯ СРЕДСТВАМИ УРОЧНОЙ И ВНЕУРОЧНОЙ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32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2598003"/>
            <a:ext cx="58160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/>
              <a:t>Спасибо за внимание ! </a:t>
            </a:r>
          </a:p>
        </p:txBody>
      </p:sp>
    </p:spTree>
    <p:extLst>
      <p:ext uri="{BB962C8B-B14F-4D97-AF65-F5344CB8AC3E}">
        <p14:creationId xmlns:p14="http://schemas.microsoft.com/office/powerpoint/2010/main" xmlns="" val="137969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4345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Одаренность</a:t>
            </a:r>
            <a:r>
              <a:rPr lang="ru-RU" sz="2400" dirty="0"/>
              <a:t> - это системное, развивающееся в течение жизни качество психики, которое определяет возможность достижения человеком более высоких (необычных, незаурядных) результатов в одном или нескольких видах деятельности по сравнению с другими людьми.</a:t>
            </a:r>
          </a:p>
          <a:p>
            <a:r>
              <a:rPr lang="ru-RU" sz="2400" dirty="0"/>
              <a:t> Центральным моментом творческой деятельности является </a:t>
            </a:r>
            <a:r>
              <a:rPr lang="ru-RU" sz="2400" b="1" dirty="0"/>
              <a:t>догадка, интуиция</a:t>
            </a:r>
            <a:r>
              <a:rPr lang="ru-RU" sz="2400" dirty="0"/>
              <a:t>, которая приходит в сознание внезапно, вдруг, и человек не может путем самонаблюдения описать последовательность мыслительных операций, которые привели его к решению проблемы. Это озарение - такой таинственный процесс, который </a:t>
            </a:r>
            <a:r>
              <a:rPr lang="ru-RU" sz="2400" b="1" i="1" dirty="0"/>
              <a:t>не подчинен</a:t>
            </a:r>
            <a:r>
              <a:rPr lang="ru-RU" sz="2400" b="1" dirty="0"/>
              <a:t> </a:t>
            </a:r>
            <a:r>
              <a:rPr lang="ru-RU" sz="2400" dirty="0"/>
              <a:t>строгим предписаниям. А там, где есть строгое правило, предписывающее последовательность действий, там уже нет творчества, есть стандартная исполнительная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xmlns="" val="413008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80728"/>
            <a:ext cx="7272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Общий вывод, к которому пришли ученые в прошлом веке, был  таков:   творческий процесс не поддается управлению. Способность к творчеству - это</a:t>
            </a:r>
            <a:r>
              <a:rPr lang="ru-RU" sz="2800" b="1" dirty="0"/>
              <a:t> талант</a:t>
            </a:r>
            <a:r>
              <a:rPr lang="ru-RU" sz="2800" dirty="0"/>
              <a:t>, а таланты даются от рождения. Если бы творчеству можно было научить, писал французский </a:t>
            </a:r>
            <a:r>
              <a:rPr lang="ru-RU" sz="2800" dirty="0" smtClean="0"/>
              <a:t>ученый </a:t>
            </a:r>
            <a:r>
              <a:rPr lang="ru-RU" sz="2800" dirty="0" err="1"/>
              <a:t>Рибо</a:t>
            </a:r>
            <a:r>
              <a:rPr lang="ru-RU" sz="2800" dirty="0"/>
              <a:t>, то ученых и изобретателей было бы столько, сколько сапожников и часовщиков. Но людей, способных к творческой деятельности мало - единицы из тысяч.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30393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39980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 </a:t>
            </a:r>
            <a:r>
              <a:rPr lang="ru-RU" sz="2400" b="1" i="1" dirty="0"/>
              <a:t>А как же быть этим тысячам? Пусть они примиряться со своей судьбой?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Однако положение с развитием творческих способностей не так безнадежно, как кажется на первый взгляд. Да, обучать творчеству так, как обучают стандартным действиям, нельзя. </a:t>
            </a:r>
            <a:r>
              <a:rPr lang="ru-RU" sz="2400" b="1" dirty="0"/>
              <a:t>Но целенаправленно развивать творческие способности можно у каждого человека</a:t>
            </a:r>
            <a:r>
              <a:rPr lang="ru-RU" sz="2400" dirty="0"/>
              <a:t>. У одних они разовьются в большой степени, у других в меньшей (здесь, конечно, оказываются природные задатки), но у </a:t>
            </a:r>
            <a:r>
              <a:rPr lang="ru-RU" sz="2400" b="1" i="1" dirty="0"/>
              <a:t>каждого</a:t>
            </a:r>
            <a:r>
              <a:rPr lang="ru-RU" sz="2400" i="1" dirty="0"/>
              <a:t> </a:t>
            </a:r>
            <a:r>
              <a:rPr lang="ru-RU" sz="2400" dirty="0"/>
              <a:t>ребенка можно развить творческий подход к деятельности – будь то рисование, или </a:t>
            </a:r>
            <a:r>
              <a:rPr lang="ru-RU" sz="2400" dirty="0" smtClean="0"/>
              <a:t>сочинение, </a:t>
            </a:r>
            <a:r>
              <a:rPr lang="ru-RU" sz="2400" dirty="0"/>
              <a:t>или решение математических задач, или изготовление поделок.</a:t>
            </a:r>
          </a:p>
        </p:txBody>
      </p:sp>
    </p:spTree>
    <p:extLst>
      <p:ext uri="{BB962C8B-B14F-4D97-AF65-F5344CB8AC3E}">
        <p14:creationId xmlns:p14="http://schemas.microsoft.com/office/powerpoint/2010/main" xmlns="" val="283908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08720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Сегодняшним школьникам необходимо передать способы получения конкретных знаний во всех предметных областях. Ознакомившись </a:t>
            </a:r>
            <a:r>
              <a:rPr lang="ru-RU" sz="2400" b="1" dirty="0"/>
              <a:t>с принципиальными положениями учебной дисциплины и вооружившись методами работы с материалом, ученики оказываются в состоянии </a:t>
            </a:r>
            <a:r>
              <a:rPr lang="ru-RU" sz="2400" dirty="0"/>
              <a:t>самостоятельно сделать конкретные выводы в конкретной ситуации. В этом случае отдельные частные факты ребенку не преподносятся, он как бы </a:t>
            </a:r>
            <a:r>
              <a:rPr lang="ru-RU" sz="2400" b="1" dirty="0"/>
              <a:t>сам их открывает</a:t>
            </a:r>
            <a:r>
              <a:rPr lang="ru-RU" sz="2400" dirty="0"/>
              <a:t>, и обучение для него становится сродни открытию – так называемое </a:t>
            </a:r>
            <a:r>
              <a:rPr lang="ru-RU" sz="2400" b="1" dirty="0"/>
              <a:t>проблемное </a:t>
            </a:r>
            <a:r>
              <a:rPr lang="ru-RU" sz="2400" dirty="0"/>
              <a:t>обучение. Психологи убедительно показали, что такие открытия доступны каждому ребенку</a:t>
            </a:r>
            <a:r>
              <a:rPr lang="ru-RU" sz="2400" b="1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1402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49687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</a:t>
            </a:r>
            <a:r>
              <a:rPr lang="ru-RU" sz="2400" dirty="0"/>
              <a:t> обыденном сознании понятия </a:t>
            </a:r>
            <a:r>
              <a:rPr lang="ru-RU" sz="2400" b="1" dirty="0"/>
              <a:t>«умный» </a:t>
            </a:r>
            <a:r>
              <a:rPr lang="ru-RU" sz="2400" dirty="0"/>
              <a:t>и «</a:t>
            </a:r>
            <a:r>
              <a:rPr lang="ru-RU" sz="2400" b="1" dirty="0"/>
              <a:t>сообразительный</a:t>
            </a:r>
            <a:r>
              <a:rPr lang="ru-RU" sz="2400" dirty="0"/>
              <a:t>» выступают почти синонимами. Правда, в традиционных представлениях с умом ассоциируется еще и </a:t>
            </a:r>
            <a:r>
              <a:rPr lang="ru-RU" sz="2400" b="1" dirty="0"/>
              <a:t>богатый запас знаний</a:t>
            </a:r>
            <a:r>
              <a:rPr lang="ru-RU" sz="2400" dirty="0"/>
              <a:t>. Но очевидно также, что ум состоит не только в способности приобретать информацию и владеть ею, но активно ею </a:t>
            </a:r>
            <a:r>
              <a:rPr lang="ru-RU" sz="2400" b="1" dirty="0"/>
              <a:t>пользоваться для решения </a:t>
            </a:r>
            <a:r>
              <a:rPr lang="ru-RU" sz="2400" dirty="0"/>
              <a:t>разнообразных задач. Причем по-настоящему умным считают человека, способного справляться с задачами, алгоритм решения которых ему заранее </a:t>
            </a:r>
            <a:r>
              <a:rPr lang="ru-RU" sz="2400" b="1" dirty="0"/>
              <a:t>не известен</a:t>
            </a:r>
            <a:r>
              <a:rPr lang="ru-RU" sz="2400" dirty="0"/>
              <a:t>, а возможно, не известен вообще никому.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25726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412776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английском языке эта особенность получила название </a:t>
            </a:r>
            <a:r>
              <a:rPr lang="ru-RU" sz="2400" b="1" dirty="0"/>
              <a:t>креативности</a:t>
            </a:r>
            <a:r>
              <a:rPr lang="ru-RU" sz="2400" b="1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Признаком высокой одаренности является не столько ловкость в решении тестовых задач, сколько </a:t>
            </a:r>
            <a:r>
              <a:rPr lang="ru-RU" sz="2400" b="1" dirty="0"/>
              <a:t>оригинальность мышления</a:t>
            </a:r>
            <a:r>
              <a:rPr lang="ru-RU" sz="2400" dirty="0"/>
              <a:t>, а самое главное — оригинальность его продукта.</a:t>
            </a:r>
          </a:p>
        </p:txBody>
      </p:sp>
    </p:spTree>
    <p:extLst>
      <p:ext uri="{BB962C8B-B14F-4D97-AF65-F5344CB8AC3E}">
        <p14:creationId xmlns:p14="http://schemas.microsoft.com/office/powerpoint/2010/main" xmlns="" val="292581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836712"/>
            <a:ext cx="69127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Остановимся на трех более актуальных методах: </a:t>
            </a:r>
          </a:p>
          <a:p>
            <a:pPr lvl="0"/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эвристический</a:t>
            </a:r>
            <a:r>
              <a:rPr lang="ru-RU" sz="2800" dirty="0"/>
              <a:t> метод обучения математике</a:t>
            </a:r>
          </a:p>
          <a:p>
            <a:pPr lvl="0"/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проблемное</a:t>
            </a:r>
            <a:r>
              <a:rPr lang="ru-RU" sz="2800" dirty="0"/>
              <a:t> обучение математике</a:t>
            </a:r>
          </a:p>
          <a:p>
            <a:pPr lvl="0"/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дифференцированное </a:t>
            </a:r>
            <a:r>
              <a:rPr lang="ru-RU" sz="2800" dirty="0"/>
              <a:t>обучение математике</a:t>
            </a:r>
          </a:p>
        </p:txBody>
      </p:sp>
    </p:spTree>
    <p:extLst>
      <p:ext uri="{BB962C8B-B14F-4D97-AF65-F5344CB8AC3E}">
        <p14:creationId xmlns:p14="http://schemas.microsoft.com/office/powerpoint/2010/main" xmlns="" val="404884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</TotalTime>
  <Words>570</Words>
  <Application>Microsoft Office PowerPoint</Application>
  <PresentationFormat>Экран (4:3)</PresentationFormat>
  <Paragraphs>66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Слайд 1</vt:lpstr>
      <vt:lpstr>РАЗВИТИЕ ИНТЕЛЛЕКТУАЛЬНОЙ ОДАРЕННОСТИ УЧАЩИХСЯ СРЕДСТВАМИ УРОЧНОЙ И ВНЕУРОЧНОЙ ДЕЯТЕЛЬНОСТИ.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ИНТЕЛЛЕКТУАЛЬНОЙ ОДАРЕННОСТИ УЧАЩИХСЯ СРЕДСТВАМИ УРОЧНОЙ И ВНЕУРОЧНОЙ ДЕЯТЕЛЬНОСТИ.</dc:title>
  <dc:creator>СОШ №1</dc:creator>
  <cp:lastModifiedBy>Татьяна</cp:lastModifiedBy>
  <cp:revision>13</cp:revision>
  <dcterms:created xsi:type="dcterms:W3CDTF">2013-12-15T06:27:15Z</dcterms:created>
  <dcterms:modified xsi:type="dcterms:W3CDTF">2015-01-11T13:06:50Z</dcterms:modified>
</cp:coreProperties>
</file>