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B44FED-C1D7-42A2-A09B-BABA98F1ADB8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1C165E9-7EB5-43E7-8F46-29177A40D8A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img_url=http%3A%2F%2Fwww.topauthor.ru%2Fuploads%2F2011-07%2F266_229%2Fd3365c59d2588cd699db2b0f651523e4.jpeg&amp;uinfo=ww-1423-wh-775-fw-0-fh-569-pd-1&amp;text=%D1%81%D1%82%D0%B0%D0%B4%D0%BD%D0%BE%D0%B5%20%D1%87%D1%83%D0%B2%D1%81%D1%82%D0%B2%D0%BE&amp;noreask=1&amp;pos=1&amp;lr=39&amp;rpt=simag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%3A%2F%2Fs.photosight.ru%2Fimg%2F5%2F334%2F4171559_large.jpeg&amp;uinfo=ww-1423-wh-775-fw-0-fh-569-pd-1&amp;text=%D1%81%D1%82%D0%B0%D0%B4%D0%BD%D0%BE%D0%B5%20%D1%87%D1%83%D0%B2%D1%81%D1%82%D0%B2%D0%BE&amp;noreask=1&amp;pos=3&amp;lr=39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source=wiz&amp;img_url=http%3A%2F%2Fwww.cofe.ru%2Fupload%2Fiblock%2F231%2Fbig_pic_334473.thumbnail.jpg&amp;uinfo=ww-1423-wh-775-fw-1198-fh-569-pd-1&amp;p=3&amp;text=%D1%81%D1%82%D0%B0%D0%B4%D0%BD%D0%BE%D0%B5%20%D1%87%D1%83%D0%B2%D1%81%D1%82%D0%B2%D0%BE&amp;noreask=1&amp;pos=115&amp;rpt=simage&amp;lr=3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img_url=http%3A%2F%2Fsphotos-d.ak.fbcdn.net%2Fhphotos-ak-ash4%2Fs720x720%2F285409_485361351483429_1314461871_n.jpg&amp;uinfo=ww-1423-wh-775-fw-1198-fh-569-pd-1&amp;p=4&amp;text=%D1%81%D1%82%D0%B0%D0%B4%D0%BD%D0%BE%D0%B5%20%D1%87%D1%83%D0%B2%D1%81%D1%82%D0%B2%D0%BE&amp;noreask=1&amp;pos=136&amp;rpt=simage&amp;lr=3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source=wiz&amp;img_url=http%3A%2F%2Fforum.fxclub.org%2Fattachment.php%3Fs%3D6e6611169c34a10448014e51ca6267d4%26attachmentid%3D26952%26stc%3D1%26thumb%3D1%26d%3D1286297996&amp;uinfo=ww-1423-wh-775-fw-1198-fh-569-pd-1&amp;p=4&amp;text=%D1%81%D1%82%D0%B0%D0%B4%D0%BD%D0%BE%D0%B5%20%D1%87%D1%83%D0%B2%D1%81%D1%82%D0%B2%D0%BE&amp;noreask=1&amp;pos=138&amp;rpt=simage&amp;lr=3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img_url=http%3A%2F%2Fimg.nr2.ru%2Fpict%2Farts1%2F08%2F40%2F84085.jpg&amp;uinfo=ww-1423-wh-775-fw-1198-fh-569-pd-1&amp;p=3&amp;text=%D1%81%D1%82%D0%B0%D0%B4%D0%BD%D0%BE%D0%B5%20%D1%87%D1%83%D0%B2%D1%81%D1%82%D0%B2%D0%BE&amp;noreask=1&amp;pos=112&amp;rpt=simage&amp;lr=3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source=wiz&amp;img_url=http%3A%2F%2Fimg1.liveinternet.ru%2Fimages%2Fattach%2Fc%2F9%2F107%2F685%2F107685655_KMO_088198_52594_1_t219_152759.jpg&amp;uinfo=ww-1423-wh-775-fw-1198-fh-569-pd-1&amp;p=4&amp;text=%D1%81%D1%82%D0%B0%D0%B4%D0%BD%D0%BE%D0%B5%20%D1%87%D1%83%D0%B2%D1%81%D1%82%D0%B2%D0%BE&amp;noreask=1&amp;pos=148&amp;rpt=simage&amp;lr=3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img_url=http%3A%2F%2Ftub.rutube.ru%2Fthumbs%2F5f%2F59%2F5f599ccfc6d86a37df4b842f9948717a-2.jpg&amp;uinfo=ww-1423-wh-775-fw-1198-fh-569-pd-1&amp;p=1&amp;text=%D1%81%D1%82%D0%B0%D0%B4%D0%BD%D0%BE%D0%B5%20%D1%87%D1%83%D0%B2%D1%81%D1%82%D0%B2%D0%BE&amp;noreask=1&amp;pos=31&amp;rpt=simage&amp;lr=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img_url=http%3A%2F%2Fimg.postnauka.ru%2F2013%2F12%2Fgroup-of-people.jpg&amp;uinfo=ww-1423-wh-775-fw-1198-fh-569-pd-1&amp;p=7&amp;text=%D1%81%D1%82%D0%B0%D0%B4%D0%BD%D0%BE%D0%B5%20%D1%87%D1%83%D0%B2%D1%81%D1%82%D0%B2%D0%BE&amp;noreask=1&amp;pos=224&amp;rpt=simage&amp;lr=39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source=wiz&amp;img_url=http%3A%2F%2Fstatic.newsland.com%2Fnews_images%2F383%2F383441.jpg&amp;uinfo=ww-1423-wh-775-fw-1198-fh-569-pd-1&amp;p=4&amp;text=%D1%81%D1%82%D0%B0%D0%B4%D0%BD%D0%BE%D0%B5%20%D1%87%D1%83%D0%B2%D1%81%D1%82%D0%B2%D0%BE&amp;noreask=1&amp;pos=144&amp;rpt=simage&amp;lr=3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img_url=http%3A%2F%2Fim2.mynur.kz%2Fm1%2F6%2Fv%2Fhi%2Faw%2Fwy%2F9m%2Fhiawwy9m.jpg&amp;uinfo=ww-1423-wh-775-fw-1198-fh-569-pd-1&amp;p=5&amp;text=%D1%81%D1%82%D0%B0%D0%B4%D0%BD%D0%BE%D0%B5%20%D1%87%D1%83%D0%B2%D1%81%D1%82%D0%B2%D0%BE&amp;noreask=1&amp;pos=167&amp;rpt=simage&amp;lr=3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source=wiz&amp;img_url=http%3A%2F%2Fwww.theage.com.au%2Fffximage%2F2007%2F02%2F12%2FwbCROWD_wideweb__470x261%2C0.jpg&amp;uinfo=ww-1423-wh-775-fw-1198-fh-569-pd-1&amp;p=7&amp;text=%D1%81%D1%82%D0%B0%D0%B4%D0%BD%D0%BE%D0%B5%20%D1%87%D1%83%D0%B2%D1%81%D1%82%D0%B2%D0%BE&amp;noreask=1&amp;pos=223&amp;rpt=simage&amp;lr=3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1975104"/>
          </a:xfrm>
        </p:spPr>
        <p:txBody>
          <a:bodyPr/>
          <a:lstStyle/>
          <a:p>
            <a:r>
              <a:rPr lang="ru-RU" dirty="0" smtClean="0"/>
              <a:t>Стадное чувство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57166"/>
            <a:ext cx="7772400" cy="1508760"/>
          </a:xfrm>
        </p:spPr>
        <p:txBody>
          <a:bodyPr/>
          <a:lstStyle/>
          <a:p>
            <a:r>
              <a:rPr lang="ru-RU" dirty="0" smtClean="0"/>
              <a:t>Автор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smtClean="0"/>
              <a:t>учащаяся 6 класса</a:t>
            </a:r>
          </a:p>
          <a:p>
            <a:r>
              <a:rPr lang="ru-RU" dirty="0" smtClean="0"/>
              <a:t>МБОУ СОШ № 23</a:t>
            </a:r>
          </a:p>
          <a:p>
            <a:r>
              <a:rPr lang="ru-RU" dirty="0" err="1" smtClean="0"/>
              <a:t>Светова</a:t>
            </a:r>
            <a:r>
              <a:rPr lang="ru-RU" dirty="0" smtClean="0"/>
              <a:t> Мария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3554" name="Picture 2" descr="http://im0-tub-ru.yandex.net/i?id=2309839-6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714620"/>
            <a:ext cx="3357586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071810"/>
            <a:ext cx="7772400" cy="9144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Психологи давно интересуются проблемой соотношения между индивидуумом и толпой. Установив, что в массе себе подобных человек утрачивает некоторые личностные свойства и приобретает новые, коллективные, ученые двинулись дальше, исследуя различные аспекты психологии толпы. Недавно сотрудники Университета Лидса установили поразительное сходство между толпой и стадом, и термин "стадное чувство" обрел совершенно конкретные очертания. 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Актуальность.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/>
              <a:t>Я выбрала эту тему потому, что стадное чувство всегда было для меня понятием весьма абстрактным и размытым, несмотря на то, что часто с ним сталкивалась. Каждый день я становилась свидетельницей этого необычного явления и наконец мне представилась возможность узнать о нем побольше.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Цели.</a:t>
            </a:r>
            <a:r>
              <a:rPr lang="ru-RU" b="1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Узнать информацию о стадном чувстве </a:t>
            </a:r>
          </a:p>
          <a:p>
            <a:pPr lvl="0">
              <a:buNone/>
            </a:pPr>
            <a:r>
              <a:rPr lang="ru-RU" dirty="0" smtClean="0"/>
              <a:t>Проникнуть в суть этого явления </a:t>
            </a:r>
          </a:p>
          <a:p>
            <a:pPr lvl="0">
              <a:buNone/>
            </a:pPr>
            <a:r>
              <a:rPr lang="ru-RU" dirty="0" smtClean="0"/>
              <a:t>Выяснить, как избавиться от стадного чувства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Задачи. </a:t>
            </a: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None/>
            </a:pPr>
            <a:r>
              <a:rPr lang="ru-RU" dirty="0" smtClean="0"/>
              <a:t>Найти дополнительную информацию в книжных ресурсах и ресурсах интернета </a:t>
            </a:r>
          </a:p>
          <a:p>
            <a:pPr lvl="0">
              <a:buNone/>
            </a:pPr>
            <a:r>
              <a:rPr lang="ru-RU" dirty="0" smtClean="0"/>
              <a:t>Написать доклад и сделать слайдовую презентацию по данной теме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2800" b="1" dirty="0" smtClean="0">
                <a:solidFill>
                  <a:schemeClr val="tx2">
                    <a:lumMod val="90000"/>
                  </a:schemeClr>
                </a:solidFill>
              </a:rPr>
              <a:t>Понятие стадного чувства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90000"/>
                  </a:schemeClr>
                </a:solidFill>
              </a:rPr>
            </a:br>
            <a:endParaRPr lang="ru-RU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7772400" cy="3074200"/>
          </a:xfrm>
        </p:spPr>
        <p:txBody>
          <a:bodyPr>
            <a:normAutofit fontScale="85000" lnSpcReduction="20000"/>
          </a:bodyPr>
          <a:lstStyle/>
          <a:p>
            <a:r>
              <a:rPr lang="ru-RU" sz="3200" b="1" dirty="0" smtClean="0"/>
              <a:t> </a:t>
            </a:r>
            <a:endParaRPr lang="ru-RU" sz="2400" dirty="0" smtClean="0"/>
          </a:p>
          <a:p>
            <a:r>
              <a:rPr lang="ru-RU" sz="2400" b="1" dirty="0" smtClean="0"/>
              <a:t>Стадное чувство</a:t>
            </a:r>
            <a:r>
              <a:rPr lang="ru-RU" sz="2400" dirty="0" smtClean="0"/>
              <a:t> – своеобразное психическое состояние индивидов, находящихся в толпе, характеризующееся возбужденностью, нетерпимостью, часто – жестокостью и другими отрицательными эмоциями. </a:t>
            </a:r>
            <a:r>
              <a:rPr lang="ru-RU" sz="2400" dirty="0" err="1" smtClean="0"/>
              <a:t>Cтадное</a:t>
            </a:r>
            <a:r>
              <a:rPr lang="ru-RU" sz="2400" dirty="0" smtClean="0"/>
              <a:t> чувство  описывается как склонность индивида делать что то только потому, что множество других людей этому привержены. В толпе, в массе людей, отдельное лицо находится до некоторой степени в состоянии опьянения, при котором деятельность чувства повышена, а интеллектуальная сфера, напротив, в качественном отношении стоит ниже обычного уровня.</a:t>
            </a:r>
          </a:p>
          <a:p>
            <a:endParaRPr lang="ru-RU" dirty="0"/>
          </a:p>
        </p:txBody>
      </p:sp>
      <p:pic>
        <p:nvPicPr>
          <p:cNvPr id="26626" name="Picture 2" descr="http://im7-tub-ru.yandex.net/i?id=460190956-0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5214950"/>
            <a:ext cx="2857500" cy="1295401"/>
          </a:xfrm>
          <a:prstGeom prst="rect">
            <a:avLst/>
          </a:prstGeom>
          <a:noFill/>
        </p:spPr>
      </p:pic>
      <p:pic>
        <p:nvPicPr>
          <p:cNvPr id="26628" name="Picture 4" descr="http://im3-tub-ru.yandex.net/i?id=108501697-6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643446"/>
            <a:ext cx="2823213" cy="1714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Лидер «стада»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4500594" cy="38576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Существуют люди, для которых стадное чувство существует лишь на уровне факта: оно есть, однако эти люди ему не подвержены. Зачастую это люди с лидерскими задатками, не нашедшие или не ищущие своего стада. При наличии уже одного такого человека вблизи, а тем более в составе группы образование стада становится в десятки раз труднее, а в некоторых случаях просто невозможно. </a:t>
            </a:r>
            <a:endParaRPr lang="ru-RU" sz="2000" dirty="0"/>
          </a:p>
        </p:txBody>
      </p:sp>
      <p:pic>
        <p:nvPicPr>
          <p:cNvPr id="29698" name="Picture 2" descr="http://im1-tub-ru.yandex.net/i?id=186202088-0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214422"/>
            <a:ext cx="2381267" cy="1785950"/>
          </a:xfrm>
          <a:prstGeom prst="rect">
            <a:avLst/>
          </a:prstGeom>
          <a:noFill/>
        </p:spPr>
      </p:pic>
      <p:pic>
        <p:nvPicPr>
          <p:cNvPr id="29700" name="Picture 4" descr="http://im5-tub-ru.yandex.net/i?id=400485724-1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3786190"/>
            <a:ext cx="2143130" cy="2143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2800" b="1" dirty="0">
                <a:solidFill>
                  <a:schemeClr val="tx2">
                    <a:lumMod val="90000"/>
                  </a:schemeClr>
                </a:solidFill>
              </a:rPr>
              <a:t>Проведенные эксперименты </a:t>
            </a: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ru-RU" sz="2800" dirty="0">
                <a:solidFill>
                  <a:schemeClr val="tx2">
                    <a:lumMod val="90000"/>
                  </a:schemeClr>
                </a:solidFill>
              </a:rPr>
            </a:br>
            <a:endParaRPr lang="ru-RU" sz="28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285860"/>
            <a:ext cx="4257676" cy="48601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Недавно английские ученые поставили эксперимент: в большую, просторную залу пригласили людей и дали им задание «перемещайтесь как вам угодно». А некоторым давали четко определенное задание как именно двигаться и когда. Таким образом было экспериментально подтверждено, что 5% человек перемещающихся с определенной целью могут заставить всё множество двигаться в том же направлении. </a:t>
            </a:r>
            <a:endParaRPr lang="ru-RU" sz="2000" dirty="0"/>
          </a:p>
        </p:txBody>
      </p:sp>
      <p:pic>
        <p:nvPicPr>
          <p:cNvPr id="30722" name="Picture 2" descr="http://im2-tub-ru.yandex.net/i?id=189503593-5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571611"/>
            <a:ext cx="2643206" cy="1982405"/>
          </a:xfrm>
          <a:prstGeom prst="rect">
            <a:avLst/>
          </a:prstGeom>
          <a:noFill/>
        </p:spPr>
      </p:pic>
      <p:pic>
        <p:nvPicPr>
          <p:cNvPr id="30724" name="Picture 4" descr="http://im4-tub-ru.yandex.net/i?id=657196759-3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4429132"/>
            <a:ext cx="3306151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0" y="1214422"/>
            <a:ext cx="1471594" cy="1202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7772400" cy="257413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Пример представьте себе лифт, куда заходят 4 человека 3 знакомы и они хотят доказать, что 4-ый поддастся их влиянию. Все 4 человека стоят спиной к выходу, все едут на 7 этаж, на 3 этаже 3 разворачиваются лицом к выходу, и как вы думаете, повернется ли 4 человек так же или будет выделяться? Мне кажется, он будет неловко себя чувствовать и все-таки поддастся давлению окружающих.</a:t>
            </a:r>
          </a:p>
          <a:p>
            <a:endParaRPr lang="ru-RU" dirty="0"/>
          </a:p>
        </p:txBody>
      </p:sp>
      <p:pic>
        <p:nvPicPr>
          <p:cNvPr id="31746" name="Picture 2" descr="http://im4-tub-ru.yandex.net/i?id=321557449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500438"/>
            <a:ext cx="2214578" cy="1660934"/>
          </a:xfrm>
          <a:prstGeom prst="rect">
            <a:avLst/>
          </a:prstGeom>
          <a:noFill/>
        </p:spPr>
      </p:pic>
      <p:pic>
        <p:nvPicPr>
          <p:cNvPr id="31748" name="Picture 4" descr="http://im6-tub-ru.yandex.net/i?id=57019581-0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4429132"/>
            <a:ext cx="1914525" cy="1428750"/>
          </a:xfrm>
          <a:prstGeom prst="rect">
            <a:avLst/>
          </a:prstGeom>
          <a:noFill/>
        </p:spPr>
      </p:pic>
      <p:pic>
        <p:nvPicPr>
          <p:cNvPr id="31750" name="Picture 6" descr="http://im7-tub-ru.yandex.net/i?id=550249263-5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5143512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.</a:t>
            </a:r>
            <a:r>
              <a:rPr lang="ru-RU" sz="3200" dirty="0" smtClean="0"/>
              <a:t>Как избавиться от стадного чувства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4157666" cy="457200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Моя точка зрения такова: стоит уметь правильно выражать свои собственные желания и потребности, а не идти на поводу толпы. </a:t>
            </a:r>
            <a:r>
              <a:rPr lang="ru-RU" sz="2000" dirty="0" smtClean="0"/>
              <a:t>Гораздо </a:t>
            </a:r>
            <a:r>
              <a:rPr lang="ru-RU" sz="2000" dirty="0" smtClean="0"/>
              <a:t>интересней толпу за собой повести, чем идти одним из </a:t>
            </a:r>
            <a:r>
              <a:rPr lang="ru-RU" sz="2000" dirty="0" smtClean="0"/>
              <a:t>них. Как </a:t>
            </a:r>
            <a:r>
              <a:rPr lang="ru-RU" sz="2000" dirty="0" smtClean="0"/>
              <a:t>избавиться от стадного чувства? На мой взгляд, это сделать крайне просто, периодически и умышленно не делать то, что делают окружающие. </a:t>
            </a:r>
            <a:r>
              <a:rPr lang="ru-RU" sz="2000" dirty="0" smtClean="0"/>
              <a:t> </a:t>
            </a:r>
            <a:r>
              <a:rPr lang="ru-RU" sz="2000" dirty="0" smtClean="0"/>
              <a:t>На самом деле стоит иногда задавать себе вопрос: я это делаю потому что мне этого хочется, или потому что это делают </a:t>
            </a:r>
            <a:r>
              <a:rPr lang="ru-RU" sz="2000" dirty="0" smtClean="0"/>
              <a:t>другие.</a:t>
            </a:r>
            <a:endParaRPr lang="ru-RU" sz="2000" dirty="0"/>
          </a:p>
        </p:txBody>
      </p:sp>
      <p:pic>
        <p:nvPicPr>
          <p:cNvPr id="32770" name="Picture 2" descr="http://im1-tub-ru.yandex.net/i?id=391158954-1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571612"/>
            <a:ext cx="3051831" cy="1714512"/>
          </a:xfrm>
          <a:prstGeom prst="rect">
            <a:avLst/>
          </a:prstGeom>
          <a:noFill/>
        </p:spPr>
      </p:pic>
      <p:pic>
        <p:nvPicPr>
          <p:cNvPr id="32772" name="Picture 4" descr="http://im4-tub-ru.yandex.net/i?id=397178447-1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4000504"/>
            <a:ext cx="321471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Заключение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6457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Написав работу по теме «Стадное чувство», я узнала много интересных фактов об этом явлении. </a:t>
            </a:r>
          </a:p>
          <a:p>
            <a:r>
              <a:rPr lang="ru-RU" sz="2000" dirty="0" smtClean="0"/>
              <a:t>Своеобразное психическое состояние индивидов, находящихся в толпе, характеризуется тем, что человек живет в обществе.  Порой человеку проще делать всё как все, нежели следовать собственным мыслям. Лидеру стада достаточно заручиться поддержкой небольшого количества человек, чтобы вскоре получить контроль над остальными. </a:t>
            </a:r>
          </a:p>
          <a:p>
            <a:r>
              <a:rPr lang="ru-RU" sz="2000" dirty="0" smtClean="0"/>
              <a:t>Чтобы избавиться от стадного чувства,  необходимо  задумываться: «Я делаю это, потому, что так хочу, или потому, что так делают многие?»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</TotalTime>
  <Words>481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Стадное чувство</vt:lpstr>
      <vt:lpstr>Введение</vt:lpstr>
      <vt:lpstr>Слайд 3</vt:lpstr>
      <vt:lpstr>Понятие стадного чувства </vt:lpstr>
      <vt:lpstr>Лидер «стада»</vt:lpstr>
      <vt:lpstr>Проведенные эксперименты   </vt:lpstr>
      <vt:lpstr>Слайд 7</vt:lpstr>
      <vt:lpstr>.Как избавиться от стадного чувства 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Стадное чувство</dc:title>
  <dc:creator>777</dc:creator>
  <cp:lastModifiedBy>777</cp:lastModifiedBy>
  <cp:revision>6</cp:revision>
  <dcterms:created xsi:type="dcterms:W3CDTF">2014-05-14T16:37:38Z</dcterms:created>
  <dcterms:modified xsi:type="dcterms:W3CDTF">2014-05-14T17:34:53Z</dcterms:modified>
</cp:coreProperties>
</file>