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6D022F-23BD-429C-984A-A4BF3F859F35}" type="datetimeFigureOut">
              <a:rPr lang="ru-RU" smtClean="0"/>
              <a:pPr/>
              <a:t>01.12.2013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4552EE-BF47-408F-AFC9-F7848A6B2A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/>
          </a:bodyPr>
          <a:lstStyle/>
          <a:p>
            <a:r>
              <a:rPr lang="ru-RU" b="1" dirty="0" smtClean="0"/>
              <a:t>Санитарно-гигиенические </a:t>
            </a:r>
            <a:r>
              <a:rPr lang="ru-RU" b="1" dirty="0"/>
              <a:t>условия обеспечения учебного процесса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72008"/>
            <a:ext cx="6400800" cy="106679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Презентация подготовлена учителем ОБЖ </a:t>
            </a:r>
          </a:p>
          <a:p>
            <a:r>
              <a:rPr lang="ru-RU" dirty="0" smtClean="0"/>
              <a:t>МАОУ СОШ №3 г.Пушкино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Салиной</a:t>
            </a:r>
            <a:r>
              <a:rPr lang="ru-RU" dirty="0" smtClean="0"/>
              <a:t> Е.М.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Воздушно-тепловой режим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Температура и другие характеристики воздуха в рабочем помещении во многом определяют как психофизиологическое состояние человека , так и риск ухудшения здоровья.</a:t>
            </a:r>
          </a:p>
          <a:p>
            <a:r>
              <a:rPr lang="ru-RU" b="1" dirty="0" smtClean="0"/>
              <a:t> В течение урока температура в классе может повышаться на 3-4°, что само по себе ухудшает условия для проведения занятий, поэтому на каждой перемене учителю необходимо интенсивно проветривать классное помещение в отсутствии детей, контролируя температуру воздуха термометром. </a:t>
            </a:r>
          </a:p>
          <a:p>
            <a:r>
              <a:rPr lang="ru-RU" b="1" dirty="0" smtClean="0"/>
              <a:t>Тепловой комфорт школьников обеспечивается при температуре воздуха в учебных помещениях +18-20°С.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В зимнее время основное внимание администрации школы и учителей сосредоточено на температуре воздуха («Чтобы дети не замерзли»), что нередко приводит к повышению сухости воздуха, а это также неблагоприятно сказывается на состоянии как учащихся, так и педагогов, особенно на их голосовых возможностях.</a:t>
            </a:r>
          </a:p>
          <a:p>
            <a:r>
              <a:rPr lang="ru-RU" b="1" dirty="0" smtClean="0"/>
              <a:t> На переменах следует легко увлажнить и слегка очистить воздух с помощью опрыскивания помещения из бутылочки с простой насадкой, используемой на садовых участках. Оптимальные параметры влажности, определяемые показаниями психрометра в зоне </a:t>
            </a:r>
          </a:p>
          <a:p>
            <a:pPr>
              <a:buNone/>
            </a:pPr>
            <a:r>
              <a:rPr lang="ru-RU" b="1" dirty="0" smtClean="0"/>
              <a:t>      дыхания, составляют 30-50% </a:t>
            </a:r>
          </a:p>
          <a:p>
            <a:pPr>
              <a:buNone/>
            </a:pPr>
            <a:r>
              <a:rPr lang="ru-RU" b="1" dirty="0" smtClean="0"/>
              <a:t>      (допустимо 25-60%).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im6-tub-ru.yandex.net/i?id=86793316-1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643446"/>
            <a:ext cx="228601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 Уровень шума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Для психогигиенической обстановки в школе существенным является такой фактор, как шум.</a:t>
            </a:r>
          </a:p>
          <a:p>
            <a:r>
              <a:rPr lang="ru-RU" b="1" dirty="0" smtClean="0"/>
              <a:t>Дети более чувствительны к шуму, чем взрослые, поэтому в школах должны предусматриваться специальные акустические мероприятия, препятствующие усилению звука, его распространению</a:t>
            </a:r>
          </a:p>
          <a:p>
            <a:r>
              <a:rPr lang="ru-RU" b="1" dirty="0" smtClean="0"/>
              <a:t> Не следует забывать о еще одной актуальной задаче — уменьшении «внутреннего» шума, возникающего от чрезмерно громких разговоров, криков.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71480"/>
            <a:ext cx="7498080" cy="567692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Очевидный вред слуху и здоровью школьников вообще наносит постоянное прослушивание музыки через наушники, особенно при повышенной громкости. </a:t>
            </a:r>
          </a:p>
          <a:p>
            <a:endParaRPr lang="ru-RU" b="1" dirty="0" smtClean="0"/>
          </a:p>
          <a:p>
            <a:r>
              <a:rPr lang="ru-RU" b="1" dirty="0" smtClean="0"/>
              <a:t>Задача учителя, классного руководителя — донести до сознания учащихся потенциальный вред для их здоровья от такого избытка сильных звуковых воздействий.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Рисунок 3" descr="http://im2-tub-ru.yandex.net/i?id=207778117-5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214554"/>
            <a:ext cx="1952632" cy="150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11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Гигиенические  требования к использованию  </a:t>
            </a:r>
            <a:r>
              <a:rPr lang="ru-RU" sz="3200" b="1" dirty="0" err="1" smtClean="0"/>
              <a:t>видеоэкранных</a:t>
            </a:r>
            <a:r>
              <a:rPr lang="ru-RU" sz="3200" b="1" dirty="0" smtClean="0"/>
              <a:t>  средств обучения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При применении ТСО расписание занятий должно строиться таким образом, чтобы в течение учебного дня происходило переключение деятельности учащихся с предметов, нагружающих преимущественно вторую сигнальную систему (математика, чтение, русский язык), на предметы, включающие в работу первую сигнальную систему, создающие положительную атмосферу (труд, физкультура, ритмика). </a:t>
            </a:r>
          </a:p>
          <a:p>
            <a:r>
              <a:rPr lang="ru-RU" b="1" dirty="0" smtClean="0"/>
              <a:t>В старших классах активное использование ТСО может приводить к большей утомляемости: за то же время, что и при традиционных формах обучения, дается больший объем информации.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Неблагоприятное изменение работоспособности и функционального состояния организма учащихся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b="1" dirty="0" smtClean="0"/>
              <a:t>      Отмечается, главным образом, под влиянием:</a:t>
            </a:r>
          </a:p>
          <a:p>
            <a:r>
              <a:rPr lang="ru-RU" b="1" dirty="0" smtClean="0"/>
              <a:t> передач длительностью свыше 25-35 мин (в зависимости от предмета);</a:t>
            </a:r>
          </a:p>
          <a:p>
            <a:r>
              <a:rPr lang="ru-RU" b="1" dirty="0" smtClean="0"/>
              <a:t> преобладания в передаче слова над изображением, а также слишком большого количества схем, печатного текста, диаграмм, вызывающих значительное напряжение зрительного анализатора;</a:t>
            </a:r>
          </a:p>
          <a:p>
            <a:r>
              <a:rPr lang="ru-RU" b="1" dirty="0" smtClean="0"/>
              <a:t> однообразной структуры урока при недостаточном контакте ведущий — учащийся — педагог;</a:t>
            </a:r>
          </a:p>
          <a:p>
            <a:r>
              <a:rPr lang="ru-RU" b="1" dirty="0" smtClean="0"/>
              <a:t> неблагоприятных условий просмотра телевизионных передач (1 телевизор на класс; расположение учащихся к экрану телевизора ближе 2 м и далее 6 м; засветка экрана солнечными лучами или просмотр в полной темноте; плохое качество изображения и т.д.)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Характер и условия  работы на ПК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Неблагоприятное воздействие характера и условий работы на ПК может быть уменьшено путем установления регламента продолжительности работы школьников с компьютерами, рационального кондиционирования воздуха, введения регулярных занятий физкультурой, специальных упражнений для профилактики зрительного утомления. </a:t>
            </a:r>
          </a:p>
          <a:p>
            <a:r>
              <a:rPr lang="ru-RU" b="1" dirty="0" smtClean="0"/>
              <a:t>Непрерывная длительность занятий с ПК не должна превышать для учащихся: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 класса — 10 мин;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2-5 классов — 15 мин;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6-7 классов — 20 мин;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8-9 классов — 25 мин;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10-11 классов — на первом часе учебных занятий -30 мин; на втором — 20 мин.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im5-tub-ru.yandex.net/i?id=57262261-61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500438"/>
            <a:ext cx="1438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dirty="0" smtClean="0"/>
              <a:t>Чтобы свести к минимуму неблагоприятные факторы, связанные с компьютером, следует выполнять 5 правил: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 Расположить компьютер в углу комнаты или задней панелью к стене.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> Проводить ежедневную влажную уборку в помещении, где используется компьютер, поэтому пол в нем не следует закрывать паласом или ковром.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> До и после работы на компьютере протирать экран слегка увлажненной чистой тряпкой или губкой.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> Можно поставить перед экраном кактусы. Считается, что они помогают уменьшить негативное влияние компьютера.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> Чаще проветривать комнату, в которой работает компьютер, разместить в ней аквариум или другие емкости с водой, что повышает влажность воздуха.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В обязанности педагога входят умение и готовность видеть и определять </a:t>
            </a:r>
            <a:r>
              <a:rPr lang="ru-RU" b="1" dirty="0" err="1" smtClean="0"/>
              <a:t>органолептически</a:t>
            </a:r>
            <a:r>
              <a:rPr lang="ru-RU" b="1" dirty="0" smtClean="0"/>
              <a:t> (с помощью органов чувств) явные нарушения гигиенических условий проведения урока и по возможности исправлять их — самому или с помощью администрации школы, других учителей, медиков. Установлено, что только оптимизация санитарно-гигиенических условий способствует улучшению здоровья учащихся на 11% .</a:t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im4-tub-ru.yandex.net/i?id=273729221-10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85728"/>
            <a:ext cx="28575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Обеспечение оптимальных гигиенических условий в школе — важный элемент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технологий. Их нарушение отражается на всем, что происходит в школе: на учебном процессе, обучении сохранению и укреплению здоровья, воспитании культуры здоровья </a:t>
            </a:r>
            <a:endParaRPr lang="ru-RU" dirty="0"/>
          </a:p>
        </p:txBody>
      </p:sp>
      <p:pic>
        <p:nvPicPr>
          <p:cNvPr id="4" name="Рисунок 3" descr="http://im0-tub-ru.yandex.net/i?id=93860735-64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57166"/>
            <a:ext cx="2047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 Санитарно-гигиеническое состояние школы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Санитарно-гигиеническое состояние школы включает соблюдение чистоты, регулярное и правильное проведение уборок всех помещений, дезинфекции и </a:t>
            </a:r>
            <a:r>
              <a:rPr lang="ru-RU" b="1" dirty="0" err="1" smtClean="0"/>
              <a:t>т.д</a:t>
            </a:r>
            <a:endParaRPr lang="ru-RU" b="1" dirty="0" smtClean="0"/>
          </a:p>
          <a:p>
            <a:r>
              <a:rPr lang="ru-RU" b="1" dirty="0" smtClean="0"/>
              <a:t>Удачный подбор тонов окраски стен, потолков и школьного оборудования не только имеет  эстетическое значение, но и существенным образом влияет на эмоциональное состояние школьников, их самочувствие и работоспособность.</a:t>
            </a:r>
          </a:p>
          <a:p>
            <a:r>
              <a:rPr lang="ru-RU" b="1" dirty="0" smtClean="0"/>
              <a:t> Цвета коротковолнового спектра (синий, </a:t>
            </a:r>
            <a:r>
              <a:rPr lang="ru-RU" b="1" dirty="0" err="1" smtClean="0"/>
              <a:t>голубой</a:t>
            </a:r>
            <a:r>
              <a:rPr lang="ru-RU" b="1" dirty="0" smtClean="0"/>
              <a:t>) действуют успокаивающе, длинноволнового (красный, оранжевый), — наоборот, возбуждающе, а средневолновой участок спектра содержит цвета психофизического равновесия (зеленые, желтые), которые воздействуют на психику положительно, повышают трудоспособность. Белый цвет значительно усиливает освещенность, отражает до 80% цвета, но лишен эмоционального воздействия. </a:t>
            </a:r>
          </a:p>
          <a:p>
            <a:r>
              <a:rPr lang="ru-RU" b="1" dirty="0" smtClean="0"/>
              <a:t>Правильно сформированная цветовая гамма школьных помещений повышает внимание учащихся.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Требования к школьной мебели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Школьная мебель должна способствовать правильной, удобной позе ребенка, соответствовать его анатомо-физиологическим особенностям. </a:t>
            </a:r>
          </a:p>
          <a:p>
            <a:r>
              <a:rPr lang="ru-RU" b="1" dirty="0" smtClean="0"/>
              <a:t> Самая экономичная поза на уроке — сидя, с минимальным отклонением центра тяжести от положения равновесия.</a:t>
            </a:r>
          </a:p>
          <a:p>
            <a:r>
              <a:rPr lang="ru-RU" b="1" dirty="0" smtClean="0"/>
              <a:t> При правильном положении тела устойчивое равновесие и центр тяжести не выходят за площадь опоры и отсутствует дополнительное статическое напряжение.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im1-tub-ru.yandex.net/i?id=175295865-56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786322"/>
            <a:ext cx="19050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Признаки правильной позы учащегося во время занятий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b="1" i="1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За столом (партой).</a:t>
            </a:r>
            <a:r>
              <a:rPr lang="ru-RU" b="1" i="1" dirty="0" smtClean="0"/>
              <a:t> </a:t>
            </a:r>
            <a:r>
              <a:rPr lang="ru-RU" b="1" dirty="0" smtClean="0"/>
              <a:t>Длина сиденья стула должна соответствовать длине бедер ребенка. Высота ножек стула должна равняться длине голеней. Голеностопный, коленный и тазобедренный суставы при сидении образуют прямой угол. Между краем стола и грудной клеткой сидящего ученика необходимо выдерживать расстояние, равное ширине кисти ребенка.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При письме</a:t>
            </a:r>
            <a:r>
              <a:rPr lang="ru-RU" b="1" i="1" dirty="0" smtClean="0"/>
              <a:t>. </a:t>
            </a:r>
            <a:r>
              <a:rPr lang="ru-RU" b="1" dirty="0" smtClean="0"/>
              <a:t>Сидеть нужно с одинаковой нагрузкой на обе ягодицы. Позвоночник опирается на спинку стула. Предплечья лежат на поверхности стола симметрично и свободно. Плечи находятся на одном уровне. Голова чуть наклонена вперед. Расстояние от глаз до стола (тетради, книги) соответствует 30-35 см. Тетрадь при письме должна лежать на столе под углом 30°. Левая рука ученика (у левшей правая) поддерживает и двигает тетрадь снизу вверх.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Признаки правильной позы учащегося во время занятий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b="1" i="1" dirty="0" smtClean="0"/>
          </a:p>
          <a:p>
            <a:r>
              <a:rPr lang="ru-RU" b="1" i="1" dirty="0" smtClean="0">
                <a:solidFill>
                  <a:srgbClr val="FF0000"/>
                </a:solidFill>
              </a:rPr>
              <a:t>При чтении.</a:t>
            </a:r>
            <a:r>
              <a:rPr lang="ru-RU" b="1" i="1" dirty="0" smtClean="0"/>
              <a:t> </a:t>
            </a:r>
            <a:r>
              <a:rPr lang="ru-RU" b="1" dirty="0" smtClean="0"/>
              <a:t>Поза при чтении в основном совпадает с позой при письме. Предплечья симметрично без напряжения лежат на поверхности стола (парты), кисти поддерживают книгу с наклоном по отношению к глазам под углом 15°.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Стоя.</a:t>
            </a:r>
            <a:r>
              <a:rPr lang="ru-RU" b="1" i="1" dirty="0" smtClean="0"/>
              <a:t> </a:t>
            </a:r>
            <a:r>
              <a:rPr lang="ru-RU" b="1" dirty="0" smtClean="0"/>
              <a:t>Стоять надо свободно, без напряжения, с равномерной нагрузкой на обе ноги. Голову не наклонять, следить за симметричным положением плеч, углов лопаток.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Гигиенические условия в классе</a:t>
            </a:r>
            <a:endParaRPr lang="ru-RU" dirty="0"/>
          </a:p>
        </p:txBody>
      </p:sp>
      <p:pic>
        <p:nvPicPr>
          <p:cNvPr id="4" name="Содержимое 3" descr="http://im2-tub-ru.yandex.net/i?id=202564304-58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635798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Освещенность</a:t>
            </a:r>
            <a:endParaRPr lang="ru-RU" dirty="0"/>
          </a:p>
        </p:txBody>
      </p:sp>
      <p:pic>
        <p:nvPicPr>
          <p:cNvPr id="4" name="Содержимое 3" descr="http://im0-tub-ru.yandex.net/i?id=12854400-03-72&amp;n=21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357694"/>
            <a:ext cx="285751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14480" y="1643050"/>
            <a:ext cx="69294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Учебная деятельность в условиях недостаточной и неправильной освещенности рабочего места приводит к прогрессирующему ухудшению зрения, снижению работоспособности, повышению нервно-психического напряжения, утомляемости</a:t>
            </a:r>
            <a:r>
              <a:rPr lang="ru-RU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Освещенность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По мере изменения естественной освещенности в течение дня и года учителю нужно как можно точнее определять время включения искусственных источников света</a:t>
            </a:r>
          </a:p>
          <a:p>
            <a:r>
              <a:rPr lang="ru-RU" b="1" dirty="0" smtClean="0"/>
              <a:t>Сочетание искусственного и естественного освещения оценивается некоторыми физиологами как неблагоприятное для зрения, поэтому следует по возможности использовать дневной свет.</a:t>
            </a:r>
            <a:br>
              <a:rPr lang="ru-RU" b="1" dirty="0" smtClean="0"/>
            </a:br>
            <a:endParaRPr lang="ru-RU" b="1" dirty="0" smtClean="0"/>
          </a:p>
          <a:p>
            <a:r>
              <a:rPr lang="ru-RU" b="1" dirty="0" smtClean="0"/>
              <a:t>Задача учителя — следить, чтобы все светильники в классе были исправлены, и незамедлительно требовать у администрации замены перегоревших ламп. Недопустимо также, чтобы в рабочем состоянии люминесцентные лампы жужжали, даже слабо.</a:t>
            </a:r>
            <a:br>
              <a:rPr lang="ru-RU" b="1" dirty="0" smtClean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916</Words>
  <Application>Microsoft Office PowerPoint</Application>
  <PresentationFormat>Экран (4:3)</PresentationFormat>
  <Paragraphs>68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Санитарно-гигиенические условия обеспечения учебного процесса</vt:lpstr>
      <vt:lpstr>Слайд 2</vt:lpstr>
      <vt:lpstr> Санитарно-гигиеническое состояние школы</vt:lpstr>
      <vt:lpstr>Требования к школьной мебели</vt:lpstr>
      <vt:lpstr>Признаки правильной позы учащегося во время занятий </vt:lpstr>
      <vt:lpstr>Признаки правильной позы учащегося во время занятий </vt:lpstr>
      <vt:lpstr>Гигиенические условия в классе</vt:lpstr>
      <vt:lpstr>Освещенность</vt:lpstr>
      <vt:lpstr>Освещенность</vt:lpstr>
      <vt:lpstr>Воздушно-тепловой режим</vt:lpstr>
      <vt:lpstr>Слайд 11</vt:lpstr>
      <vt:lpstr> Уровень шума</vt:lpstr>
      <vt:lpstr>Слайд 13</vt:lpstr>
      <vt:lpstr> Гигиенические  требования к использованию  видеоэкранных  средств обучения </vt:lpstr>
      <vt:lpstr>Неблагоприятное изменение работоспособности и функционального состояния организма учащихся </vt:lpstr>
      <vt:lpstr>Характер и условия  работы на ПК </vt:lpstr>
      <vt:lpstr>  Чтобы свести к минимуму неблагоприятные факторы, связанные с компьютером, следует выполнять 5 правил: 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Гигиенические условия обеспечения учебного процесса</dc:title>
  <dc:creator>User</dc:creator>
  <cp:lastModifiedBy>User</cp:lastModifiedBy>
  <cp:revision>13</cp:revision>
  <dcterms:created xsi:type="dcterms:W3CDTF">2013-11-23T04:06:26Z</dcterms:created>
  <dcterms:modified xsi:type="dcterms:W3CDTF">2013-12-01T18:00:29Z</dcterms:modified>
</cp:coreProperties>
</file>