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2" r:id="rId5"/>
    <p:sldId id="259" r:id="rId6"/>
    <p:sldId id="268" r:id="rId7"/>
    <p:sldId id="269" r:id="rId8"/>
    <p:sldId id="270" r:id="rId9"/>
    <p:sldId id="271" r:id="rId10"/>
    <p:sldId id="263" r:id="rId11"/>
    <p:sldId id="272" r:id="rId12"/>
    <p:sldId id="264" r:id="rId13"/>
    <p:sldId id="275" r:id="rId14"/>
    <p:sldId id="274" r:id="rId15"/>
    <p:sldId id="265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9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1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8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39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40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41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Прямоугольник 55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64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5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66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33C8D4-4DBF-4A44-88D0-BAE0C9488D0B}" type="datetimeFigureOut">
              <a:rPr lang="ru-RU"/>
              <a:pPr>
                <a:defRPr/>
              </a:pPr>
              <a:t>29.12.2014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167A65-4F1F-4175-8190-EC3C21CFDA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05DDE-7749-46D8-91E4-85ABD6F474E3}" type="datetimeFigureOut">
              <a:rPr lang="ru-RU"/>
              <a:pPr>
                <a:defRPr/>
              </a:pPr>
              <a:t>29.12.2014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86DC5-B5CB-45F6-A210-AD3A96880D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5D619-8A27-47BF-80EF-78B7EDA2D9CC}" type="datetimeFigureOut">
              <a:rPr lang="ru-RU"/>
              <a:pPr>
                <a:defRPr/>
              </a:pPr>
              <a:t>29.12.2014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57126-9A25-4825-A9F8-C58DFC53C9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D836-63DA-46BF-9AD2-7681E2C88843}" type="datetimeFigureOut">
              <a:rPr lang="ru-RU"/>
              <a:pPr>
                <a:defRPr/>
              </a:pPr>
              <a:t>29.12.2014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7AF09-1A1B-4ED0-8EC9-51585B3EF1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1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1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12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24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7" name="Полилиния 25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Прямоугольник 6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Прямоугольник 7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Прямоугольник 8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Прямоугольник 9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Прямоугольник 10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Прямоугольник 11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208B24-7B67-41ED-8836-9F9A7059E048}" type="datetimeFigureOut">
              <a:rPr lang="ru-RU"/>
              <a:pPr>
                <a:defRPr/>
              </a:pPr>
              <a:t>29.12.2014</a:t>
            </a:fld>
            <a:endParaRPr lang="ru-RU"/>
          </a:p>
        </p:txBody>
      </p:sp>
      <p:sp>
        <p:nvSpPr>
          <p:cNvPr id="2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0A436E4-7FE4-426C-A101-1D5F5F35D0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08C313-8961-4D0B-BFAD-13A8C0B31A9D}" type="datetimeFigureOut">
              <a:rPr lang="ru-RU"/>
              <a:pPr>
                <a:defRPr/>
              </a:pPr>
              <a:t>29.12.2014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F848A4-521C-4264-AC40-7DE3576610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24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15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рямоугольник 16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оугольник 17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8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9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Прямоугольник 20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Прямоугольник 21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8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29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2E6BE5-2063-48CD-827E-62072130BE75}" type="datetimeFigureOut">
              <a:rPr lang="ru-RU"/>
              <a:pPr>
                <a:defRPr/>
              </a:pPr>
              <a:t>29.12.2014</a:t>
            </a:fld>
            <a:endParaRPr lang="ru-RU"/>
          </a:p>
        </p:txBody>
      </p:sp>
      <p:sp>
        <p:nvSpPr>
          <p:cNvPr id="1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D793296-7CEB-4849-B251-BFD64B8317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4C09A-7093-4C28-B666-8A9B0FF8A575}" type="datetimeFigureOut">
              <a:rPr lang="ru-RU"/>
              <a:pPr>
                <a:defRPr/>
              </a:pPr>
              <a:t>29.12.2014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9FB05-2434-4A5F-B788-4E9C2CEBC6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B0D948-EFA8-4533-99D2-F446BD3EC8B7}" type="datetimeFigureOut">
              <a:rPr lang="ru-RU"/>
              <a:pPr>
                <a:defRPr/>
              </a:pPr>
              <a:t>29.12.2014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CA8814-1F7A-46FA-BCBF-4D86159B27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92DFA-BB00-4374-81DF-9725657CD204}" type="datetimeFigureOut">
              <a:rPr lang="ru-RU"/>
              <a:pPr>
                <a:defRPr/>
              </a:pPr>
              <a:t>29.12.2014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F71F4-C212-46ED-A476-B192DC9125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8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Прямая соединительная линия 14"/>
            <p:cNvCxnSpPr/>
            <p:nvPr/>
          </p:nvCxnSpPr>
          <p:spPr>
            <a:xfrm rot="16200000">
              <a:off x="6663593" y="1298375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15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16"/>
            <p:cNvCxnSpPr/>
            <p:nvPr/>
          </p:nvCxnSpPr>
          <p:spPr>
            <a:xfrm rot="5400000" flipH="1">
              <a:off x="6744513" y="1297400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13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Прямая соединительная линия 10"/>
            <p:cNvCxnSpPr/>
            <p:nvPr/>
          </p:nvCxnSpPr>
          <p:spPr>
            <a:xfrm rot="16200000">
              <a:off x="6663593" y="1298375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1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2"/>
            <p:cNvCxnSpPr/>
            <p:nvPr/>
          </p:nvCxnSpPr>
          <p:spPr>
            <a:xfrm rot="5400000" flipH="1">
              <a:off x="6744513" y="1297400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17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Прямая соединительная линия 18"/>
            <p:cNvCxnSpPr/>
            <p:nvPr/>
          </p:nvCxnSpPr>
          <p:spPr>
            <a:xfrm rot="16200000">
              <a:off x="6663592" y="1298373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9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20"/>
            <p:cNvCxnSpPr/>
            <p:nvPr/>
          </p:nvCxnSpPr>
          <p:spPr>
            <a:xfrm rot="5400000" flipH="1">
              <a:off x="6744512" y="1297398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595396-B838-4FB4-BB3B-9197731FC12E}" type="datetimeFigureOut">
              <a:rPr lang="ru-RU"/>
              <a:pPr>
                <a:defRPr/>
              </a:pPr>
              <a:t>29.12.2014</a:t>
            </a:fld>
            <a:endParaRPr lang="ru-RU"/>
          </a:p>
        </p:txBody>
      </p:sp>
      <p:sp>
        <p:nvSpPr>
          <p:cNvPr id="20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8C46DC-98B0-4661-B7B1-005845A9CB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6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C46A518-4278-443F-809A-991AEF833E18}" type="datetimeFigureOut">
              <a:rPr lang="ru-RU"/>
              <a:pPr>
                <a:defRPr/>
              </a:pPr>
              <a:t>29.12.2014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D4E192C-4925-4C1F-93A8-A398FE378B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0" r:id="rId6"/>
    <p:sldLayoutId id="2147483676" r:id="rId7"/>
    <p:sldLayoutId id="2147483669" r:id="rId8"/>
    <p:sldLayoutId id="2147483677" r:id="rId9"/>
    <p:sldLayoutId id="2147483668" r:id="rId10"/>
    <p:sldLayoutId id="2147483667" r:id="rId11"/>
  </p:sldLayoutIdLst>
  <p:transition>
    <p:wipe dir="d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0"/>
            <a:ext cx="8429625" cy="6858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«Не будь расточителен, не будешь нуждаться»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Вальтер Скотт</a:t>
            </a:r>
          </a:p>
        </p:txBody>
      </p:sp>
      <p:pic>
        <p:nvPicPr>
          <p:cNvPr id="13314" name="Рисунок 2" descr="Раскраска души, экскурс в цветной мир :: Форумы Лотоса :: Эзотерика. Магия. Религ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188" y="3786188"/>
            <a:ext cx="10668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54879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Три фазы составления бюджета:</a:t>
            </a:r>
            <a:br>
              <a:rPr lang="ru-RU" sz="4400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постановка финансовых целей;</a:t>
            </a:r>
            <a:br>
              <a:rPr lang="ru-RU" sz="4400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оценка доходов;</a:t>
            </a:r>
            <a:br>
              <a:rPr lang="ru-RU" sz="4400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планирование расходов. </a:t>
            </a: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2" descr="МАГИЯ,ЭЗОТЕРИКА Записи в рубрике МАГИЯ,ЭЗОТЕРИКА Дневник sinichca :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313" y="3000375"/>
            <a:ext cx="4071937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extBox 3"/>
          <p:cNvSpPr txBox="1">
            <a:spLocks noChangeArrowheads="1"/>
          </p:cNvSpPr>
          <p:nvPr/>
        </p:nvSpPr>
        <p:spPr bwMode="auto">
          <a:xfrm rot="-636698">
            <a:off x="3260725" y="3586163"/>
            <a:ext cx="25368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ГОСБЮДЖЕТ</a:t>
            </a:r>
          </a:p>
        </p:txBody>
      </p:sp>
      <p:sp>
        <p:nvSpPr>
          <p:cNvPr id="5" name="Стрелка вниз 4"/>
          <p:cNvSpPr/>
          <p:nvPr/>
        </p:nvSpPr>
        <p:spPr>
          <a:xfrm rot="19217423">
            <a:off x="3167063" y="2046288"/>
            <a:ext cx="657225" cy="142875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rot="12011067">
            <a:off x="4868863" y="1716088"/>
            <a:ext cx="681037" cy="142875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557" name="TextBox 8"/>
          <p:cNvSpPr txBox="1">
            <a:spLocks noChangeArrowheads="1"/>
          </p:cNvSpPr>
          <p:nvPr/>
        </p:nvSpPr>
        <p:spPr bwMode="auto">
          <a:xfrm rot="3027450">
            <a:off x="2765425" y="2522538"/>
            <a:ext cx="14287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23558" name="TextBox 10"/>
          <p:cNvSpPr txBox="1">
            <a:spLocks noChangeArrowheads="1"/>
          </p:cNvSpPr>
          <p:nvPr/>
        </p:nvSpPr>
        <p:spPr bwMode="auto">
          <a:xfrm rot="-4172276">
            <a:off x="4415631" y="2091532"/>
            <a:ext cx="1673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chemeClr val="bg1"/>
                </a:solidFill>
              </a:rPr>
              <a:t>РАСХОДЫ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00063" y="500063"/>
            <a:ext cx="2643187" cy="424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НАЛОГИ С ФИЗИЧЕСКИХ И ЮРИДИЧЕСКИХ ЛИЦ;</a:t>
            </a:r>
          </a:p>
          <a:p>
            <a:pPr algn="ctr"/>
            <a:endParaRPr lang="ru-RU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НАЛОГИ С ГОСУДАРСТВЕННОЙ СОБСТВЕННОСТИ;</a:t>
            </a:r>
          </a:p>
          <a:p>
            <a:pPr algn="ctr"/>
            <a:endParaRPr lang="ru-RU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ДОХОДЫ ОТ ПРИВАТИЗАЦИИ;</a:t>
            </a:r>
          </a:p>
          <a:p>
            <a:pPr algn="ctr"/>
            <a:endParaRPr lang="ru-RU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ЗАЙМЫ В ВИДЕ  ВЫПУСКА ЦЕННЫХ БУМАГ.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084888" y="549275"/>
            <a:ext cx="285750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ГОСУДАРСТВЕННОЕ РЕГУЛИРОВАНИЕ ЭКОНОМИКИ;</a:t>
            </a:r>
          </a:p>
          <a:p>
            <a:pPr algn="ctr"/>
            <a:endParaRPr lang="ru-RU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ФИНАНСИРОВАНИЕ СОЦИАЛЬНЫХ ПРОГРАММ;</a:t>
            </a:r>
          </a:p>
          <a:p>
            <a:pPr algn="ctr"/>
            <a:endParaRPr lang="ru-RU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ФИНАНСИРОВАНИЕ НАУКИ И КУЛЬТУРЫ, ОБРАЗОВАНИЯ;</a:t>
            </a:r>
          </a:p>
          <a:p>
            <a:pPr algn="ctr"/>
            <a:endParaRPr lang="ru-RU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СОДЕРЖАНИЕ ОРГАНОВ ГОСУДАРСТВЕННОГО УПРАВЛЕНИЯ.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6072188" y="2571750"/>
            <a:ext cx="2714625" cy="185737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1429" tIns="45715" rIns="91429" bIns="45715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714375" y="2500313"/>
            <a:ext cx="2571750" cy="1785937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1429" tIns="45715" rIns="91429" bIns="45715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642938" y="2500313"/>
            <a:ext cx="264318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 eaLnBrk="0" hangingPunct="0"/>
            <a:r>
              <a:rPr lang="ru-RU" sz="3200">
                <a:latin typeface="Times New Roman" pitchFamily="18" charset="0"/>
                <a:cs typeface="Times New Roman" pitchFamily="18" charset="0"/>
              </a:rPr>
              <a:t>Имеет юридическую силу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Freeform 7"/>
          <p:cNvSpPr>
            <a:spLocks/>
          </p:cNvSpPr>
          <p:nvPr/>
        </p:nvSpPr>
        <p:spPr bwMode="gray">
          <a:xfrm>
            <a:off x="3365500" y="2470150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4581" name="AutoShape 8"/>
          <p:cNvSpPr>
            <a:spLocks noChangeAspect="1" noChangeArrowheads="1" noTextEdit="1"/>
          </p:cNvSpPr>
          <p:nvPr/>
        </p:nvSpPr>
        <p:spPr bwMode="gray">
          <a:xfrm flipH="1">
            <a:off x="5000625" y="2500313"/>
            <a:ext cx="909638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" name="Freeform 9"/>
          <p:cNvSpPr>
            <a:spLocks/>
          </p:cNvSpPr>
          <p:nvPr/>
        </p:nvSpPr>
        <p:spPr bwMode="gray">
          <a:xfrm flipH="1">
            <a:off x="5018088" y="2470150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grpSp>
        <p:nvGrpSpPr>
          <p:cNvPr id="15" name="Group 10"/>
          <p:cNvGrpSpPr>
            <a:grpSpLocks/>
          </p:cNvGrpSpPr>
          <p:nvPr/>
        </p:nvGrpSpPr>
        <p:grpSpPr bwMode="auto">
          <a:xfrm>
            <a:off x="3190875" y="842963"/>
            <a:ext cx="2998788" cy="1601787"/>
            <a:chOff x="1997" y="1314"/>
            <a:chExt cx="1889" cy="1009"/>
          </a:xfrm>
        </p:grpSpPr>
        <p:grpSp>
          <p:nvGrpSpPr>
            <p:cNvPr id="24589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23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4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sp>
          <p:nvSpPr>
            <p:cNvPr id="18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9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1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2" name="Oval 17"/>
            <p:cNvSpPr>
              <a:spLocks noChangeArrowheads="1"/>
            </p:cNvSpPr>
            <p:nvPr/>
          </p:nvSpPr>
          <p:spPr bwMode="gray">
            <a:xfrm>
              <a:off x="2327" y="1368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</p:grp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6000750" y="2795588"/>
            <a:ext cx="2928938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3000">
                <a:latin typeface="Times New Roman" pitchFamily="18" charset="0"/>
                <a:cs typeface="Times New Roman" pitchFamily="18" charset="0"/>
              </a:rPr>
              <a:t>Правительство</a:t>
            </a:r>
          </a:p>
          <a:p>
            <a:pPr algn="ctr" eaLnBrk="0" hangingPunct="0"/>
            <a:r>
              <a:rPr lang="ru-RU" sz="3000">
                <a:latin typeface="Times New Roman" pitchFamily="18" charset="0"/>
                <a:cs typeface="Times New Roman" pitchFamily="18" charset="0"/>
              </a:rPr>
              <a:t>организует </a:t>
            </a:r>
          </a:p>
          <a:p>
            <a:pPr algn="ctr" eaLnBrk="0" hangingPunct="0"/>
            <a:r>
              <a:rPr lang="ru-RU" sz="3000">
                <a:latin typeface="Times New Roman" pitchFamily="18" charset="0"/>
                <a:cs typeface="Times New Roman" pitchFamily="18" charset="0"/>
              </a:rPr>
              <a:t>его исполнение</a:t>
            </a:r>
            <a:endParaRPr lang="en-US" sz="3000">
              <a:solidFill>
                <a:srgbClr val="000000"/>
              </a:solidFill>
              <a:latin typeface="Corbel" pitchFamily="34" charset="0"/>
            </a:endParaRPr>
          </a:p>
        </p:txBody>
      </p:sp>
      <p:sp>
        <p:nvSpPr>
          <p:cNvPr id="27" name="Стрелка вправо с вырезом 26"/>
          <p:cNvSpPr/>
          <p:nvPr/>
        </p:nvSpPr>
        <p:spPr>
          <a:xfrm rot="5400000">
            <a:off x="4000501" y="2786062"/>
            <a:ext cx="1428750" cy="71437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3286125" y="3857625"/>
            <a:ext cx="2786063" cy="1357313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1429" tIns="45715" rIns="91429" bIns="45715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357563" y="4000500"/>
            <a:ext cx="271462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Утверждается </a:t>
            </a:r>
          </a:p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парламентом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571875" y="1285875"/>
            <a:ext cx="2571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ГОСБЮДЖЕТ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 animBg="1"/>
      <p:bldP spid="14" grpId="0" animBg="1"/>
      <p:bldP spid="26" grpId="0"/>
      <p:bldP spid="27" grpId="0" animBg="1"/>
      <p:bldP spid="28" grpId="0" animBg="1"/>
      <p:bldP spid="29" grpId="0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5773737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Чем бюджет семьи отличается от бюджета государства?</a:t>
            </a:r>
            <a:endParaRPr lang="ru-RU" sz="4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28688" y="714375"/>
            <a:ext cx="7786687" cy="5580063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>
                <a:solidFill>
                  <a:srgbClr val="FEB80A"/>
                </a:solidFill>
                <a:latin typeface="Times New Roman" pitchFamily="18" charset="0"/>
                <a:cs typeface="Times New Roman" pitchFamily="18" charset="0"/>
              </a:rPr>
              <a:t>Задание</a:t>
            </a:r>
          </a:p>
          <a:p>
            <a:pPr algn="ctr"/>
            <a:r>
              <a:rPr lang="ru-RU" sz="4800">
                <a:latin typeface="Times New Roman" pitchFamily="18" charset="0"/>
                <a:cs typeface="Times New Roman" pitchFamily="18" charset="0"/>
              </a:rPr>
              <a:t>Используя текст § 15 </a:t>
            </a:r>
          </a:p>
          <a:p>
            <a:pPr algn="ctr"/>
            <a:r>
              <a:rPr lang="ru-RU" sz="4800">
                <a:latin typeface="Times New Roman" pitchFamily="18" charset="0"/>
                <a:cs typeface="Times New Roman" pitchFamily="18" charset="0"/>
              </a:rPr>
              <a:t>стр. 102 – 104, выберите наиболее оптимальный способ решения проблем дефицита государственного бюджета.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512763"/>
            <a:ext cx="7929562" cy="61309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8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r>
              <a:rPr lang="ru-RU" sz="3200" b="1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 § 15, выучить понятия: «бюджет», «социальные программы»; «налог». </a:t>
            </a:r>
            <a:br>
              <a:rPr lang="ru-RU" sz="3200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/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Написать эссе по темам: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«Чего нельзя допускать при планировании семейного бюджета?»;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«Почему налоги необходимы государству?»; «Налоги – это плата за цивилизованное общество».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9" descr="Rastim-profit.ru &quot; 2011 &quot; Авгус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3" y="2928938"/>
            <a:ext cx="4541837" cy="36306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338" name="Рисунок 10" descr="322 миллиарда рублей составят дополнительные ресурсы бюджета в 2012-м году - Первый канал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" y="285750"/>
            <a:ext cx="5214938" cy="27860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339" name="Рисунок 11" descr="Деньги, банкноты, купюры Gif анимация, аватары, скачать анимацию, анимация для сайта, форума, блог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50" y="500063"/>
            <a:ext cx="1785938" cy="159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Рисунок 12" descr="История благодарностей участнику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50" y="4071938"/>
            <a:ext cx="29337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512763"/>
            <a:ext cx="7900987" cy="58451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 государства и семьи</a:t>
            </a:r>
            <a:endParaRPr lang="ru-RU" sz="4800" dirty="0">
              <a:solidFill>
                <a:schemeClr val="tx2">
                  <a:satMod val="20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5988050"/>
          </a:xfrm>
        </p:spPr>
        <p:txBody>
          <a:bodyPr/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Бюджет – это финансовый план, суммирующий доходы и расходы за определенный период времени.</a:t>
            </a:r>
            <a:r>
              <a:rPr lang="ru-RU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Слово бюджет имеет французское происхождение и переводится как «кошелек, сумка».</a:t>
            </a:r>
            <a:endParaRPr lang="ru-RU" dirty="0">
              <a:solidFill>
                <a:schemeClr val="tx2">
                  <a:satMod val="20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3357563" y="3214688"/>
            <a:ext cx="2357437" cy="17145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 lIns="91429" tIns="45715" rIns="91429" bIns="45715" anchor="ctr"/>
          <a:lstStyle/>
          <a:p>
            <a:pPr algn="ctr" eaLnBrk="0" hangingPunct="0"/>
            <a:r>
              <a:rPr lang="ru-RU" sz="3200">
                <a:latin typeface="Times New Roman" pitchFamily="18" charset="0"/>
                <a:cs typeface="Times New Roman" pitchFamily="18" charset="0"/>
              </a:rPr>
              <a:t>Профицит бюджета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AutoShape 6"/>
          <p:cNvSpPr>
            <a:spLocks noChangeArrowheads="1"/>
          </p:cNvSpPr>
          <p:nvPr/>
        </p:nvSpPr>
        <p:spPr bwMode="gray">
          <a:xfrm>
            <a:off x="4292600" y="2206625"/>
            <a:ext cx="400050" cy="449263"/>
          </a:xfrm>
          <a:prstGeom prst="chevron">
            <a:avLst>
              <a:gd name="adj" fmla="val 52514"/>
            </a:avLst>
          </a:prstGeom>
          <a:solidFill>
            <a:schemeClr val="accent1"/>
          </a:solidFill>
          <a:ln w="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31" name="Oval 13"/>
          <p:cNvSpPr>
            <a:spLocks noChangeArrowheads="1"/>
          </p:cNvSpPr>
          <p:nvPr/>
        </p:nvSpPr>
        <p:spPr bwMode="gray">
          <a:xfrm>
            <a:off x="2424113" y="1598613"/>
            <a:ext cx="1703387" cy="1687512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tint val="0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32" name="Oval 14"/>
          <p:cNvSpPr>
            <a:spLocks noChangeArrowheads="1"/>
          </p:cNvSpPr>
          <p:nvPr/>
        </p:nvSpPr>
        <p:spPr bwMode="gray">
          <a:xfrm>
            <a:off x="2424113" y="1598613"/>
            <a:ext cx="1703387" cy="1687512"/>
          </a:xfrm>
          <a:prstGeom prst="ellipse">
            <a:avLst/>
          </a:prstGeom>
          <a:gradFill rotWithShape="1">
            <a:gsLst>
              <a:gs pos="0">
                <a:schemeClr val="folHlink">
                  <a:alpha val="32001"/>
                </a:schemeClr>
              </a:gs>
              <a:gs pos="100000">
                <a:schemeClr val="fol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34" name="Oval 15"/>
          <p:cNvSpPr>
            <a:spLocks noChangeArrowheads="1"/>
          </p:cNvSpPr>
          <p:nvPr/>
        </p:nvSpPr>
        <p:spPr bwMode="gray">
          <a:xfrm>
            <a:off x="2547938" y="1692275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54118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36" name="Oval 16"/>
          <p:cNvSpPr>
            <a:spLocks noChangeArrowheads="1"/>
          </p:cNvSpPr>
          <p:nvPr/>
        </p:nvSpPr>
        <p:spPr bwMode="gray">
          <a:xfrm>
            <a:off x="2549525" y="1695450"/>
            <a:ext cx="1481138" cy="1466850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63529"/>
                  <a:invGamma/>
                </a:schemeClr>
              </a:gs>
              <a:gs pos="100000">
                <a:schemeClr val="fol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38" name="Oval 17"/>
          <p:cNvSpPr>
            <a:spLocks noChangeArrowheads="1"/>
          </p:cNvSpPr>
          <p:nvPr/>
        </p:nvSpPr>
        <p:spPr bwMode="gray">
          <a:xfrm>
            <a:off x="2622550" y="1766888"/>
            <a:ext cx="1333500" cy="1320800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grpSp>
        <p:nvGrpSpPr>
          <p:cNvPr id="40" name="Group 18"/>
          <p:cNvGrpSpPr>
            <a:grpSpLocks/>
          </p:cNvGrpSpPr>
          <p:nvPr/>
        </p:nvGrpSpPr>
        <p:grpSpPr bwMode="auto">
          <a:xfrm>
            <a:off x="2643188" y="1785938"/>
            <a:ext cx="1290637" cy="1277937"/>
            <a:chOff x="4166" y="1706"/>
            <a:chExt cx="1252" cy="1252"/>
          </a:xfrm>
        </p:grpSpPr>
        <p:sp>
          <p:nvSpPr>
            <p:cNvPr id="17429" name="Oval 1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17430" name="Oval 20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17431" name="Oval 21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17432" name="Oval 2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>
                <a:latin typeface="Corbel" pitchFamily="34" charset="0"/>
              </a:endParaRPr>
            </a:p>
          </p:txBody>
        </p:sp>
      </p:grpSp>
      <p:sp>
        <p:nvSpPr>
          <p:cNvPr id="45" name="Oval 23"/>
          <p:cNvSpPr>
            <a:spLocks noChangeArrowheads="1"/>
          </p:cNvSpPr>
          <p:nvPr/>
        </p:nvSpPr>
        <p:spPr bwMode="gray">
          <a:xfrm>
            <a:off x="4900613" y="1587500"/>
            <a:ext cx="1703387" cy="1687513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46" name="Oval 24"/>
          <p:cNvSpPr>
            <a:spLocks noChangeArrowheads="1"/>
          </p:cNvSpPr>
          <p:nvPr/>
        </p:nvSpPr>
        <p:spPr bwMode="gray">
          <a:xfrm>
            <a:off x="4900613" y="1587500"/>
            <a:ext cx="1703387" cy="1687513"/>
          </a:xfrm>
          <a:prstGeom prst="ellipse">
            <a:avLst/>
          </a:prstGeom>
          <a:gradFill rotWithShape="1">
            <a:gsLst>
              <a:gs pos="0">
                <a:schemeClr val="accent1">
                  <a:alpha val="32001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47" name="Oval 25"/>
          <p:cNvSpPr>
            <a:spLocks noChangeArrowheads="1"/>
          </p:cNvSpPr>
          <p:nvPr/>
        </p:nvSpPr>
        <p:spPr bwMode="gray">
          <a:xfrm>
            <a:off x="5011738" y="1698625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5411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48" name="Oval 26"/>
          <p:cNvSpPr>
            <a:spLocks noChangeArrowheads="1"/>
          </p:cNvSpPr>
          <p:nvPr/>
        </p:nvSpPr>
        <p:spPr bwMode="gray">
          <a:xfrm>
            <a:off x="5013325" y="1700213"/>
            <a:ext cx="1481138" cy="146685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63529"/>
                  <a:invGamma/>
                </a:schemeClr>
              </a:gs>
              <a:gs pos="100000">
                <a:schemeClr val="accent1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49" name="Oval 27"/>
          <p:cNvSpPr>
            <a:spLocks noChangeArrowheads="1"/>
          </p:cNvSpPr>
          <p:nvPr/>
        </p:nvSpPr>
        <p:spPr bwMode="gray">
          <a:xfrm>
            <a:off x="5084763" y="1770063"/>
            <a:ext cx="1333500" cy="1320800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grpSp>
        <p:nvGrpSpPr>
          <p:cNvPr id="50" name="Group 28"/>
          <p:cNvGrpSpPr>
            <a:grpSpLocks/>
          </p:cNvGrpSpPr>
          <p:nvPr/>
        </p:nvGrpSpPr>
        <p:grpSpPr bwMode="auto">
          <a:xfrm>
            <a:off x="5106988" y="1785938"/>
            <a:ext cx="1290637" cy="1277937"/>
            <a:chOff x="4166" y="1706"/>
            <a:chExt cx="1252" cy="1252"/>
          </a:xfrm>
        </p:grpSpPr>
        <p:sp>
          <p:nvSpPr>
            <p:cNvPr id="17425" name="Oval 2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17426" name="Oval 30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17427" name="Oval 31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17428" name="Oval 3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>
                <a:latin typeface="Corbel" pitchFamily="34" charset="0"/>
              </a:endParaRPr>
            </a:p>
          </p:txBody>
        </p:sp>
      </p:grpSp>
      <p:sp>
        <p:nvSpPr>
          <p:cNvPr id="60" name="Text Box 38"/>
          <p:cNvSpPr txBox="1">
            <a:spLocks noChangeArrowheads="1"/>
          </p:cNvSpPr>
          <p:nvPr/>
        </p:nvSpPr>
        <p:spPr bwMode="gray">
          <a:xfrm>
            <a:off x="2463800" y="2274888"/>
            <a:ext cx="1673225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 eaLnBrk="0" hangingPunct="0"/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Доходы</a:t>
            </a:r>
            <a:endParaRPr lang="en-US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 Box 39"/>
          <p:cNvSpPr txBox="1">
            <a:spLocks noChangeArrowheads="1"/>
          </p:cNvSpPr>
          <p:nvPr/>
        </p:nvSpPr>
        <p:spPr bwMode="gray">
          <a:xfrm>
            <a:off x="4892675" y="2274888"/>
            <a:ext cx="1789113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 eaLnBrk="0" hangingPunct="0"/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</a:t>
            </a:r>
            <a:endParaRPr lang="en-US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  <p:bldP spid="31" grpId="0" animBg="1"/>
      <p:bldP spid="32" grpId="0" animBg="1"/>
      <p:bldP spid="34" grpId="0" animBg="1"/>
      <p:bldP spid="36" grpId="0" animBg="1"/>
      <p:bldP spid="38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60" grpId="0"/>
      <p:bldP spid="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3357563" y="3214688"/>
            <a:ext cx="2428875" cy="17145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 lIns="91429" tIns="45715" rIns="91429" bIns="45715" anchor="ctr"/>
          <a:lstStyle/>
          <a:p>
            <a:pPr algn="ctr" eaLnBrk="0" hangingPunct="0"/>
            <a:r>
              <a:rPr lang="ru-RU" sz="3200">
                <a:latin typeface="Times New Roman" pitchFamily="18" charset="0"/>
                <a:cs typeface="Times New Roman" pitchFamily="18" charset="0"/>
              </a:rPr>
              <a:t>Дефицит</a:t>
            </a:r>
          </a:p>
          <a:p>
            <a:pPr algn="ctr" eaLnBrk="0" hangingPunct="0"/>
            <a:r>
              <a:rPr lang="ru-RU" sz="3200">
                <a:latin typeface="Times New Roman" pitchFamily="18" charset="0"/>
                <a:cs typeface="Times New Roman" pitchFamily="18" charset="0"/>
              </a:rPr>
              <a:t>бюджета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gray">
          <a:xfrm rot="-10609576">
            <a:off x="4292600" y="2206625"/>
            <a:ext cx="400050" cy="449263"/>
          </a:xfrm>
          <a:prstGeom prst="chevron">
            <a:avLst>
              <a:gd name="adj" fmla="val 52514"/>
            </a:avLst>
          </a:prstGeom>
          <a:solidFill>
            <a:schemeClr val="accent1"/>
          </a:solidFill>
          <a:ln w="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5" name="Oval 13"/>
          <p:cNvSpPr>
            <a:spLocks noChangeArrowheads="1"/>
          </p:cNvSpPr>
          <p:nvPr/>
        </p:nvSpPr>
        <p:spPr bwMode="gray">
          <a:xfrm>
            <a:off x="2424113" y="1598613"/>
            <a:ext cx="1703387" cy="1687512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tint val="0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6" name="Oval 14"/>
          <p:cNvSpPr>
            <a:spLocks noChangeArrowheads="1"/>
          </p:cNvSpPr>
          <p:nvPr/>
        </p:nvSpPr>
        <p:spPr bwMode="gray">
          <a:xfrm>
            <a:off x="2424113" y="1598613"/>
            <a:ext cx="1703387" cy="1687512"/>
          </a:xfrm>
          <a:prstGeom prst="ellipse">
            <a:avLst/>
          </a:prstGeom>
          <a:gradFill rotWithShape="1">
            <a:gsLst>
              <a:gs pos="0">
                <a:schemeClr val="folHlink">
                  <a:alpha val="32001"/>
                </a:schemeClr>
              </a:gs>
              <a:gs pos="100000">
                <a:schemeClr val="fol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7" name="Oval 15"/>
          <p:cNvSpPr>
            <a:spLocks noChangeArrowheads="1"/>
          </p:cNvSpPr>
          <p:nvPr/>
        </p:nvSpPr>
        <p:spPr bwMode="gray">
          <a:xfrm>
            <a:off x="2547938" y="1692275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54118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8" name="Oval 16"/>
          <p:cNvSpPr>
            <a:spLocks noChangeArrowheads="1"/>
          </p:cNvSpPr>
          <p:nvPr/>
        </p:nvSpPr>
        <p:spPr bwMode="gray">
          <a:xfrm>
            <a:off x="2549525" y="1695450"/>
            <a:ext cx="1481138" cy="1466850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63529"/>
                  <a:invGamma/>
                </a:schemeClr>
              </a:gs>
              <a:gs pos="100000">
                <a:schemeClr val="fol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9" name="Oval 17"/>
          <p:cNvSpPr>
            <a:spLocks noChangeArrowheads="1"/>
          </p:cNvSpPr>
          <p:nvPr/>
        </p:nvSpPr>
        <p:spPr bwMode="gray">
          <a:xfrm>
            <a:off x="2622550" y="1766888"/>
            <a:ext cx="1333500" cy="1320800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grpSp>
        <p:nvGrpSpPr>
          <p:cNvPr id="10" name="Group 18"/>
          <p:cNvGrpSpPr>
            <a:grpSpLocks/>
          </p:cNvGrpSpPr>
          <p:nvPr/>
        </p:nvGrpSpPr>
        <p:grpSpPr bwMode="auto">
          <a:xfrm>
            <a:off x="2643188" y="1785938"/>
            <a:ext cx="1290637" cy="1277937"/>
            <a:chOff x="4166" y="1706"/>
            <a:chExt cx="1252" cy="1252"/>
          </a:xfrm>
        </p:grpSpPr>
        <p:sp>
          <p:nvSpPr>
            <p:cNvPr id="18453" name="Oval 1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18454" name="Oval 20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18455" name="Oval 21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18456" name="Oval 2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>
                <a:latin typeface="Corbel" pitchFamily="34" charset="0"/>
              </a:endParaRPr>
            </a:p>
          </p:txBody>
        </p:sp>
      </p:grpSp>
      <p:sp>
        <p:nvSpPr>
          <p:cNvPr id="15" name="Oval 23"/>
          <p:cNvSpPr>
            <a:spLocks noChangeArrowheads="1"/>
          </p:cNvSpPr>
          <p:nvPr/>
        </p:nvSpPr>
        <p:spPr bwMode="gray">
          <a:xfrm>
            <a:off x="4900613" y="1587500"/>
            <a:ext cx="1703387" cy="1687513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6" name="Oval 24"/>
          <p:cNvSpPr>
            <a:spLocks noChangeArrowheads="1"/>
          </p:cNvSpPr>
          <p:nvPr/>
        </p:nvSpPr>
        <p:spPr bwMode="gray">
          <a:xfrm>
            <a:off x="4900613" y="1587500"/>
            <a:ext cx="1703387" cy="1687513"/>
          </a:xfrm>
          <a:prstGeom prst="ellipse">
            <a:avLst/>
          </a:prstGeom>
          <a:gradFill rotWithShape="1">
            <a:gsLst>
              <a:gs pos="0">
                <a:schemeClr val="accent1">
                  <a:alpha val="32001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7" name="Oval 25"/>
          <p:cNvSpPr>
            <a:spLocks noChangeArrowheads="1"/>
          </p:cNvSpPr>
          <p:nvPr/>
        </p:nvSpPr>
        <p:spPr bwMode="gray">
          <a:xfrm>
            <a:off x="5011738" y="1698625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5411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8" name="Oval 26"/>
          <p:cNvSpPr>
            <a:spLocks noChangeArrowheads="1"/>
          </p:cNvSpPr>
          <p:nvPr/>
        </p:nvSpPr>
        <p:spPr bwMode="gray">
          <a:xfrm>
            <a:off x="5013325" y="1700213"/>
            <a:ext cx="1481138" cy="146685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63529"/>
                  <a:invGamma/>
                </a:schemeClr>
              </a:gs>
              <a:gs pos="100000">
                <a:schemeClr val="accent1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9" name="Oval 27"/>
          <p:cNvSpPr>
            <a:spLocks noChangeArrowheads="1"/>
          </p:cNvSpPr>
          <p:nvPr/>
        </p:nvSpPr>
        <p:spPr bwMode="gray">
          <a:xfrm>
            <a:off x="5084763" y="1770063"/>
            <a:ext cx="1333500" cy="1320800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grpSp>
        <p:nvGrpSpPr>
          <p:cNvPr id="20" name="Group 28"/>
          <p:cNvGrpSpPr>
            <a:grpSpLocks/>
          </p:cNvGrpSpPr>
          <p:nvPr/>
        </p:nvGrpSpPr>
        <p:grpSpPr bwMode="auto">
          <a:xfrm>
            <a:off x="5106988" y="1785938"/>
            <a:ext cx="1290637" cy="1277937"/>
            <a:chOff x="4166" y="1706"/>
            <a:chExt cx="1252" cy="1252"/>
          </a:xfrm>
        </p:grpSpPr>
        <p:sp>
          <p:nvSpPr>
            <p:cNvPr id="18449" name="Oval 2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18450" name="Oval 30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18451" name="Oval 31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18452" name="Oval 3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>
                <a:latin typeface="Corbel" pitchFamily="34" charset="0"/>
              </a:endParaRPr>
            </a:p>
          </p:txBody>
        </p:sp>
      </p:grpSp>
      <p:sp>
        <p:nvSpPr>
          <p:cNvPr id="25" name="Text Box 38"/>
          <p:cNvSpPr txBox="1">
            <a:spLocks noChangeArrowheads="1"/>
          </p:cNvSpPr>
          <p:nvPr/>
        </p:nvSpPr>
        <p:spPr bwMode="gray">
          <a:xfrm>
            <a:off x="2463800" y="2274888"/>
            <a:ext cx="1673225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 eaLnBrk="0" hangingPunct="0"/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Доходы</a:t>
            </a:r>
            <a:endParaRPr lang="en-US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39"/>
          <p:cNvSpPr txBox="1">
            <a:spLocks noChangeArrowheads="1"/>
          </p:cNvSpPr>
          <p:nvPr/>
        </p:nvSpPr>
        <p:spPr bwMode="gray">
          <a:xfrm>
            <a:off x="4892675" y="2274888"/>
            <a:ext cx="1789113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 eaLnBrk="0" hangingPunct="0"/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</a:t>
            </a:r>
            <a:endParaRPr lang="en-US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2643188" y="3286125"/>
            <a:ext cx="3714750" cy="1643063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 lIns="91429" tIns="45715" rIns="91429" bIns="45715" anchor="ctr"/>
          <a:lstStyle/>
          <a:p>
            <a:pPr algn="ctr" eaLnBrk="0" hangingPunct="0"/>
            <a:r>
              <a:rPr lang="ru-RU" sz="3200">
                <a:latin typeface="Times New Roman" pitchFamily="18" charset="0"/>
                <a:cs typeface="Times New Roman" pitchFamily="18" charset="0"/>
              </a:rPr>
              <a:t>Сбалансированный </a:t>
            </a:r>
          </a:p>
          <a:p>
            <a:pPr algn="ctr" eaLnBrk="0" hangingPunct="0"/>
            <a:r>
              <a:rPr lang="ru-RU" sz="3200">
                <a:latin typeface="Times New Roman" pitchFamily="18" charset="0"/>
                <a:cs typeface="Times New Roman" pitchFamily="18" charset="0"/>
              </a:rPr>
              <a:t>бюджет</a:t>
            </a:r>
          </a:p>
        </p:txBody>
      </p:sp>
      <p:sp>
        <p:nvSpPr>
          <p:cNvPr id="5" name="Oval 13"/>
          <p:cNvSpPr>
            <a:spLocks noChangeArrowheads="1"/>
          </p:cNvSpPr>
          <p:nvPr/>
        </p:nvSpPr>
        <p:spPr bwMode="gray">
          <a:xfrm>
            <a:off x="2424113" y="1598613"/>
            <a:ext cx="1703387" cy="1687512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tint val="0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6" name="Oval 14"/>
          <p:cNvSpPr>
            <a:spLocks noChangeArrowheads="1"/>
          </p:cNvSpPr>
          <p:nvPr/>
        </p:nvSpPr>
        <p:spPr bwMode="gray">
          <a:xfrm>
            <a:off x="2424113" y="1598613"/>
            <a:ext cx="1703387" cy="1687512"/>
          </a:xfrm>
          <a:prstGeom prst="ellipse">
            <a:avLst/>
          </a:prstGeom>
          <a:gradFill rotWithShape="1">
            <a:gsLst>
              <a:gs pos="0">
                <a:schemeClr val="folHlink">
                  <a:alpha val="32001"/>
                </a:schemeClr>
              </a:gs>
              <a:gs pos="100000">
                <a:schemeClr val="fol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7" name="Oval 15"/>
          <p:cNvSpPr>
            <a:spLocks noChangeArrowheads="1"/>
          </p:cNvSpPr>
          <p:nvPr/>
        </p:nvSpPr>
        <p:spPr bwMode="gray">
          <a:xfrm>
            <a:off x="2547938" y="1692275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54118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8" name="Oval 16"/>
          <p:cNvSpPr>
            <a:spLocks noChangeArrowheads="1"/>
          </p:cNvSpPr>
          <p:nvPr/>
        </p:nvSpPr>
        <p:spPr bwMode="gray">
          <a:xfrm>
            <a:off x="2549525" y="1695450"/>
            <a:ext cx="1481138" cy="1466850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63529"/>
                  <a:invGamma/>
                </a:schemeClr>
              </a:gs>
              <a:gs pos="100000">
                <a:schemeClr val="fol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9" name="Oval 17"/>
          <p:cNvSpPr>
            <a:spLocks noChangeArrowheads="1"/>
          </p:cNvSpPr>
          <p:nvPr/>
        </p:nvSpPr>
        <p:spPr bwMode="gray">
          <a:xfrm>
            <a:off x="2622550" y="1766888"/>
            <a:ext cx="1333500" cy="1320800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grpSp>
        <p:nvGrpSpPr>
          <p:cNvPr id="10" name="Group 18"/>
          <p:cNvGrpSpPr>
            <a:grpSpLocks/>
          </p:cNvGrpSpPr>
          <p:nvPr/>
        </p:nvGrpSpPr>
        <p:grpSpPr bwMode="auto">
          <a:xfrm>
            <a:off x="2643188" y="1785938"/>
            <a:ext cx="1290637" cy="1277937"/>
            <a:chOff x="4166" y="1706"/>
            <a:chExt cx="1252" cy="1252"/>
          </a:xfrm>
        </p:grpSpPr>
        <p:sp>
          <p:nvSpPr>
            <p:cNvPr id="19478" name="Oval 1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19479" name="Oval 20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19480" name="Oval 21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19481" name="Oval 2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>
                <a:latin typeface="Corbel" pitchFamily="34" charset="0"/>
              </a:endParaRPr>
            </a:p>
          </p:txBody>
        </p:sp>
      </p:grpSp>
      <p:sp>
        <p:nvSpPr>
          <p:cNvPr id="15" name="Oval 23"/>
          <p:cNvSpPr>
            <a:spLocks noChangeArrowheads="1"/>
          </p:cNvSpPr>
          <p:nvPr/>
        </p:nvSpPr>
        <p:spPr bwMode="gray">
          <a:xfrm>
            <a:off x="4900613" y="1587500"/>
            <a:ext cx="1703387" cy="1687513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6" name="Oval 24"/>
          <p:cNvSpPr>
            <a:spLocks noChangeArrowheads="1"/>
          </p:cNvSpPr>
          <p:nvPr/>
        </p:nvSpPr>
        <p:spPr bwMode="gray">
          <a:xfrm>
            <a:off x="4900613" y="1587500"/>
            <a:ext cx="1703387" cy="1687513"/>
          </a:xfrm>
          <a:prstGeom prst="ellipse">
            <a:avLst/>
          </a:prstGeom>
          <a:gradFill rotWithShape="1">
            <a:gsLst>
              <a:gs pos="0">
                <a:schemeClr val="accent1">
                  <a:alpha val="32001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7" name="Oval 25"/>
          <p:cNvSpPr>
            <a:spLocks noChangeArrowheads="1"/>
          </p:cNvSpPr>
          <p:nvPr/>
        </p:nvSpPr>
        <p:spPr bwMode="gray">
          <a:xfrm>
            <a:off x="5011738" y="1698625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5411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8" name="Oval 26"/>
          <p:cNvSpPr>
            <a:spLocks noChangeArrowheads="1"/>
          </p:cNvSpPr>
          <p:nvPr/>
        </p:nvSpPr>
        <p:spPr bwMode="gray">
          <a:xfrm>
            <a:off x="5013325" y="1700213"/>
            <a:ext cx="1481138" cy="146685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63529"/>
                  <a:invGamma/>
                </a:schemeClr>
              </a:gs>
              <a:gs pos="100000">
                <a:schemeClr val="accent1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9" name="Oval 27"/>
          <p:cNvSpPr>
            <a:spLocks noChangeArrowheads="1"/>
          </p:cNvSpPr>
          <p:nvPr/>
        </p:nvSpPr>
        <p:spPr bwMode="gray">
          <a:xfrm>
            <a:off x="5084763" y="1770063"/>
            <a:ext cx="1333500" cy="1320800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grpSp>
        <p:nvGrpSpPr>
          <p:cNvPr id="20" name="Group 28"/>
          <p:cNvGrpSpPr>
            <a:grpSpLocks/>
          </p:cNvGrpSpPr>
          <p:nvPr/>
        </p:nvGrpSpPr>
        <p:grpSpPr bwMode="auto">
          <a:xfrm>
            <a:off x="5106988" y="1785938"/>
            <a:ext cx="1290637" cy="1277937"/>
            <a:chOff x="4166" y="1706"/>
            <a:chExt cx="1252" cy="1252"/>
          </a:xfrm>
        </p:grpSpPr>
        <p:sp>
          <p:nvSpPr>
            <p:cNvPr id="19474" name="Oval 2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19475" name="Oval 30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19476" name="Oval 31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19477" name="Oval 3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>
                <a:latin typeface="Corbel" pitchFamily="34" charset="0"/>
              </a:endParaRPr>
            </a:p>
          </p:txBody>
        </p:sp>
      </p:grpSp>
      <p:sp>
        <p:nvSpPr>
          <p:cNvPr id="25" name="Text Box 38"/>
          <p:cNvSpPr txBox="1">
            <a:spLocks noChangeArrowheads="1"/>
          </p:cNvSpPr>
          <p:nvPr/>
        </p:nvSpPr>
        <p:spPr bwMode="gray">
          <a:xfrm>
            <a:off x="2463800" y="2274888"/>
            <a:ext cx="1673225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 eaLnBrk="0" hangingPunct="0"/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Доходы</a:t>
            </a:r>
            <a:endParaRPr lang="en-US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39"/>
          <p:cNvSpPr txBox="1">
            <a:spLocks noChangeArrowheads="1"/>
          </p:cNvSpPr>
          <p:nvPr/>
        </p:nvSpPr>
        <p:spPr bwMode="gray">
          <a:xfrm>
            <a:off x="4892675" y="2274888"/>
            <a:ext cx="1789113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 eaLnBrk="0" hangingPunct="0"/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</a:t>
            </a:r>
            <a:endParaRPr lang="en-US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286250" y="2357438"/>
            <a:ext cx="500063" cy="71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4286250" y="2571750"/>
            <a:ext cx="500063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5" grpId="0"/>
      <p:bldP spid="26" grpId="0"/>
      <p:bldP spid="27" grpId="0" animBg="1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AutoShape 2"/>
          <p:cNvSpPr>
            <a:spLocks noChangeArrowheads="1"/>
          </p:cNvSpPr>
          <p:nvPr/>
        </p:nvSpPr>
        <p:spPr bwMode="auto">
          <a:xfrm>
            <a:off x="1571625" y="1865313"/>
            <a:ext cx="1833563" cy="12065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 lIns="91429" tIns="45715" rIns="91429" bIns="45715" anchor="ctr"/>
          <a:lstStyle/>
          <a:p>
            <a:pPr algn="ctr" eaLnBrk="0" hangingPunct="0"/>
            <a:r>
              <a:rPr lang="ru-RU" sz="2400">
                <a:latin typeface="Times New Roman" pitchFamily="18" charset="0"/>
                <a:cs typeface="Times New Roman" pitchFamily="18" charset="0"/>
              </a:rPr>
              <a:t>Профицит бюджета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AutoShape 6"/>
          <p:cNvSpPr>
            <a:spLocks noChangeArrowheads="1"/>
          </p:cNvSpPr>
          <p:nvPr/>
        </p:nvSpPr>
        <p:spPr bwMode="gray">
          <a:xfrm>
            <a:off x="2286000" y="857250"/>
            <a:ext cx="400050" cy="449263"/>
          </a:xfrm>
          <a:prstGeom prst="chevron">
            <a:avLst>
              <a:gd name="adj" fmla="val 52514"/>
            </a:avLst>
          </a:prstGeom>
          <a:solidFill>
            <a:schemeClr val="accent1"/>
          </a:solidFill>
          <a:ln w="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5" name="Oval 13"/>
          <p:cNvSpPr>
            <a:spLocks noChangeArrowheads="1"/>
          </p:cNvSpPr>
          <p:nvPr/>
        </p:nvSpPr>
        <p:spPr bwMode="gray">
          <a:xfrm>
            <a:off x="417513" y="249238"/>
            <a:ext cx="1703387" cy="1687512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tint val="0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6" name="Oval 14"/>
          <p:cNvSpPr>
            <a:spLocks noChangeArrowheads="1"/>
          </p:cNvSpPr>
          <p:nvPr/>
        </p:nvSpPr>
        <p:spPr bwMode="gray">
          <a:xfrm>
            <a:off x="417513" y="249238"/>
            <a:ext cx="1703387" cy="1687512"/>
          </a:xfrm>
          <a:prstGeom prst="ellipse">
            <a:avLst/>
          </a:prstGeom>
          <a:gradFill rotWithShape="1">
            <a:gsLst>
              <a:gs pos="0">
                <a:schemeClr val="folHlink">
                  <a:alpha val="32001"/>
                </a:schemeClr>
              </a:gs>
              <a:gs pos="100000">
                <a:schemeClr val="fol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7" name="Oval 15"/>
          <p:cNvSpPr>
            <a:spLocks noChangeArrowheads="1"/>
          </p:cNvSpPr>
          <p:nvPr/>
        </p:nvSpPr>
        <p:spPr bwMode="gray">
          <a:xfrm>
            <a:off x="541338" y="342900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54118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8" name="Oval 16"/>
          <p:cNvSpPr>
            <a:spLocks noChangeArrowheads="1"/>
          </p:cNvSpPr>
          <p:nvPr/>
        </p:nvSpPr>
        <p:spPr bwMode="gray">
          <a:xfrm>
            <a:off x="542925" y="346075"/>
            <a:ext cx="1481138" cy="1466850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63529"/>
                  <a:invGamma/>
                </a:schemeClr>
              </a:gs>
              <a:gs pos="100000">
                <a:schemeClr val="fol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0487" name="Oval 17"/>
          <p:cNvSpPr>
            <a:spLocks noChangeArrowheads="1"/>
          </p:cNvSpPr>
          <p:nvPr/>
        </p:nvSpPr>
        <p:spPr bwMode="gray">
          <a:xfrm>
            <a:off x="615950" y="417513"/>
            <a:ext cx="1333500" cy="1320800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grpSp>
        <p:nvGrpSpPr>
          <p:cNvPr id="20488" name="Group 18"/>
          <p:cNvGrpSpPr>
            <a:grpSpLocks/>
          </p:cNvGrpSpPr>
          <p:nvPr/>
        </p:nvGrpSpPr>
        <p:grpSpPr bwMode="auto">
          <a:xfrm>
            <a:off x="636588" y="436563"/>
            <a:ext cx="1290637" cy="1277937"/>
            <a:chOff x="4166" y="1706"/>
            <a:chExt cx="1252" cy="1252"/>
          </a:xfrm>
        </p:grpSpPr>
        <p:sp>
          <p:nvSpPr>
            <p:cNvPr id="20553" name="Oval 1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20554" name="Oval 20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20555" name="Oval 21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20556" name="Oval 2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>
                <a:latin typeface="Corbel" pitchFamily="34" charset="0"/>
              </a:endParaRPr>
            </a:p>
          </p:txBody>
        </p:sp>
      </p:grpSp>
      <p:sp>
        <p:nvSpPr>
          <p:cNvPr id="15" name="Oval 23"/>
          <p:cNvSpPr>
            <a:spLocks noChangeArrowheads="1"/>
          </p:cNvSpPr>
          <p:nvPr/>
        </p:nvSpPr>
        <p:spPr bwMode="gray">
          <a:xfrm>
            <a:off x="2894013" y="238125"/>
            <a:ext cx="1703387" cy="1687513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6" name="Oval 24"/>
          <p:cNvSpPr>
            <a:spLocks noChangeArrowheads="1"/>
          </p:cNvSpPr>
          <p:nvPr/>
        </p:nvSpPr>
        <p:spPr bwMode="gray">
          <a:xfrm>
            <a:off x="2894013" y="238125"/>
            <a:ext cx="1703387" cy="1687513"/>
          </a:xfrm>
          <a:prstGeom prst="ellipse">
            <a:avLst/>
          </a:prstGeom>
          <a:gradFill rotWithShape="1">
            <a:gsLst>
              <a:gs pos="0">
                <a:schemeClr val="accent1">
                  <a:alpha val="32001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7" name="Oval 25"/>
          <p:cNvSpPr>
            <a:spLocks noChangeArrowheads="1"/>
          </p:cNvSpPr>
          <p:nvPr/>
        </p:nvSpPr>
        <p:spPr bwMode="gray">
          <a:xfrm>
            <a:off x="3005138" y="349250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5411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8" name="Oval 26"/>
          <p:cNvSpPr>
            <a:spLocks noChangeArrowheads="1"/>
          </p:cNvSpPr>
          <p:nvPr/>
        </p:nvSpPr>
        <p:spPr bwMode="gray">
          <a:xfrm>
            <a:off x="3006725" y="350838"/>
            <a:ext cx="1481138" cy="146685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63529"/>
                  <a:invGamma/>
                </a:schemeClr>
              </a:gs>
              <a:gs pos="100000">
                <a:schemeClr val="accent1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0493" name="Oval 27"/>
          <p:cNvSpPr>
            <a:spLocks noChangeArrowheads="1"/>
          </p:cNvSpPr>
          <p:nvPr/>
        </p:nvSpPr>
        <p:spPr bwMode="gray">
          <a:xfrm>
            <a:off x="3078163" y="420688"/>
            <a:ext cx="1333500" cy="1320800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grpSp>
        <p:nvGrpSpPr>
          <p:cNvPr id="20494" name="Group 28"/>
          <p:cNvGrpSpPr>
            <a:grpSpLocks/>
          </p:cNvGrpSpPr>
          <p:nvPr/>
        </p:nvGrpSpPr>
        <p:grpSpPr bwMode="auto">
          <a:xfrm>
            <a:off x="3100388" y="436563"/>
            <a:ext cx="1290637" cy="1277937"/>
            <a:chOff x="4166" y="1706"/>
            <a:chExt cx="1252" cy="1252"/>
          </a:xfrm>
        </p:grpSpPr>
        <p:sp>
          <p:nvSpPr>
            <p:cNvPr id="20549" name="Oval 2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20550" name="Oval 30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20551" name="Oval 31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20552" name="Oval 3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>
                <a:latin typeface="Corbel" pitchFamily="34" charset="0"/>
              </a:endParaRPr>
            </a:p>
          </p:txBody>
        </p:sp>
      </p:grpSp>
      <p:sp>
        <p:nvSpPr>
          <p:cNvPr id="20495" name="Text Box 38"/>
          <p:cNvSpPr txBox="1">
            <a:spLocks noChangeArrowheads="1"/>
          </p:cNvSpPr>
          <p:nvPr/>
        </p:nvSpPr>
        <p:spPr bwMode="gray">
          <a:xfrm>
            <a:off x="457200" y="925513"/>
            <a:ext cx="1673225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 eaLnBrk="0" hangingPunct="0"/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Доходы</a:t>
            </a:r>
            <a:endParaRPr lang="en-US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6" name="Text Box 39"/>
          <p:cNvSpPr txBox="1">
            <a:spLocks noChangeArrowheads="1"/>
          </p:cNvSpPr>
          <p:nvPr/>
        </p:nvSpPr>
        <p:spPr bwMode="gray">
          <a:xfrm>
            <a:off x="2857500" y="925513"/>
            <a:ext cx="1857375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 eaLnBrk="0" hangingPunct="0"/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</a:t>
            </a:r>
            <a:endParaRPr lang="en-US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7" name="AutoShape 2"/>
          <p:cNvSpPr>
            <a:spLocks noChangeArrowheads="1"/>
          </p:cNvSpPr>
          <p:nvPr/>
        </p:nvSpPr>
        <p:spPr bwMode="auto">
          <a:xfrm>
            <a:off x="5864225" y="1947863"/>
            <a:ext cx="1839913" cy="112395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 lIns="91429" tIns="45715" rIns="91429" bIns="45715" anchor="ctr"/>
          <a:lstStyle/>
          <a:p>
            <a:pPr algn="ctr" eaLnBrk="0" hangingPunct="0"/>
            <a:r>
              <a:rPr lang="ru-RU" sz="2400">
                <a:latin typeface="Times New Roman" pitchFamily="18" charset="0"/>
                <a:cs typeface="Times New Roman" pitchFamily="18" charset="0"/>
              </a:rPr>
              <a:t>Дефицит</a:t>
            </a:r>
          </a:p>
          <a:p>
            <a:pPr algn="ctr" eaLnBrk="0" hangingPunct="0"/>
            <a:r>
              <a:rPr lang="ru-RU" sz="2400">
                <a:latin typeface="Times New Roman" pitchFamily="18" charset="0"/>
                <a:cs typeface="Times New Roman" pitchFamily="18" charset="0"/>
              </a:rPr>
              <a:t>бюджета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8" name="AutoShape 6"/>
          <p:cNvSpPr>
            <a:spLocks noChangeArrowheads="1"/>
          </p:cNvSpPr>
          <p:nvPr/>
        </p:nvSpPr>
        <p:spPr bwMode="gray">
          <a:xfrm rot="-10609576">
            <a:off x="6584950" y="939800"/>
            <a:ext cx="400050" cy="449263"/>
          </a:xfrm>
          <a:prstGeom prst="chevron">
            <a:avLst>
              <a:gd name="adj" fmla="val 52514"/>
            </a:avLst>
          </a:prstGeom>
          <a:solidFill>
            <a:schemeClr val="accent1"/>
          </a:solidFill>
          <a:ln w="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29" name="Oval 13"/>
          <p:cNvSpPr>
            <a:spLocks noChangeArrowheads="1"/>
          </p:cNvSpPr>
          <p:nvPr/>
        </p:nvSpPr>
        <p:spPr bwMode="gray">
          <a:xfrm>
            <a:off x="4716463" y="331788"/>
            <a:ext cx="1703387" cy="1687512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tint val="0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30" name="Oval 14"/>
          <p:cNvSpPr>
            <a:spLocks noChangeArrowheads="1"/>
          </p:cNvSpPr>
          <p:nvPr/>
        </p:nvSpPr>
        <p:spPr bwMode="gray">
          <a:xfrm>
            <a:off x="4716463" y="331788"/>
            <a:ext cx="1703387" cy="1687512"/>
          </a:xfrm>
          <a:prstGeom prst="ellipse">
            <a:avLst/>
          </a:prstGeom>
          <a:gradFill rotWithShape="1">
            <a:gsLst>
              <a:gs pos="0">
                <a:schemeClr val="folHlink">
                  <a:alpha val="32001"/>
                </a:schemeClr>
              </a:gs>
              <a:gs pos="100000">
                <a:schemeClr val="fol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31" name="Oval 15"/>
          <p:cNvSpPr>
            <a:spLocks noChangeArrowheads="1"/>
          </p:cNvSpPr>
          <p:nvPr/>
        </p:nvSpPr>
        <p:spPr bwMode="gray">
          <a:xfrm>
            <a:off x="4840288" y="425450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54118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32" name="Oval 16"/>
          <p:cNvSpPr>
            <a:spLocks noChangeArrowheads="1"/>
          </p:cNvSpPr>
          <p:nvPr/>
        </p:nvSpPr>
        <p:spPr bwMode="gray">
          <a:xfrm>
            <a:off x="4841875" y="428625"/>
            <a:ext cx="1481138" cy="1466850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63529"/>
                  <a:invGamma/>
                </a:schemeClr>
              </a:gs>
              <a:gs pos="100000">
                <a:schemeClr val="fol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0503" name="Oval 17"/>
          <p:cNvSpPr>
            <a:spLocks noChangeArrowheads="1"/>
          </p:cNvSpPr>
          <p:nvPr/>
        </p:nvSpPr>
        <p:spPr bwMode="gray">
          <a:xfrm>
            <a:off x="4914900" y="500063"/>
            <a:ext cx="1333500" cy="1320800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grpSp>
        <p:nvGrpSpPr>
          <p:cNvPr id="20504" name="Group 18"/>
          <p:cNvGrpSpPr>
            <a:grpSpLocks/>
          </p:cNvGrpSpPr>
          <p:nvPr/>
        </p:nvGrpSpPr>
        <p:grpSpPr bwMode="auto">
          <a:xfrm>
            <a:off x="4935538" y="519113"/>
            <a:ext cx="1290637" cy="1277937"/>
            <a:chOff x="4166" y="1706"/>
            <a:chExt cx="1252" cy="1252"/>
          </a:xfrm>
        </p:grpSpPr>
        <p:sp>
          <p:nvSpPr>
            <p:cNvPr id="20545" name="Oval 1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20546" name="Oval 20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20547" name="Oval 21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20548" name="Oval 2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>
                <a:latin typeface="Corbel" pitchFamily="34" charset="0"/>
              </a:endParaRPr>
            </a:p>
          </p:txBody>
        </p:sp>
      </p:grpSp>
      <p:sp>
        <p:nvSpPr>
          <p:cNvPr id="39" name="Oval 23"/>
          <p:cNvSpPr>
            <a:spLocks noChangeArrowheads="1"/>
          </p:cNvSpPr>
          <p:nvPr/>
        </p:nvSpPr>
        <p:spPr bwMode="gray">
          <a:xfrm>
            <a:off x="7192963" y="320675"/>
            <a:ext cx="1703387" cy="1687513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40" name="Oval 24"/>
          <p:cNvSpPr>
            <a:spLocks noChangeArrowheads="1"/>
          </p:cNvSpPr>
          <p:nvPr/>
        </p:nvSpPr>
        <p:spPr bwMode="gray">
          <a:xfrm>
            <a:off x="7192963" y="320675"/>
            <a:ext cx="1703387" cy="1687513"/>
          </a:xfrm>
          <a:prstGeom prst="ellipse">
            <a:avLst/>
          </a:prstGeom>
          <a:gradFill rotWithShape="1">
            <a:gsLst>
              <a:gs pos="0">
                <a:schemeClr val="accent1">
                  <a:alpha val="32001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41" name="Oval 25"/>
          <p:cNvSpPr>
            <a:spLocks noChangeArrowheads="1"/>
          </p:cNvSpPr>
          <p:nvPr/>
        </p:nvSpPr>
        <p:spPr bwMode="gray">
          <a:xfrm>
            <a:off x="7304088" y="431800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5411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42" name="Oval 26"/>
          <p:cNvSpPr>
            <a:spLocks noChangeArrowheads="1"/>
          </p:cNvSpPr>
          <p:nvPr/>
        </p:nvSpPr>
        <p:spPr bwMode="gray">
          <a:xfrm>
            <a:off x="7305675" y="433388"/>
            <a:ext cx="1481138" cy="146685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63529"/>
                  <a:invGamma/>
                </a:schemeClr>
              </a:gs>
              <a:gs pos="100000">
                <a:schemeClr val="accent1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0509" name="Oval 27"/>
          <p:cNvSpPr>
            <a:spLocks noChangeArrowheads="1"/>
          </p:cNvSpPr>
          <p:nvPr/>
        </p:nvSpPr>
        <p:spPr bwMode="gray">
          <a:xfrm>
            <a:off x="7377113" y="503238"/>
            <a:ext cx="1333500" cy="1320800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grpSp>
        <p:nvGrpSpPr>
          <p:cNvPr id="20510" name="Group 28"/>
          <p:cNvGrpSpPr>
            <a:grpSpLocks/>
          </p:cNvGrpSpPr>
          <p:nvPr/>
        </p:nvGrpSpPr>
        <p:grpSpPr bwMode="auto">
          <a:xfrm>
            <a:off x="7399338" y="519113"/>
            <a:ext cx="1290637" cy="1277937"/>
            <a:chOff x="4166" y="1706"/>
            <a:chExt cx="1252" cy="1252"/>
          </a:xfrm>
        </p:grpSpPr>
        <p:sp>
          <p:nvSpPr>
            <p:cNvPr id="20541" name="Oval 2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20542" name="Oval 30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20543" name="Oval 31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20544" name="Oval 3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>
                <a:latin typeface="Corbel" pitchFamily="34" charset="0"/>
              </a:endParaRPr>
            </a:p>
          </p:txBody>
        </p:sp>
      </p:grpSp>
      <p:sp>
        <p:nvSpPr>
          <p:cNvPr id="20511" name="Text Box 38"/>
          <p:cNvSpPr txBox="1">
            <a:spLocks noChangeArrowheads="1"/>
          </p:cNvSpPr>
          <p:nvPr/>
        </p:nvSpPr>
        <p:spPr bwMode="gray">
          <a:xfrm>
            <a:off x="4756150" y="1008063"/>
            <a:ext cx="1673225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 eaLnBrk="0" hangingPunct="0"/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Доходы</a:t>
            </a:r>
            <a:endParaRPr lang="en-US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2" name="Text Box 39"/>
          <p:cNvSpPr txBox="1">
            <a:spLocks noChangeArrowheads="1"/>
          </p:cNvSpPr>
          <p:nvPr/>
        </p:nvSpPr>
        <p:spPr bwMode="gray">
          <a:xfrm>
            <a:off x="7185025" y="1008063"/>
            <a:ext cx="1787525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 eaLnBrk="0" hangingPunct="0"/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</a:t>
            </a:r>
            <a:endParaRPr lang="en-US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3" name="AutoShape 2"/>
          <p:cNvSpPr>
            <a:spLocks noChangeArrowheads="1"/>
          </p:cNvSpPr>
          <p:nvPr/>
        </p:nvSpPr>
        <p:spPr bwMode="auto">
          <a:xfrm>
            <a:off x="3071813" y="5000625"/>
            <a:ext cx="3000375" cy="1643063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 lIns="91429" tIns="45715" rIns="91429" bIns="45715" anchor="ctr"/>
          <a:lstStyle/>
          <a:p>
            <a:pPr algn="ctr" eaLnBrk="0" hangingPunct="0"/>
            <a:r>
              <a:rPr lang="ru-RU" sz="2400">
                <a:latin typeface="Times New Roman" pitchFamily="18" charset="0"/>
                <a:cs typeface="Times New Roman" pitchFamily="18" charset="0"/>
              </a:rPr>
              <a:t>Сбалансированный </a:t>
            </a:r>
          </a:p>
          <a:p>
            <a:pPr algn="ctr" eaLnBrk="0" hangingPunct="0"/>
            <a:r>
              <a:rPr lang="ru-RU" sz="2400">
                <a:latin typeface="Times New Roman" pitchFamily="18" charset="0"/>
                <a:cs typeface="Times New Roman" pitchFamily="18" charset="0"/>
              </a:rPr>
              <a:t>бюджет</a:t>
            </a:r>
          </a:p>
        </p:txBody>
      </p:sp>
      <p:sp>
        <p:nvSpPr>
          <p:cNvPr id="52" name="Oval 13"/>
          <p:cNvSpPr>
            <a:spLocks noChangeArrowheads="1"/>
          </p:cNvSpPr>
          <p:nvPr/>
        </p:nvSpPr>
        <p:spPr bwMode="gray">
          <a:xfrm>
            <a:off x="2495550" y="3313113"/>
            <a:ext cx="1703388" cy="1687512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tint val="0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53" name="Oval 14"/>
          <p:cNvSpPr>
            <a:spLocks noChangeArrowheads="1"/>
          </p:cNvSpPr>
          <p:nvPr/>
        </p:nvSpPr>
        <p:spPr bwMode="gray">
          <a:xfrm>
            <a:off x="2495550" y="3313113"/>
            <a:ext cx="1703388" cy="1687512"/>
          </a:xfrm>
          <a:prstGeom prst="ellipse">
            <a:avLst/>
          </a:prstGeom>
          <a:gradFill rotWithShape="1">
            <a:gsLst>
              <a:gs pos="0">
                <a:schemeClr val="folHlink">
                  <a:alpha val="32001"/>
                </a:schemeClr>
              </a:gs>
              <a:gs pos="100000">
                <a:schemeClr val="fol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54" name="Oval 15"/>
          <p:cNvSpPr>
            <a:spLocks noChangeArrowheads="1"/>
          </p:cNvSpPr>
          <p:nvPr/>
        </p:nvSpPr>
        <p:spPr bwMode="gray">
          <a:xfrm>
            <a:off x="2619375" y="3406775"/>
            <a:ext cx="1481138" cy="1466850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54118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55" name="Oval 16"/>
          <p:cNvSpPr>
            <a:spLocks noChangeArrowheads="1"/>
          </p:cNvSpPr>
          <p:nvPr/>
        </p:nvSpPr>
        <p:spPr bwMode="gray">
          <a:xfrm>
            <a:off x="2620963" y="3409950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63529"/>
                  <a:invGamma/>
                </a:schemeClr>
              </a:gs>
              <a:gs pos="100000">
                <a:schemeClr val="fol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0518" name="Oval 17"/>
          <p:cNvSpPr>
            <a:spLocks noChangeArrowheads="1"/>
          </p:cNvSpPr>
          <p:nvPr/>
        </p:nvSpPr>
        <p:spPr bwMode="gray">
          <a:xfrm>
            <a:off x="2693988" y="3481388"/>
            <a:ext cx="1333500" cy="1320800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grpSp>
        <p:nvGrpSpPr>
          <p:cNvPr id="20519" name="Group 18"/>
          <p:cNvGrpSpPr>
            <a:grpSpLocks/>
          </p:cNvGrpSpPr>
          <p:nvPr/>
        </p:nvGrpSpPr>
        <p:grpSpPr bwMode="auto">
          <a:xfrm>
            <a:off x="2714625" y="3500438"/>
            <a:ext cx="1290638" cy="1277937"/>
            <a:chOff x="4166" y="1706"/>
            <a:chExt cx="1252" cy="1252"/>
          </a:xfrm>
        </p:grpSpPr>
        <p:sp>
          <p:nvSpPr>
            <p:cNvPr id="20537" name="Oval 1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20538" name="Oval 20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20539" name="Oval 21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20540" name="Oval 2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>
                <a:latin typeface="Corbel" pitchFamily="34" charset="0"/>
              </a:endParaRPr>
            </a:p>
          </p:txBody>
        </p:sp>
      </p:grpSp>
      <p:sp>
        <p:nvSpPr>
          <p:cNvPr id="62" name="Oval 23"/>
          <p:cNvSpPr>
            <a:spLocks noChangeArrowheads="1"/>
          </p:cNvSpPr>
          <p:nvPr/>
        </p:nvSpPr>
        <p:spPr bwMode="gray">
          <a:xfrm>
            <a:off x="4972050" y="3302000"/>
            <a:ext cx="1703388" cy="1687513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63" name="Oval 24"/>
          <p:cNvSpPr>
            <a:spLocks noChangeArrowheads="1"/>
          </p:cNvSpPr>
          <p:nvPr/>
        </p:nvSpPr>
        <p:spPr bwMode="gray">
          <a:xfrm>
            <a:off x="4972050" y="3302000"/>
            <a:ext cx="1703388" cy="1687513"/>
          </a:xfrm>
          <a:prstGeom prst="ellipse">
            <a:avLst/>
          </a:prstGeom>
          <a:gradFill rotWithShape="1">
            <a:gsLst>
              <a:gs pos="0">
                <a:schemeClr val="accent1">
                  <a:alpha val="32001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64" name="Oval 25"/>
          <p:cNvSpPr>
            <a:spLocks noChangeArrowheads="1"/>
          </p:cNvSpPr>
          <p:nvPr/>
        </p:nvSpPr>
        <p:spPr bwMode="gray">
          <a:xfrm>
            <a:off x="5083175" y="3413125"/>
            <a:ext cx="1481138" cy="146685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5411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65" name="Oval 26"/>
          <p:cNvSpPr>
            <a:spLocks noChangeArrowheads="1"/>
          </p:cNvSpPr>
          <p:nvPr/>
        </p:nvSpPr>
        <p:spPr bwMode="gray">
          <a:xfrm>
            <a:off x="5084763" y="3414713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63529"/>
                  <a:invGamma/>
                </a:schemeClr>
              </a:gs>
              <a:gs pos="100000">
                <a:schemeClr val="accent1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0524" name="Oval 27"/>
          <p:cNvSpPr>
            <a:spLocks noChangeArrowheads="1"/>
          </p:cNvSpPr>
          <p:nvPr/>
        </p:nvSpPr>
        <p:spPr bwMode="gray">
          <a:xfrm>
            <a:off x="5156200" y="3484563"/>
            <a:ext cx="1333500" cy="1320800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grpSp>
        <p:nvGrpSpPr>
          <p:cNvPr id="20525" name="Group 28"/>
          <p:cNvGrpSpPr>
            <a:grpSpLocks/>
          </p:cNvGrpSpPr>
          <p:nvPr/>
        </p:nvGrpSpPr>
        <p:grpSpPr bwMode="auto">
          <a:xfrm>
            <a:off x="5178425" y="3500438"/>
            <a:ext cx="1290638" cy="1277937"/>
            <a:chOff x="4166" y="1706"/>
            <a:chExt cx="1252" cy="1252"/>
          </a:xfrm>
        </p:grpSpPr>
        <p:sp>
          <p:nvSpPr>
            <p:cNvPr id="20533" name="Oval 2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20534" name="Oval 30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20535" name="Oval 31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>
                <a:latin typeface="Corbel" pitchFamily="34" charset="0"/>
              </a:endParaRPr>
            </a:p>
          </p:txBody>
        </p:sp>
        <p:sp>
          <p:nvSpPr>
            <p:cNvPr id="20536" name="Oval 3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>
                <a:latin typeface="Corbel" pitchFamily="34" charset="0"/>
              </a:endParaRPr>
            </a:p>
          </p:txBody>
        </p:sp>
      </p:grpSp>
      <p:sp>
        <p:nvSpPr>
          <p:cNvPr id="20526" name="Text Box 38"/>
          <p:cNvSpPr txBox="1">
            <a:spLocks noChangeArrowheads="1"/>
          </p:cNvSpPr>
          <p:nvPr/>
        </p:nvSpPr>
        <p:spPr bwMode="gray">
          <a:xfrm>
            <a:off x="2535238" y="3989388"/>
            <a:ext cx="1673225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 eaLnBrk="0" hangingPunct="0"/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Доходы</a:t>
            </a:r>
            <a:endParaRPr lang="en-US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7" name="Text Box 39"/>
          <p:cNvSpPr txBox="1">
            <a:spLocks noChangeArrowheads="1"/>
          </p:cNvSpPr>
          <p:nvPr/>
        </p:nvSpPr>
        <p:spPr bwMode="gray">
          <a:xfrm>
            <a:off x="4964113" y="3989388"/>
            <a:ext cx="1789112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 eaLnBrk="0" hangingPunct="0"/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</a:t>
            </a:r>
            <a:endParaRPr lang="en-US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4357688" y="4071938"/>
            <a:ext cx="500062" cy="71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>
            <a:off x="4357688" y="4286250"/>
            <a:ext cx="500062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77" name="Прямая соединительная линия 76"/>
          <p:cNvCxnSpPr/>
          <p:nvPr/>
        </p:nvCxnSpPr>
        <p:spPr>
          <a:xfrm rot="5400000">
            <a:off x="3037682" y="1607344"/>
            <a:ext cx="32131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4643438" y="3286125"/>
            <a:ext cx="45005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rot="10800000">
            <a:off x="285750" y="3286125"/>
            <a:ext cx="43576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57023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Чем бюджет семьи отличается от бюджета государства?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2143</TotalTime>
  <Words>176</Words>
  <Application>Microsoft Office PowerPoint</Application>
  <PresentationFormat>Экран (4:3)</PresentationFormat>
  <Paragraphs>57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15</vt:i4>
      </vt:variant>
    </vt:vector>
  </HeadingPairs>
  <TitlesOfParts>
    <vt:vector size="31" baseType="lpstr">
      <vt:lpstr>Arial</vt:lpstr>
      <vt:lpstr>Consolas</vt:lpstr>
      <vt:lpstr>Corbel</vt:lpstr>
      <vt:lpstr>Wingdings</vt:lpstr>
      <vt:lpstr>Wingdings 2</vt:lpstr>
      <vt:lpstr>Wingdings 3</vt:lpstr>
      <vt:lpstr>Calibri</vt:lpstr>
      <vt:lpstr>Times New Roman</vt:lpstr>
      <vt:lpstr>Verdana</vt:lpstr>
      <vt:lpstr>Метро</vt:lpstr>
      <vt:lpstr>Метро</vt:lpstr>
      <vt:lpstr>Метро</vt:lpstr>
      <vt:lpstr>Метро</vt:lpstr>
      <vt:lpstr>Метро</vt:lpstr>
      <vt:lpstr>Метро</vt:lpstr>
      <vt:lpstr>Метро</vt:lpstr>
      <vt:lpstr>   «Не будь расточителен, не будешь нуждаться»                                  Вальтер Скотт</vt:lpstr>
      <vt:lpstr>Слайд 2</vt:lpstr>
      <vt:lpstr>    Бюджет государства и семьи</vt:lpstr>
      <vt:lpstr> Бюджет – это финансовый план, суммирующий доходы и расходы за определенный период времени.  Слово бюджет имеет французское происхождение и переводится как «кошелек, сумка».</vt:lpstr>
      <vt:lpstr>Слайд 5</vt:lpstr>
      <vt:lpstr>Слайд 6</vt:lpstr>
      <vt:lpstr>Слайд 7</vt:lpstr>
      <vt:lpstr>Слайд 8</vt:lpstr>
      <vt:lpstr>   Чем бюджет семьи отличается от бюджета государства? </vt:lpstr>
      <vt:lpstr> Три фазы составления бюджета:  - постановка финансовых целей; - оценка доходов; - планирование расходов.  </vt:lpstr>
      <vt:lpstr>Слайд 11</vt:lpstr>
      <vt:lpstr>Слайд 12</vt:lpstr>
      <vt:lpstr>   Чем бюджет семьи отличается от бюджета государства?</vt:lpstr>
      <vt:lpstr>Слайд 14</vt:lpstr>
      <vt:lpstr>Домашнее задание  § 15, выучить понятия: «бюджет», «социальные программы»; «налог».   Написать эссе по темам:  «Чего нельзя допускать при планировании семейного бюджета?»;  «Почему налоги необходимы государству?»; «Налоги – это плата за цивилизованное общество».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«Не будь расточителен, не будешь нуждаться»             Вальтер Скотт</dc:title>
  <cp:lastModifiedBy>Пользователь</cp:lastModifiedBy>
  <cp:revision>142</cp:revision>
  <dcterms:modified xsi:type="dcterms:W3CDTF">2014-12-29T03:34:02Z</dcterms:modified>
</cp:coreProperties>
</file>