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85" r:id="rId3"/>
    <p:sldId id="282" r:id="rId4"/>
    <p:sldId id="257" r:id="rId5"/>
    <p:sldId id="259" r:id="rId6"/>
    <p:sldId id="260" r:id="rId7"/>
    <p:sldId id="261" r:id="rId8"/>
    <p:sldId id="262" r:id="rId9"/>
    <p:sldId id="269" r:id="rId10"/>
    <p:sldId id="263" r:id="rId11"/>
    <p:sldId id="264" r:id="rId12"/>
    <p:sldId id="265" r:id="rId13"/>
    <p:sldId id="266" r:id="rId14"/>
    <p:sldId id="267" r:id="rId15"/>
    <p:sldId id="268" r:id="rId16"/>
    <p:sldId id="271" r:id="rId17"/>
    <p:sldId id="272" r:id="rId18"/>
    <p:sldId id="273" r:id="rId19"/>
    <p:sldId id="274" r:id="rId20"/>
    <p:sldId id="276" r:id="rId21"/>
    <p:sldId id="278" r:id="rId22"/>
    <p:sldId id="279" r:id="rId23"/>
    <p:sldId id="280" r:id="rId24"/>
    <p:sldId id="281" r:id="rId25"/>
    <p:sldId id="27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160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0" d="100"/>
          <a:sy n="80" d="100"/>
        </p:scale>
        <p:origin x="-637"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A2C4D7-63E0-4ADC-9A0D-66AA0D7A5939}" type="datetimeFigureOut">
              <a:rPr lang="ru-RU" smtClean="0"/>
              <a:pPr/>
              <a:t>30.10.2013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3F9664-D0C0-4B88-B185-0466157BF8E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F9664-D0C0-4B88-B185-0466157BF8EC}"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F9664-D0C0-4B88-B185-0466157BF8EC}"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F9664-D0C0-4B88-B185-0466157BF8EC}"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245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F2760B-41E7-448B-8FE4-B5ACE87B2E63}" type="slidenum">
              <a:rPr lang="ru-RU" smtClean="0"/>
              <a:pPr/>
              <a:t>2</a:t>
            </a:fld>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25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F9664-D0C0-4B88-B185-0466157BF8EC}"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F9664-D0C0-4B88-B185-0466157BF8EC}"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3F9664-D0C0-4B88-B185-0466157BF8EC}"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30.10.2013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30.10.2013</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30.10.2013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30.10.2013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30.10.2013</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30.10.2013</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30.10.2013</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30.10.2013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hyperlink" Target="http://hrono.pisalo.ru/libris/lib_b/ras00.html" TargetMode="External"/><Relationship Id="rId3" Type="http://schemas.openxmlformats.org/officeDocument/2006/relationships/hyperlink" Target="http://hrono.pisalo.ru/statii/2006/dengi_bzr.html" TargetMode="External"/><Relationship Id="rId7" Type="http://schemas.openxmlformats.org/officeDocument/2006/relationships/hyperlink" Target="http://hrono.pisalo.ru/libris/lib_b/massov.html" TargetMode="External"/><Relationship Id="rId12" Type="http://schemas.openxmlformats.org/officeDocument/2006/relationships/hyperlink" Target="http://hrono.pisalo.ru/libris/lib_b/utoml00.html"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hrono.pisalo.ru/statii/2005/bazar_kor.html" TargetMode="External"/><Relationship Id="rId11" Type="http://schemas.openxmlformats.org/officeDocument/2006/relationships/hyperlink" Target="http://hrono.pisalo.ru/libris/lib_b/utoml30.html" TargetMode="External"/><Relationship Id="rId5" Type="http://schemas.openxmlformats.org/officeDocument/2006/relationships/hyperlink" Target="http://hrono.pisalo.ru/statii/2005/kontorka.html" TargetMode="External"/><Relationship Id="rId10" Type="http://schemas.openxmlformats.org/officeDocument/2006/relationships/hyperlink" Target="http://hrono.pisalo.ru/libris/lib_b/metod00.html" TargetMode="External"/><Relationship Id="rId4" Type="http://schemas.openxmlformats.org/officeDocument/2006/relationships/hyperlink" Target="http://hrono.pisalo.ru/statii/2006/bzrn_osnovy.html" TargetMode="External"/><Relationship Id="rId9" Type="http://schemas.openxmlformats.org/officeDocument/2006/relationships/hyperlink" Target="http://hrono.pisalo.ru/libris/lib_b/povysh00.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4.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28794" y="2000240"/>
            <a:ext cx="7000924" cy="2286016"/>
          </a:xfrm>
          <a:solidFill>
            <a:schemeClr val="bg1"/>
          </a:solidFill>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48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Здоровьесберегающие</a:t>
            </a:r>
            <a:br>
              <a:rPr lang="ru-RU" sz="48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технологии. </a:t>
            </a:r>
            <a:br>
              <a:rPr lang="ru-RU"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r>
              <a:rPr lang="ru-RU"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Метод В. Ф. Базарного</a:t>
            </a:r>
            <a:endParaRPr lang="ru-RU" sz="4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714876" y="4714884"/>
            <a:ext cx="4129094" cy="928694"/>
          </a:xfrm>
        </p:spPr>
        <p:txBody>
          <a:bodyPr>
            <a:noAutofit/>
          </a:bodyPr>
          <a:lstStyle/>
          <a:p>
            <a:pPr algn="r"/>
            <a:r>
              <a:rPr lang="ru-RU" sz="2400" b="1" dirty="0" smtClean="0">
                <a:solidFill>
                  <a:srgbClr val="FF0000"/>
                </a:solidFill>
                <a:latin typeface="Times New Roman" pitchFamily="18" charset="0"/>
                <a:cs typeface="Times New Roman" pitchFamily="18" charset="0"/>
              </a:rPr>
              <a:t>Составила учитель-логопед Поморина Н.В</a:t>
            </a:r>
            <a:r>
              <a:rPr lang="ru-RU" sz="3200" b="1" dirty="0" smtClean="0">
                <a:solidFill>
                  <a:schemeClr val="tx2">
                    <a:lumMod val="60000"/>
                    <a:lumOff val="40000"/>
                  </a:schemeClr>
                </a:solidFill>
                <a:latin typeface="Times New Roman" pitchFamily="18" charset="0"/>
                <a:cs typeface="Times New Roman" pitchFamily="18" charset="0"/>
              </a:rPr>
              <a:t>.</a:t>
            </a:r>
            <a:endParaRPr lang="ru-RU" sz="3200" b="1" dirty="0">
              <a:solidFill>
                <a:schemeClr val="tx2">
                  <a:lumMod val="60000"/>
                  <a:lumOff val="40000"/>
                </a:schemeClr>
              </a:solidFill>
              <a:latin typeface="Times New Roman" pitchFamily="18" charset="0"/>
              <a:cs typeface="Times New Roman" pitchFamily="18" charset="0"/>
            </a:endParaRPr>
          </a:p>
        </p:txBody>
      </p:sp>
      <p:sp>
        <p:nvSpPr>
          <p:cNvPr id="4" name="Прямоугольник 3"/>
          <p:cNvSpPr/>
          <p:nvPr/>
        </p:nvSpPr>
        <p:spPr>
          <a:xfrm>
            <a:off x="4479634" y="2551837"/>
            <a:ext cx="184731" cy="1754326"/>
          </a:xfrm>
          <a:prstGeom prst="rect">
            <a:avLst/>
          </a:prstGeom>
          <a:noFill/>
        </p:spPr>
        <p:txBody>
          <a:bodyPr wrap="none" lIns="91440" tIns="45720" rIns="91440" bIns="45720">
            <a:spAutoFit/>
          </a:bodyPr>
          <a:lstStyle/>
          <a:p>
            <a:pPr algn="ctr"/>
            <a: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r>
            <a:b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b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3929058" y="5929330"/>
            <a:ext cx="3143272" cy="461665"/>
          </a:xfrm>
          <a:prstGeom prst="rect">
            <a:avLst/>
          </a:prstGeom>
        </p:spPr>
        <p:txBody>
          <a:bodyPr wrap="square">
            <a:spAutoFit/>
          </a:bodyPr>
          <a:lstStyle/>
          <a:p>
            <a:r>
              <a:rPr lang="ru-RU" sz="2400" b="1" dirty="0" smtClean="0">
                <a:latin typeface="Times New Roman" pitchFamily="18" charset="0"/>
                <a:cs typeface="Times New Roman" pitchFamily="18" charset="0"/>
              </a:rPr>
              <a:t>Октябрь</a:t>
            </a:r>
            <a:r>
              <a:rPr lang="ru-RU" b="1" dirty="0" smtClean="0">
                <a:latin typeface="Times New Roman" pitchFamily="18" charset="0"/>
                <a:cs typeface="Times New Roman" pitchFamily="18" charset="0"/>
              </a:rPr>
              <a:t>, 2013 г.</a:t>
            </a:r>
            <a:endParaRPr lang="ru-RU" b="1" dirty="0">
              <a:latin typeface="Times New Roman" pitchFamily="18" charset="0"/>
              <a:cs typeface="Times New Roman" pitchFamily="18" charset="0"/>
            </a:endParaRPr>
          </a:p>
        </p:txBody>
      </p:sp>
      <p:sp>
        <p:nvSpPr>
          <p:cNvPr id="6" name="TextBox 5"/>
          <p:cNvSpPr txBox="1"/>
          <p:nvPr/>
        </p:nvSpPr>
        <p:spPr>
          <a:xfrm>
            <a:off x="5508104" y="476672"/>
            <a:ext cx="3357586" cy="1323439"/>
          </a:xfrm>
          <a:prstGeom prst="rect">
            <a:avLst/>
          </a:prstGeom>
          <a:noFill/>
        </p:spPr>
        <p:txBody>
          <a:bodyPr wrap="square" rtlCol="0">
            <a:spAutoFit/>
          </a:bodyPr>
          <a:lstStyle/>
          <a:p>
            <a:pPr algn="r"/>
            <a:r>
              <a:rPr lang="ru-RU" sz="2000" b="1" i="1" dirty="0" smtClean="0">
                <a:latin typeface="Times New Roman" pitchFamily="18" charset="0"/>
                <a:cs typeface="Times New Roman" pitchFamily="18" charset="0"/>
              </a:rPr>
              <a:t>ГБДОУ детский сад № 2 </a:t>
            </a:r>
          </a:p>
          <a:p>
            <a:pPr algn="r"/>
            <a:r>
              <a:rPr lang="ru-RU" sz="2000" b="1" i="1" dirty="0" smtClean="0">
                <a:latin typeface="Times New Roman" pitchFamily="18" charset="0"/>
                <a:cs typeface="Times New Roman" pitchFamily="18" charset="0"/>
              </a:rPr>
              <a:t>комбинированного вида</a:t>
            </a:r>
          </a:p>
          <a:p>
            <a:pPr algn="r"/>
            <a:r>
              <a:rPr lang="ru-RU" sz="2000" b="1" i="1" dirty="0" smtClean="0">
                <a:latin typeface="Times New Roman" pitchFamily="18" charset="0"/>
                <a:cs typeface="Times New Roman" pitchFamily="18" charset="0"/>
              </a:rPr>
              <a:t>Петродворцового района </a:t>
            </a:r>
          </a:p>
          <a:p>
            <a:pPr algn="r"/>
            <a:r>
              <a:rPr lang="ru-RU" sz="2000" b="1" i="1" dirty="0" smtClean="0">
                <a:latin typeface="Times New Roman" pitchFamily="18" charset="0"/>
                <a:cs typeface="Times New Roman" pitchFamily="18" charset="0"/>
              </a:rPr>
              <a:t>г. Санкт - Петербурга</a:t>
            </a:r>
            <a:endParaRPr lang="ru-RU" sz="20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57158" y="285728"/>
            <a:ext cx="8215370" cy="30008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000" algn="just" defTabSz="914400" rtl="0" eaLnBrk="0" fontAlgn="base" latinLnBrk="0" hangingPunct="0">
              <a:lnSpc>
                <a:spcPct val="150000"/>
              </a:lnSpc>
              <a:spcBef>
                <a:spcPct val="0"/>
              </a:spcBef>
              <a:spcAft>
                <a:spcPct val="0"/>
              </a:spcAft>
              <a:buClrTx/>
              <a:buSzTx/>
              <a:tabLst>
                <a:tab pos="457200" algn="l"/>
              </a:tabLst>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Дети, находясь в свободном стоянии, на массажных ковриках, начинают живо фиксировать взгляд по команде на соответствующей цифре, картинке, цвете. Режим счета задается в случайной последовательности и меняется через 30 секунд. Общая продолжительность тренажа 1,5 минуты. </a:t>
            </a:r>
            <a:endParaRPr kumimoji="0" lang="ru-RU" b="1"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180000" algn="just" defTabSz="914400" rtl="0" eaLnBrk="0" fontAlgn="base" latinLnBrk="0" hangingPunct="0">
              <a:lnSpc>
                <a:spcPct val="150000"/>
              </a:lnSpc>
              <a:spcBef>
                <a:spcPct val="0"/>
              </a:spcBef>
              <a:spcAft>
                <a:spcPct val="0"/>
              </a:spcAft>
              <a:buClrTx/>
              <a:buSzTx/>
              <a:tabLst>
                <a:tab pos="457200" algn="l"/>
              </a:tabLst>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Дети с огромным удовольствием выполняют повороты в прыжке с хлопком, это вызывает положительный эмоциональный всплеск. </a:t>
            </a:r>
            <a:endParaRPr kumimoji="0" lang="ru-RU" b="1"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180000" algn="just" defTabSz="914400" rtl="0" eaLnBrk="0" fontAlgn="base" latinLnBrk="0" hangingPunct="0">
              <a:lnSpc>
                <a:spcPct val="150000"/>
              </a:lnSpc>
              <a:spcBef>
                <a:spcPct val="0"/>
              </a:spcBef>
              <a:spcAft>
                <a:spcPct val="0"/>
              </a:spcAft>
              <a:buClrTx/>
              <a:buSzTx/>
              <a:buFontTx/>
              <a:buNone/>
              <a:tabLst>
                <a:tab pos="457200" algn="l"/>
              </a:tabLst>
            </a:pPr>
            <a:endParaRPr kumimoji="0" lang="ru-RU" b="1" i="0" u="none" strike="noStrike" cap="none" normalizeH="0" baseline="0" dirty="0" smtClean="0">
              <a:ln>
                <a:noFill/>
              </a:ln>
              <a:solidFill>
                <a:srgbClr val="00B050"/>
              </a:solidFill>
              <a:effectLst/>
              <a:latin typeface="Times New Roman" pitchFamily="18" charset="0"/>
              <a:cs typeface="Times New Roman" pitchFamily="18" charset="0"/>
            </a:endParaRPr>
          </a:p>
        </p:txBody>
      </p:sp>
      <p:pic>
        <p:nvPicPr>
          <p:cNvPr id="5" name="Picture 2" descr="http://liunsha.narod.ru/DSC06353.JPG"/>
          <p:cNvPicPr>
            <a:picLocks noChangeAspect="1" noChangeArrowheads="1"/>
          </p:cNvPicPr>
          <p:nvPr/>
        </p:nvPicPr>
        <p:blipFill>
          <a:blip r:embed="rId3" cstate="print"/>
          <a:srcRect/>
          <a:stretch>
            <a:fillRect/>
          </a:stretch>
        </p:blipFill>
        <p:spPr bwMode="auto">
          <a:xfrm>
            <a:off x="2786050" y="2928934"/>
            <a:ext cx="2857520" cy="375498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57158" y="33788"/>
            <a:ext cx="8286808" cy="71558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000" algn="just" defTabSz="914400" rtl="0" eaLnBrk="1" fontAlgn="base" latinLnBrk="0" hangingPunct="1">
              <a:lnSpc>
                <a:spcPct val="150000"/>
              </a:lnSpc>
              <a:spcBef>
                <a:spcPct val="0"/>
              </a:spcBef>
              <a:spcAft>
                <a:spcPct val="0"/>
              </a:spcAft>
              <a:buClrTx/>
              <a:buSzTx/>
              <a:buFontTx/>
              <a:buNone/>
              <a:tabLst>
                <a:tab pos="457200" algn="l"/>
              </a:tabLst>
            </a:pPr>
            <a:endPar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180000" algn="just" defTabSz="914400" rtl="0" eaLnBrk="1" fontAlgn="base" latinLnBrk="0" hangingPunct="1">
              <a:lnSpc>
                <a:spcPct val="150000"/>
              </a:lnSpc>
              <a:spcBef>
                <a:spcPct val="0"/>
              </a:spcBef>
              <a:spcAft>
                <a:spcPct val="0"/>
              </a:spcAft>
              <a:buClrTx/>
              <a:buSzTx/>
              <a:buFontTx/>
              <a:buNone/>
              <a:tabLst>
                <a:tab pos="457200" algn="l"/>
              </a:tabLst>
            </a:pPr>
            <a:r>
              <a:rPr kumimoji="0" lang="ru-RU"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Влияние таких упражнений:</a:t>
            </a:r>
            <a:endParaRPr kumimoji="0" lang="ru-RU"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180000" algn="just" defTabSz="914400" rtl="0" eaLnBrk="0" fontAlgn="base" latinLnBrk="0" hangingPunct="0">
              <a:lnSpc>
                <a:spcPct val="150000"/>
              </a:lnSpc>
              <a:spcBef>
                <a:spcPct val="0"/>
              </a:spcBef>
              <a:spcAft>
                <a:spcPct val="0"/>
              </a:spcAft>
              <a:buClrTx/>
              <a:buSzTx/>
              <a:buFontTx/>
              <a:buChar char="•"/>
              <a:tabLst>
                <a:tab pos="457200" algn="l"/>
              </a:tabLst>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данный тренаж оказывает благоприятное влияние на развитие зрительно-моторной реакции;</a:t>
            </a:r>
            <a:endParaRPr kumimoji="0" lang="ru-RU" b="1"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180000" algn="just" defTabSz="914400" rtl="0" eaLnBrk="0" fontAlgn="base" latinLnBrk="0" hangingPunct="0">
              <a:lnSpc>
                <a:spcPct val="150000"/>
              </a:lnSpc>
              <a:spcBef>
                <a:spcPct val="0"/>
              </a:spcBef>
              <a:spcAft>
                <a:spcPct val="0"/>
              </a:spcAft>
              <a:buClrTx/>
              <a:buSzTx/>
              <a:buFontTx/>
              <a:buChar char="•"/>
              <a:tabLst>
                <a:tab pos="457200" algn="l"/>
              </a:tabLst>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скорость ориентации в пространстве, а так же реакцию на экстренные ситуации в жизни; </a:t>
            </a:r>
            <a:endParaRPr kumimoji="0" lang="ru-RU" b="1"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180000" algn="just" defTabSz="914400" rtl="0" eaLnBrk="0" fontAlgn="base" latinLnBrk="0" hangingPunct="0">
              <a:lnSpc>
                <a:spcPct val="150000"/>
              </a:lnSpc>
              <a:spcBef>
                <a:spcPct val="0"/>
              </a:spcBef>
              <a:spcAft>
                <a:spcPct val="0"/>
              </a:spcAft>
              <a:buClrTx/>
              <a:buSzTx/>
              <a:buFontTx/>
              <a:buChar char="•"/>
              <a:tabLst>
                <a:tab pos="457200" algn="l"/>
              </a:tabLst>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у детей развивается зрительно-двигательная поисковая активность, а так же зрительно-ручная и телесная координация; </a:t>
            </a:r>
            <a:endParaRPr kumimoji="0" lang="ru-RU" b="1"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180000" algn="just" defTabSz="914400" rtl="0" eaLnBrk="0" fontAlgn="base" latinLnBrk="0" hangingPunct="0">
              <a:lnSpc>
                <a:spcPct val="150000"/>
              </a:lnSpc>
              <a:spcBef>
                <a:spcPct val="0"/>
              </a:spcBef>
              <a:spcAft>
                <a:spcPct val="0"/>
              </a:spcAft>
              <a:buClrTx/>
              <a:buSzTx/>
              <a:buFontTx/>
              <a:buChar char="•"/>
              <a:tabLst>
                <a:tab pos="457200" algn="l"/>
              </a:tabLst>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дети становятся зоркими, внимательными.</a:t>
            </a:r>
            <a:endParaRPr kumimoji="0" lang="ru-RU" b="1" i="0" u="none" strike="noStrike" cap="none" normalizeH="0" baseline="0" dirty="0" smtClean="0">
              <a:ln>
                <a:noFill/>
              </a:ln>
              <a:solidFill>
                <a:srgbClr val="00B050"/>
              </a:solidFill>
              <a:effectLst/>
              <a:latin typeface="Times New Roman" pitchFamily="18" charset="0"/>
              <a:cs typeface="Times New Roman" pitchFamily="18" charset="0"/>
            </a:endParaRPr>
          </a:p>
          <a:p>
            <a:pPr indent="180000" algn="just">
              <a:lnSpc>
                <a:spcPct val="150000"/>
              </a:lnSpc>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Очень важно, чтобы каждый ребенок находился на своей рабочей дистанции, которая определяется врачом-офтальмологом на начало года по результатам обследования на предмет остроты зрения и рефракции на оба глаза.</a:t>
            </a:r>
            <a:r>
              <a:rPr lang="ru-RU" b="1" dirty="0" smtClean="0">
                <a:solidFill>
                  <a:srgbClr val="3333CC"/>
                </a:solidFill>
                <a:latin typeface="Times New Roman" pitchFamily="18" charset="0"/>
              </a:rPr>
              <a:t> </a:t>
            </a:r>
            <a:r>
              <a:rPr lang="ru-RU" b="1" dirty="0" smtClean="0">
                <a:solidFill>
                  <a:srgbClr val="00B050"/>
                </a:solidFill>
                <a:latin typeface="Times New Roman" pitchFamily="18" charset="0"/>
              </a:rPr>
              <a:t>Гимнастика для глаз улучшает не только зрение, но и тренирует мускулатуру лица,  что оказывает положительное действие на </a:t>
            </a:r>
          </a:p>
          <a:p>
            <a:pPr indent="180000" algn="just">
              <a:lnSpc>
                <a:spcPct val="150000"/>
              </a:lnSpc>
            </a:pPr>
            <a:r>
              <a:rPr lang="ru-RU" b="1" dirty="0" smtClean="0">
                <a:solidFill>
                  <a:srgbClr val="3333CC"/>
                </a:solidFill>
                <a:latin typeface="Times New Roman" pitchFamily="18" charset="0"/>
              </a:rPr>
              <a:t>артикуляционный аппарат .</a:t>
            </a:r>
            <a:endPar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endParaRPr>
          </a:p>
          <a:p>
            <a:pPr indent="180000" algn="just">
              <a:lnSpc>
                <a:spcPct val="150000"/>
              </a:lnSpc>
            </a:pP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180000" algn="just" defTabSz="914400" rtl="0" eaLnBrk="0" fontAlgn="base" latinLnBrk="0" hangingPunct="0">
              <a:lnSpc>
                <a:spcPct val="150000"/>
              </a:lnSpc>
              <a:spcBef>
                <a:spcPct val="0"/>
              </a:spcBef>
              <a:spcAft>
                <a:spcPct val="0"/>
              </a:spcAft>
              <a:buClrTx/>
              <a:buSzTx/>
              <a:tabLst>
                <a:tab pos="457200" algn="l"/>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500034" y="4036223"/>
            <a:ext cx="800105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000" algn="just" defTabSz="914400" rtl="0" eaLnBrk="1" fontAlgn="base" latinLnBrk="0" hangingPunct="1">
              <a:lnSpc>
                <a:spcPct val="150000"/>
              </a:lnSpc>
              <a:spcBef>
                <a:spcPct val="0"/>
              </a:spcBef>
              <a:spcAft>
                <a:spcPct val="0"/>
              </a:spcAft>
              <a:buClrTx/>
              <a:buSzTx/>
              <a:buFontTx/>
              <a:buNone/>
              <a:tabLst>
                <a:tab pos="457200" algn="l"/>
              </a:tabLst>
            </a:pPr>
            <a:r>
              <a:rPr kumimoji="0" lang="ru-RU" b="1"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Методика работы с офтальмотренажёром</a:t>
            </a:r>
            <a:endParaRPr kumimoji="0" lang="ru-RU" b="1" i="1"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252000" algn="just" defTabSz="914400" rtl="0" eaLnBrk="0" fontAlgn="base" latinLnBrk="0" hangingPunct="0">
              <a:lnSpc>
                <a:spcPct val="150000"/>
              </a:lnSpc>
              <a:spcBef>
                <a:spcPct val="0"/>
              </a:spcBef>
              <a:spcAft>
                <a:spcPct val="0"/>
              </a:spcAft>
              <a:buClrTx/>
              <a:buSzTx/>
              <a:buFontTx/>
              <a:buChar char="•"/>
              <a:tabLst>
                <a:tab pos="457200" algn="l"/>
              </a:tabLst>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Стоя на массажных ковриках, с вытянутыми вперед руками, под музыку, дети поочередно обводят указательным пальцем траектории с одновременным слежением за ним органом зрения, туловищем, руками.  </a:t>
            </a:r>
            <a:endParaRPr kumimoji="0" lang="ru-RU" b="1"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252000" algn="just" defTabSz="914400" rtl="0" eaLnBrk="0" fontAlgn="base" latinLnBrk="0" hangingPunct="0">
              <a:lnSpc>
                <a:spcPct val="150000"/>
              </a:lnSpc>
              <a:spcBef>
                <a:spcPct val="0"/>
              </a:spcBef>
              <a:spcAft>
                <a:spcPct val="0"/>
              </a:spcAft>
              <a:buClrTx/>
              <a:buSzTx/>
              <a:buFontTx/>
              <a:buChar char="•"/>
              <a:tabLst>
                <a:tab pos="457200" algn="l"/>
              </a:tabLst>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Затем рисуют воображаемую диаграмму на потолке, но с большим размахом и с большей амплитудой движения.</a:t>
            </a:r>
            <a:endParaRPr kumimoji="0" lang="ru-RU" b="1" i="0" u="none" strike="noStrike" cap="none" normalizeH="0" baseline="0" dirty="0" smtClean="0">
              <a:ln>
                <a:noFill/>
              </a:ln>
              <a:solidFill>
                <a:srgbClr val="00B050"/>
              </a:solidFill>
              <a:effectLst/>
              <a:latin typeface="Times New Roman" pitchFamily="18" charset="0"/>
              <a:cs typeface="Times New Roman" pitchFamily="18" charset="0"/>
            </a:endParaRPr>
          </a:p>
        </p:txBody>
      </p:sp>
      <p:pic>
        <p:nvPicPr>
          <p:cNvPr id="33795" name="Picture 3" descr="gl4.jpg"/>
          <p:cNvPicPr>
            <a:picLocks noChangeAspect="1" noChangeArrowheads="1"/>
          </p:cNvPicPr>
          <p:nvPr/>
        </p:nvPicPr>
        <p:blipFill>
          <a:blip r:embed="rId3" cstate="print"/>
          <a:srcRect/>
          <a:stretch>
            <a:fillRect/>
          </a:stretch>
        </p:blipFill>
        <p:spPr bwMode="auto">
          <a:xfrm>
            <a:off x="1285851" y="1500174"/>
            <a:ext cx="6053514" cy="2714644"/>
          </a:xfrm>
          <a:prstGeom prst="rect">
            <a:avLst/>
          </a:prstGeom>
          <a:noFill/>
        </p:spPr>
      </p:pic>
      <p:sp>
        <p:nvSpPr>
          <p:cNvPr id="5" name="Прямоугольник 4"/>
          <p:cNvSpPr/>
          <p:nvPr/>
        </p:nvSpPr>
        <p:spPr>
          <a:xfrm>
            <a:off x="571472" y="1000108"/>
            <a:ext cx="7786742" cy="369332"/>
          </a:xfrm>
          <a:prstGeom prst="rect">
            <a:avLst/>
          </a:prstGeom>
        </p:spPr>
        <p:txBody>
          <a:bodyPr wrap="square">
            <a:spAutoFit/>
          </a:bodyPr>
          <a:lstStyle/>
          <a:p>
            <a:pPr algn="ctr"/>
            <a:r>
              <a:rPr lang="ru-RU" b="1" dirty="0" smtClean="0">
                <a:solidFill>
                  <a:srgbClr val="A50021"/>
                </a:solidFill>
                <a:latin typeface="Times New Roman" pitchFamily="18" charset="0"/>
                <a:cs typeface="Times New Roman" pitchFamily="18" charset="0"/>
              </a:rPr>
              <a:t>СХЕМА ЗРИТЕЛЬНО-ДВИГАТЕЛЬНЫХ ТРАЕКТОРИЙ</a:t>
            </a:r>
            <a:endParaRPr lang="ru-RU" dirty="0"/>
          </a:p>
        </p:txBody>
      </p:sp>
      <p:sp>
        <p:nvSpPr>
          <p:cNvPr id="6" name="Прямоугольник 5"/>
          <p:cNvSpPr/>
          <p:nvPr/>
        </p:nvSpPr>
        <p:spPr>
          <a:xfrm>
            <a:off x="500034" y="0"/>
            <a:ext cx="8001056" cy="1381404"/>
          </a:xfrm>
          <a:prstGeom prst="rect">
            <a:avLst/>
          </a:prstGeom>
        </p:spPr>
        <p:txBody>
          <a:bodyPr wrap="square">
            <a:spAutoFit/>
          </a:bodyPr>
          <a:lstStyle/>
          <a:p>
            <a:pPr indent="180000" algn="ctr">
              <a:lnSpc>
                <a:spcPct val="150000"/>
              </a:lnSpc>
            </a:pPr>
            <a:r>
              <a:rPr lang="ru-RU" b="1" i="1" dirty="0" smtClean="0"/>
              <a:t> </a:t>
            </a:r>
            <a:r>
              <a:rPr lang="ru-RU" sz="2000" b="1" i="1" dirty="0" smtClean="0">
                <a:solidFill>
                  <a:srgbClr val="FF0000"/>
                </a:solidFill>
                <a:latin typeface="Times New Roman" pitchFamily="18" charset="0"/>
                <a:cs typeface="Times New Roman" pitchFamily="18" charset="0"/>
              </a:rPr>
              <a:t>Зрительно-координаторные тренажи с помощью опорных  зрительно-двигательных траекторий  (офтальмотренажеры)</a:t>
            </a:r>
          </a:p>
          <a:p>
            <a:pPr indent="180000" algn="ctr">
              <a:lnSpc>
                <a:spcPct val="150000"/>
              </a:lnSpc>
            </a:pPr>
            <a:endParaRPr lang="ru-RU" b="1" i="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214290"/>
            <a:ext cx="8072494" cy="2585323"/>
          </a:xfrm>
          <a:prstGeom prst="rect">
            <a:avLst/>
          </a:prstGeom>
        </p:spPr>
        <p:txBody>
          <a:bodyPr wrap="square">
            <a:spAutoFit/>
          </a:bodyPr>
          <a:lstStyle/>
          <a:p>
            <a:pPr lvl="0" indent="252000" algn="just" eaLnBrk="0" fontAlgn="base" hangingPunct="0">
              <a:lnSpc>
                <a:spcPct val="150000"/>
              </a:lnSpc>
              <a:spcBef>
                <a:spcPct val="0"/>
              </a:spcBef>
              <a:spcAft>
                <a:spcPct val="0"/>
              </a:spcAft>
              <a:tabLst>
                <a:tab pos="457200" algn="l"/>
              </a:tabLst>
            </a:pPr>
            <a:r>
              <a:rPr lang="ru-RU" b="1" dirty="0" smtClean="0">
                <a:solidFill>
                  <a:srgbClr val="00B050"/>
                </a:solidFill>
                <a:latin typeface="Times New Roman" pitchFamily="18" charset="0"/>
                <a:ea typeface="Times New Roman" pitchFamily="18" charset="0"/>
                <a:cs typeface="Times New Roman" pitchFamily="18" charset="0"/>
              </a:rPr>
              <a:t>Данный тренаж чаще выполняется после работы, которая требует от детей приложения усилий, т.к. упражнение прекрасно снимает напряжение, расслабляет, снимает психическую утомляемость и избыточную нервную возбудимость. Способствует доброжелательности, улучшает чувство гармонии и ритма, развивает зрительно-ручную координацию. </a:t>
            </a:r>
          </a:p>
          <a:p>
            <a:pPr lvl="0" indent="252000" algn="just" eaLnBrk="0" fontAlgn="base" hangingPunct="0">
              <a:lnSpc>
                <a:spcPct val="150000"/>
              </a:lnSpc>
              <a:spcBef>
                <a:spcPct val="0"/>
              </a:spcBef>
              <a:spcAft>
                <a:spcPct val="0"/>
              </a:spcAft>
              <a:tabLst>
                <a:tab pos="457200" algn="l"/>
              </a:tabLst>
            </a:pPr>
            <a:endParaRPr lang="ru-RU" dirty="0" smtClean="0">
              <a:latin typeface="Times New Roman" pitchFamily="18" charset="0"/>
              <a:cs typeface="Times New Roman" pitchFamily="18" charset="0"/>
            </a:endParaRPr>
          </a:p>
        </p:txBody>
      </p:sp>
      <p:sp>
        <p:nvSpPr>
          <p:cNvPr id="35841" name="Rectangle 1"/>
          <p:cNvSpPr>
            <a:spLocks noChangeArrowheads="1"/>
          </p:cNvSpPr>
          <p:nvPr/>
        </p:nvSpPr>
        <p:spPr bwMode="auto">
          <a:xfrm>
            <a:off x="500034" y="2610844"/>
            <a:ext cx="8001056" cy="3831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000" algn="just" defTabSz="914400" rtl="0" eaLnBrk="1" fontAlgn="base" latinLnBrk="0" hangingPunct="1">
              <a:lnSpc>
                <a:spcPct val="150000"/>
              </a:lnSpc>
              <a:spcBef>
                <a:spcPct val="0"/>
              </a:spcBef>
              <a:spcAft>
                <a:spcPct val="0"/>
              </a:spcAft>
              <a:buClrTx/>
              <a:buSzTx/>
              <a:buFont typeface="Arial" pitchFamily="34" charset="0"/>
              <a:buChar char="•"/>
              <a:tabLst>
                <a:tab pos="457200" algn="l"/>
              </a:tabLst>
            </a:pPr>
            <a:r>
              <a:rPr kumimoji="0" lang="ru-RU"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Упражнения на мышечно-телесную координацию</a:t>
            </a:r>
            <a:endParaRPr kumimoji="0" lang="ru-RU" b="1" i="0" u="none" strike="noStrike" cap="none" normalizeH="0" baseline="0" dirty="0" smtClean="0">
              <a:ln>
                <a:noFill/>
              </a:ln>
              <a:solidFill>
                <a:srgbClr val="FF0000"/>
              </a:solidFill>
              <a:effectLst/>
              <a:latin typeface="Times New Roman" pitchFamily="18" charset="0"/>
              <a:cs typeface="Times New Roman" pitchFamily="18" charset="0"/>
            </a:endParaRPr>
          </a:p>
          <a:p>
            <a:pPr lvl="0" indent="180000" algn="just" eaLnBrk="0" fontAlgn="base" hangingPunct="0">
              <a:lnSpc>
                <a:spcPct val="150000"/>
              </a:lnSpc>
              <a:spcBef>
                <a:spcPct val="0"/>
              </a:spcBef>
              <a:spcAft>
                <a:spcPct val="0"/>
              </a:spcAft>
              <a:tabLst>
                <a:tab pos="457200" algn="l"/>
              </a:tabLst>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Упражнение проводится в режиме движения наглядного материала, постоянного поиска и выполнения активизирующих внимание детей заданий</a:t>
            </a:r>
            <a:r>
              <a:rPr lang="ru-RU" b="1" dirty="0" smtClean="0">
                <a:solidFill>
                  <a:srgbClr val="00B050"/>
                </a:solidFill>
                <a:latin typeface="Times New Roman" pitchFamily="18" charset="0"/>
                <a:ea typeface="Times New Roman" pitchFamily="18" charset="0"/>
                <a:cs typeface="Times New Roman" pitchFamily="18" charset="0"/>
              </a:rPr>
              <a:t>. Всевозможные карточки могут оказаться в любой точке группы.                              </a:t>
            </a:r>
            <a:endPar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endParaRPr>
          </a:p>
          <a:p>
            <a:pPr lvl="0" indent="180000" algn="just" eaLnBrk="0" fontAlgn="base" hangingPunct="0">
              <a:lnSpc>
                <a:spcPct val="150000"/>
              </a:lnSpc>
              <a:spcBef>
                <a:spcPct val="0"/>
              </a:spcBef>
              <a:spcAft>
                <a:spcPct val="0"/>
              </a:spcAft>
              <a:tabLst>
                <a:tab pos="457200" algn="l"/>
              </a:tabLst>
            </a:pPr>
            <a:r>
              <a:rPr lang="ru-RU" b="1" dirty="0" smtClean="0">
                <a:solidFill>
                  <a:srgbClr val="00B050"/>
                </a:solidFill>
                <a:latin typeface="Times New Roman" pitchFamily="18" charset="0"/>
                <a:ea typeface="Times New Roman" pitchFamily="18" charset="0"/>
                <a:cs typeface="Times New Roman" pitchFamily="18" charset="0"/>
              </a:rPr>
              <a:t>Дети ищут их, тем самым переключают зрение с ближнего на дальнее расстояние и наоборот.</a:t>
            </a:r>
          </a:p>
          <a:p>
            <a:pPr indent="180000" algn="just" eaLnBrk="0" fontAlgn="base" hangingPunct="0">
              <a:lnSpc>
                <a:spcPct val="150000"/>
              </a:lnSpc>
              <a:spcBef>
                <a:spcPct val="0"/>
              </a:spcBef>
              <a:spcAft>
                <a:spcPct val="0"/>
              </a:spcAft>
              <a:tabLst>
                <a:tab pos="457200" algn="l"/>
              </a:tabLst>
            </a:pPr>
            <a:r>
              <a:rPr lang="ru-RU" b="1" dirty="0" smtClean="0">
                <a:solidFill>
                  <a:srgbClr val="00B050"/>
                </a:solidFill>
                <a:latin typeface="Times New Roman" pitchFamily="18" charset="0"/>
                <a:cs typeface="Times New Roman" pitchFamily="18" charset="0"/>
              </a:rPr>
              <a:t>Например, педагог показывает дидактический материал сначала с близкого расстояния, а затем постепенно отходит от детей, тренируя тем самым мышцы глаза.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00_1462"/>
          <p:cNvPicPr/>
          <p:nvPr/>
        </p:nvPicPr>
        <p:blipFill>
          <a:blip r:embed="rId3" cstate="print"/>
          <a:srcRect t="7857" r="13538" b="9164"/>
          <a:stretch>
            <a:fillRect/>
          </a:stretch>
        </p:blipFill>
        <p:spPr bwMode="auto">
          <a:xfrm>
            <a:off x="357158" y="1928802"/>
            <a:ext cx="4028628" cy="3929090"/>
          </a:xfrm>
          <a:prstGeom prst="rect">
            <a:avLst/>
          </a:prstGeom>
          <a:noFill/>
          <a:ln w="9525">
            <a:noFill/>
            <a:miter lim="800000"/>
            <a:headEnd/>
            <a:tailEnd/>
          </a:ln>
        </p:spPr>
      </p:pic>
      <p:pic>
        <p:nvPicPr>
          <p:cNvPr id="4" name="Рисунок 3" descr="100_1624"/>
          <p:cNvPicPr/>
          <p:nvPr/>
        </p:nvPicPr>
        <p:blipFill>
          <a:blip r:embed="rId4" cstate="print"/>
          <a:srcRect l="8514" t="7037" r="6987" b="11130"/>
          <a:stretch>
            <a:fillRect/>
          </a:stretch>
        </p:blipFill>
        <p:spPr bwMode="auto">
          <a:xfrm>
            <a:off x="4643438" y="1928802"/>
            <a:ext cx="3929090" cy="3929090"/>
          </a:xfrm>
          <a:prstGeom prst="rect">
            <a:avLst/>
          </a:prstGeom>
          <a:noFill/>
        </p:spPr>
      </p:pic>
      <p:sp>
        <p:nvSpPr>
          <p:cNvPr id="7" name="Прямоугольник 6"/>
          <p:cNvSpPr/>
          <p:nvPr/>
        </p:nvSpPr>
        <p:spPr>
          <a:xfrm>
            <a:off x="428596" y="285728"/>
            <a:ext cx="8143932" cy="1015663"/>
          </a:xfrm>
          <a:prstGeom prst="rect">
            <a:avLst/>
          </a:prstGeom>
        </p:spPr>
        <p:txBody>
          <a:bodyPr wrap="square">
            <a:spAutoFit/>
          </a:bodyPr>
          <a:lstStyle/>
          <a:p>
            <a:pPr indent="180000" algn="ctr" eaLnBrk="0" fontAlgn="base" hangingPunct="0">
              <a:lnSpc>
                <a:spcPct val="150000"/>
              </a:lnSpc>
              <a:spcBef>
                <a:spcPct val="0"/>
              </a:spcBef>
              <a:spcAft>
                <a:spcPct val="0"/>
              </a:spcAft>
              <a:tabLst>
                <a:tab pos="457200" algn="l"/>
              </a:tabLst>
            </a:pPr>
            <a:r>
              <a:rPr lang="ru-RU" sz="2000" b="1" dirty="0" smtClean="0">
                <a:solidFill>
                  <a:srgbClr val="00B050"/>
                </a:solidFill>
                <a:latin typeface="Times New Roman" pitchFamily="18" charset="0"/>
                <a:cs typeface="Times New Roman" pitchFamily="18" charset="0"/>
              </a:rPr>
              <a:t>Для двигательной активности на занятии используются </a:t>
            </a:r>
          </a:p>
          <a:p>
            <a:pPr indent="180000" algn="ctr" eaLnBrk="0" fontAlgn="base" hangingPunct="0">
              <a:lnSpc>
                <a:spcPct val="150000"/>
              </a:lnSpc>
              <a:spcBef>
                <a:spcPct val="0"/>
              </a:spcBef>
              <a:spcAft>
                <a:spcPct val="0"/>
              </a:spcAft>
              <a:tabLst>
                <a:tab pos="457200" algn="l"/>
              </a:tabLst>
            </a:pPr>
            <a:r>
              <a:rPr lang="ru-RU" sz="2000" b="1" i="1" u="sng" dirty="0" smtClean="0">
                <a:solidFill>
                  <a:srgbClr val="00B050"/>
                </a:solidFill>
                <a:latin typeface="Times New Roman" pitchFamily="18" charset="0"/>
                <a:cs typeface="Times New Roman" pitchFamily="18" charset="0"/>
              </a:rPr>
              <a:t>«СЕНСОРНЫЕ  КРЕСТЫ».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428596" y="142852"/>
            <a:ext cx="8143932" cy="35174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000" algn="just" defTabSz="914400" rtl="0" eaLnBrk="1" fontAlgn="base" latinLnBrk="0" hangingPunct="1">
              <a:lnSpc>
                <a:spcPct val="150000"/>
              </a:lnSpc>
              <a:spcBef>
                <a:spcPct val="0"/>
              </a:spcBef>
              <a:spcAft>
                <a:spcPct val="0"/>
              </a:spcAft>
              <a:buClrTx/>
              <a:buSzTx/>
              <a:buFontTx/>
              <a:buNone/>
              <a:tabLst/>
            </a:pPr>
            <a:r>
              <a:rPr kumimoji="0" lang="ru-RU" b="1"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«Сенсорные кресты» </a:t>
            </a: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развешиваются под потолком в группе. </a:t>
            </a:r>
          </a:p>
          <a:p>
            <a:pPr marL="0" marR="0" lvl="0" indent="180000" algn="just" defTabSz="914400" rtl="0" eaLnBrk="1" fontAlgn="base" latinLnBrk="0" hangingPunct="1">
              <a:lnSpc>
                <a:spcPct val="150000"/>
              </a:lnSpc>
              <a:spcBef>
                <a:spcPct val="0"/>
              </a:spcBef>
              <a:spcAft>
                <a:spcPct val="0"/>
              </a:spcAft>
              <a:buClrTx/>
              <a:buSzTx/>
              <a:buFontTx/>
              <a:buNone/>
              <a:tabLst/>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На них закрепляются различные объекты (картинки в соответствии с тематическим планированием и возрастом, плоские и объёмные геометрические фигуры, буквы, слова и пр.). </a:t>
            </a:r>
          </a:p>
          <a:p>
            <a:pPr marL="0" marR="0" lvl="0" indent="180000" algn="just" defTabSz="914400" rtl="0" eaLnBrk="1" fontAlgn="base" latinLnBrk="0" hangingPunct="1">
              <a:lnSpc>
                <a:spcPct val="150000"/>
              </a:lnSpc>
              <a:spcBef>
                <a:spcPct val="0"/>
              </a:spcBef>
              <a:spcAft>
                <a:spcPct val="0"/>
              </a:spcAft>
              <a:buClrTx/>
              <a:buSzTx/>
              <a:buFontTx/>
              <a:buNone/>
              <a:tabLst/>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Педагог в ходе СОД периодически обращает внимание детей на то или иное пособие, просит что-то найти, назвать, дать характеристику, и т.п. Дети ищут глазами нужный материал, тем самым тренируя зрение, устраняя усталость и напряжение с глаз.</a:t>
            </a:r>
            <a:endParaRPr kumimoji="0" lang="ru-RU" b="1" i="0" u="none" strike="noStrike" cap="none" normalizeH="0" baseline="0" dirty="0" smtClean="0">
              <a:ln>
                <a:noFill/>
              </a:ln>
              <a:solidFill>
                <a:srgbClr val="00B050"/>
              </a:solidFill>
              <a:effectLst/>
              <a:latin typeface="Arial" pitchFamily="34" charset="0"/>
              <a:cs typeface="Arial" pitchFamily="34" charset="0"/>
            </a:endParaRPr>
          </a:p>
        </p:txBody>
      </p:sp>
      <p:pic>
        <p:nvPicPr>
          <p:cNvPr id="4" name="Рисунок 3" descr="100_1460"/>
          <p:cNvPicPr/>
          <p:nvPr/>
        </p:nvPicPr>
        <p:blipFill>
          <a:blip r:embed="rId3" cstate="print"/>
          <a:srcRect l="8000" r="9500" b="13483"/>
          <a:stretch>
            <a:fillRect/>
          </a:stretch>
        </p:blipFill>
        <p:spPr bwMode="auto">
          <a:xfrm>
            <a:off x="428596" y="3571876"/>
            <a:ext cx="3742876" cy="3143272"/>
          </a:xfrm>
          <a:prstGeom prst="rect">
            <a:avLst/>
          </a:prstGeom>
          <a:noFill/>
          <a:ln w="9525">
            <a:noFill/>
            <a:miter lim="800000"/>
            <a:headEnd/>
            <a:tailEnd/>
          </a:ln>
        </p:spPr>
      </p:pic>
      <p:pic>
        <p:nvPicPr>
          <p:cNvPr id="5" name="Рисунок 4" descr="100_1623"/>
          <p:cNvPicPr/>
          <p:nvPr/>
        </p:nvPicPr>
        <p:blipFill>
          <a:blip r:embed="rId4" cstate="print"/>
          <a:srcRect l="29015" t="29111" r="6850" b="9589"/>
          <a:stretch>
            <a:fillRect/>
          </a:stretch>
        </p:blipFill>
        <p:spPr bwMode="auto">
          <a:xfrm>
            <a:off x="4429124" y="3571876"/>
            <a:ext cx="3714776" cy="314327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857232"/>
            <a:ext cx="7858180" cy="2308324"/>
          </a:xfrm>
          <a:prstGeom prst="rect">
            <a:avLst/>
          </a:prstGeom>
        </p:spPr>
        <p:txBody>
          <a:bodyPr wrap="square">
            <a:spAutoFit/>
          </a:bodyPr>
          <a:lstStyle/>
          <a:p>
            <a:r>
              <a:rPr lang="ru-RU" dirty="0" smtClean="0"/>
              <a:t/>
            </a:r>
            <a:br>
              <a:rPr lang="ru-RU" dirty="0" smtClean="0"/>
            </a:br>
            <a:r>
              <a:rPr lang="ru-RU" dirty="0" smtClean="0">
                <a:solidFill>
                  <a:srgbClr val="00B050"/>
                </a:solidFill>
              </a:rPr>
              <a:t>1. </a:t>
            </a:r>
            <a:r>
              <a:rPr lang="ru-RU" b="1" u="sng" dirty="0" smtClean="0">
                <a:solidFill>
                  <a:srgbClr val="00B050"/>
                </a:solidFill>
                <a:latin typeface="Times New Roman" pitchFamily="18" charset="0"/>
                <a:cs typeface="Times New Roman" pitchFamily="18" charset="0"/>
              </a:rPr>
              <a:t>Бумажные офтальмотренажеры</a:t>
            </a:r>
            <a:br>
              <a:rPr lang="ru-RU" b="1" u="sng"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 Разного рода траектории, по которым дети «бегают» глазами. </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 На листе ватмана изображаются цветные фигуры (зигзаги, овалы,</a:t>
            </a:r>
          </a:p>
          <a:p>
            <a:endParaRPr lang="ru-RU" b="1" dirty="0" smtClean="0">
              <a:solidFill>
                <a:srgbClr val="00B050"/>
              </a:solidFill>
              <a:latin typeface="Times New Roman" pitchFamily="18" charset="0"/>
              <a:cs typeface="Times New Roman" pitchFamily="18" charset="0"/>
            </a:endParaRPr>
          </a:p>
          <a:p>
            <a:r>
              <a:rPr lang="ru-RU" b="1" dirty="0" smtClean="0">
                <a:solidFill>
                  <a:srgbClr val="00B050"/>
                </a:solidFill>
                <a:latin typeface="Times New Roman" pitchFamily="18" charset="0"/>
                <a:cs typeface="Times New Roman" pitchFamily="18" charset="0"/>
              </a:rPr>
              <a:t> восьмерки, спирали и т.д.).             Толщина линий – один сантиметр</a:t>
            </a:r>
            <a:r>
              <a:rPr lang="ru-RU" dirty="0" smtClean="0"/>
              <a:t>. </a:t>
            </a:r>
            <a:endParaRPr lang="ru-RU" dirty="0"/>
          </a:p>
        </p:txBody>
      </p:sp>
      <p:pic>
        <p:nvPicPr>
          <p:cNvPr id="46082" name="Picture 2" descr="c:\documents and settings\user\рабочий стол\13.jpg"/>
          <p:cNvPicPr>
            <a:picLocks noChangeAspect="1" noChangeArrowheads="1"/>
          </p:cNvPicPr>
          <p:nvPr/>
        </p:nvPicPr>
        <p:blipFill>
          <a:blip r:embed="rId3" cstate="print"/>
          <a:srcRect/>
          <a:stretch>
            <a:fillRect/>
          </a:stretch>
        </p:blipFill>
        <p:spPr bwMode="auto">
          <a:xfrm>
            <a:off x="3428992" y="3500438"/>
            <a:ext cx="4712400" cy="2857520"/>
          </a:xfrm>
          <a:prstGeom prst="rect">
            <a:avLst/>
          </a:prstGeom>
          <a:noFill/>
        </p:spPr>
      </p:pic>
      <p:pic>
        <p:nvPicPr>
          <p:cNvPr id="46084" name="Picture 4" descr="http://podelise.ru/tw_files2/urls_409/3/d-2032/img9.jpg"/>
          <p:cNvPicPr>
            <a:picLocks noChangeAspect="1" noChangeArrowheads="1"/>
          </p:cNvPicPr>
          <p:nvPr/>
        </p:nvPicPr>
        <p:blipFill>
          <a:blip r:embed="rId4" cstate="print"/>
          <a:srcRect/>
          <a:stretch>
            <a:fillRect/>
          </a:stretch>
        </p:blipFill>
        <p:spPr bwMode="auto">
          <a:xfrm>
            <a:off x="142844" y="3429000"/>
            <a:ext cx="3524274" cy="2643206"/>
          </a:xfrm>
          <a:prstGeom prst="rect">
            <a:avLst/>
          </a:prstGeom>
          <a:noFill/>
        </p:spPr>
      </p:pic>
      <p:sp>
        <p:nvSpPr>
          <p:cNvPr id="5" name="TextBox 4"/>
          <p:cNvSpPr txBox="1"/>
          <p:nvPr/>
        </p:nvSpPr>
        <p:spPr>
          <a:xfrm>
            <a:off x="357158" y="428604"/>
            <a:ext cx="8215370" cy="400110"/>
          </a:xfrm>
          <a:prstGeom prst="rect">
            <a:avLst/>
          </a:prstGeom>
          <a:noFill/>
        </p:spPr>
        <p:txBody>
          <a:bodyPr wrap="square" rtlCol="0">
            <a:spAutoFit/>
          </a:bodyPr>
          <a:lstStyle/>
          <a:p>
            <a:pPr algn="ctr"/>
            <a:r>
              <a:rPr lang="ru-RU" sz="2000" b="1" dirty="0" smtClean="0">
                <a:solidFill>
                  <a:srgbClr val="00B050"/>
                </a:solidFill>
                <a:latin typeface="Times New Roman" pitchFamily="18" charset="0"/>
                <a:cs typeface="Times New Roman" pitchFamily="18" charset="0"/>
              </a:rPr>
              <a:t>Варианты   упражнений для развития зрительного восприятия</a:t>
            </a:r>
            <a:endParaRPr lang="ru-RU" sz="2000" b="1"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1472" y="428604"/>
            <a:ext cx="7858180" cy="4247317"/>
          </a:xfrm>
          <a:prstGeom prst="rect">
            <a:avLst/>
          </a:prstGeom>
        </p:spPr>
        <p:txBody>
          <a:bodyPr wrap="square">
            <a:spAutoFit/>
          </a:bodyPr>
          <a:lstStyle/>
          <a:p>
            <a:pPr indent="180000">
              <a:lnSpc>
                <a:spcPct val="150000"/>
              </a:lnSpc>
            </a:pPr>
            <a:r>
              <a:rPr lang="ru-RU" b="1" u="sng" dirty="0" smtClean="0">
                <a:solidFill>
                  <a:srgbClr val="00B050"/>
                </a:solidFill>
                <a:latin typeface="Times New Roman" pitchFamily="18" charset="0"/>
                <a:cs typeface="Times New Roman" pitchFamily="18" charset="0"/>
              </a:rPr>
              <a:t>2. Пирамидки</a:t>
            </a:r>
            <a:r>
              <a:rPr lang="ru-RU" b="1" dirty="0" smtClean="0">
                <a:solidFill>
                  <a:srgbClr val="00B050"/>
                </a:solidFill>
                <a:latin typeface="Times New Roman" pitchFamily="18" charset="0"/>
                <a:cs typeface="Times New Roman" pitchFamily="18" charset="0"/>
              </a:rPr>
              <a:t> </a:t>
            </a:r>
          </a:p>
          <a:p>
            <a:pPr indent="180000">
              <a:lnSpc>
                <a:spcPct val="150000"/>
              </a:lnSpc>
            </a:pPr>
            <a:r>
              <a:rPr lang="ru-RU" dirty="0" smtClean="0">
                <a:solidFill>
                  <a:srgbClr val="00B050"/>
                </a:solidFill>
                <a:latin typeface="Times New Roman" pitchFamily="18" charset="0"/>
                <a:cs typeface="Times New Roman" pitchFamily="18" charset="0"/>
              </a:rPr>
              <a:t/>
            </a:r>
            <a:br>
              <a:rPr lang="ru-RU"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Детям предлагаются следующие задания:</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1) Найди глазами две пирамидки.</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2) Сосчитай, сколько во всех пирамидках красных колец, зеленых, черных и т.д.</a:t>
            </a:r>
          </a:p>
          <a:p>
            <a:pPr indent="180000">
              <a:lnSpc>
                <a:spcPct val="150000"/>
              </a:lnSpc>
            </a:pPr>
            <a:r>
              <a:rPr lang="ru-RU" b="1" dirty="0" smtClean="0">
                <a:solidFill>
                  <a:srgbClr val="00B050"/>
                </a:solidFill>
                <a:latin typeface="Times New Roman" pitchFamily="18" charset="0"/>
                <a:cs typeface="Times New Roman" pitchFamily="18" charset="0"/>
              </a:rPr>
              <a:t>3) Сколько у пирамидок красных колпачков, коричневых, зеленых, желтых и т.д.?</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4) Сколько всего колец у пирамидок?</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5) Сколько всего колпачков?</a:t>
            </a:r>
            <a:endParaRPr lang="ru-RU" b="1"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157257"/>
            <a:ext cx="2350323" cy="91717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sz="1800" b="0" i="0" u="none" strike="noStrike" cap="none" normalizeH="0" baseline="0" dirty="0" smtClean="0">
                <a:ln>
                  <a:noFill/>
                </a:ln>
                <a:solidFill>
                  <a:schemeClr val="tx1"/>
                </a:solidFill>
                <a:effectLst/>
                <a:latin typeface="Arial" pitchFamily="34" charset="0"/>
                <a:cs typeface="Arial" pitchFamily="34" charset="0"/>
              </a:rPr>
            </a:br>
            <a:r>
              <a:rPr kumimoji="0" lang="ru-RU" sz="1800" b="0" i="0" u="none" strike="noStrike" cap="none" normalizeH="0" baseline="0" dirty="0" smtClean="0">
                <a:ln>
                  <a:noFill/>
                </a:ln>
                <a:solidFill>
                  <a:schemeClr val="tx1"/>
                </a:solidFill>
                <a:effectLst/>
                <a:latin typeface="Arial" pitchFamily="34" charset="0"/>
                <a:cs typeface="Arial" pitchFamily="34" charset="0"/>
              </a:rPr>
              <a:t>  </a:t>
            </a:r>
            <a:r>
              <a:rPr kumimoji="0" lang="ru-RU" sz="572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500034" y="2928935"/>
            <a:ext cx="7929618" cy="4247317"/>
          </a:xfrm>
          <a:prstGeom prst="rect">
            <a:avLst/>
          </a:prstGeom>
        </p:spPr>
        <p:txBody>
          <a:bodyPr wrap="square">
            <a:spAutoFit/>
          </a:bodyPr>
          <a:lstStyle/>
          <a:p>
            <a:pPr indent="180000" algn="just">
              <a:lnSpc>
                <a:spcPct val="150000"/>
              </a:lnSpc>
            </a:pPr>
            <a:r>
              <a:rPr lang="ru-RU" dirty="0" smtClean="0">
                <a:latin typeface="Arial" pitchFamily="34" charset="0"/>
                <a:cs typeface="Arial" pitchFamily="34" charset="0"/>
              </a:rPr>
              <a:t/>
            </a:r>
            <a:br>
              <a:rPr lang="ru-RU" dirty="0" smtClean="0">
                <a:latin typeface="Arial" pitchFamily="34" charset="0"/>
                <a:cs typeface="Arial" pitchFamily="34" charset="0"/>
              </a:rPr>
            </a:br>
            <a:endParaRPr lang="ru-RU" dirty="0" smtClean="0">
              <a:latin typeface="Arial" pitchFamily="34" charset="0"/>
              <a:cs typeface="Arial" pitchFamily="34" charset="0"/>
            </a:endParaRPr>
          </a:p>
          <a:p>
            <a:pPr indent="180000" algn="just">
              <a:lnSpc>
                <a:spcPct val="150000"/>
              </a:lnSpc>
            </a:pPr>
            <a:r>
              <a:rPr lang="ru-RU" b="1" dirty="0" smtClean="0">
                <a:solidFill>
                  <a:srgbClr val="00B050"/>
                </a:solidFill>
                <a:latin typeface="Times New Roman" pitchFamily="18" charset="0"/>
                <a:cs typeface="Times New Roman" pitchFamily="18" charset="0"/>
              </a:rPr>
              <a:t>6) Сложи пирамидки в две группы. В первой группе на две (в два раза) пирамидки больше, чем во второй. Сколько пирамидок во второй группе?</a:t>
            </a:r>
            <a:br>
              <a:rPr lang="ru-RU" b="1" dirty="0" smtClean="0">
                <a:solidFill>
                  <a:srgbClr val="00B050"/>
                </a:solidFill>
                <a:latin typeface="Times New Roman" pitchFamily="18" charset="0"/>
                <a:cs typeface="Times New Roman" pitchFamily="18" charset="0"/>
              </a:rPr>
            </a:br>
            <a:endParaRPr lang="ru-RU" b="1" dirty="0" smtClean="0">
              <a:solidFill>
                <a:srgbClr val="00B050"/>
              </a:solidFill>
              <a:latin typeface="Times New Roman" pitchFamily="18" charset="0"/>
              <a:cs typeface="Times New Roman" pitchFamily="18" charset="0"/>
            </a:endParaRPr>
          </a:p>
          <a:p>
            <a:pPr indent="180000" algn="just">
              <a:lnSpc>
                <a:spcPct val="150000"/>
              </a:lnSpc>
            </a:pPr>
            <a:r>
              <a:rPr lang="ru-RU" b="1" dirty="0" smtClean="0">
                <a:solidFill>
                  <a:srgbClr val="00B050"/>
                </a:solidFill>
                <a:latin typeface="Times New Roman" pitchFamily="18" charset="0"/>
                <a:cs typeface="Times New Roman" pitchFamily="18" charset="0"/>
              </a:rPr>
              <a:t>Этот вид упражнения можно использовать довольно часто, меняя лишь варианты  заданий.</a:t>
            </a:r>
          </a:p>
          <a:p>
            <a:pPr indent="180000" algn="just">
              <a:lnSpc>
                <a:spcPct val="150000"/>
              </a:lnSpc>
            </a:pPr>
            <a:r>
              <a:rPr lang="ru-RU" b="1" dirty="0" smtClean="0">
                <a:solidFill>
                  <a:srgbClr val="00B050"/>
                </a:solidFill>
                <a:latin typeface="Times New Roman" pitchFamily="18" charset="0"/>
                <a:cs typeface="Times New Roman" pitchFamily="18" charset="0"/>
              </a:rPr>
              <a:t/>
            </a:r>
            <a:br>
              <a:rPr lang="ru-RU" b="1" dirty="0" smtClean="0">
                <a:solidFill>
                  <a:srgbClr val="00B050"/>
                </a:solidFill>
                <a:latin typeface="Times New Roman" pitchFamily="18" charset="0"/>
                <a:cs typeface="Times New Roman" pitchFamily="18" charset="0"/>
              </a:rPr>
            </a:br>
            <a:r>
              <a:rPr lang="ru-RU" dirty="0" smtClean="0">
                <a:latin typeface="Arial" pitchFamily="34" charset="0"/>
                <a:cs typeface="Arial" pitchFamily="34" charset="0"/>
              </a:rPr>
              <a:t/>
            </a:r>
            <a:br>
              <a:rPr lang="ru-RU" dirty="0" smtClean="0">
                <a:latin typeface="Arial" pitchFamily="34" charset="0"/>
                <a:cs typeface="Arial" pitchFamily="34" charset="0"/>
              </a:rPr>
            </a:br>
            <a:endParaRPr lang="ru-RU" dirty="0"/>
          </a:p>
        </p:txBody>
      </p:sp>
      <p:pic>
        <p:nvPicPr>
          <p:cNvPr id="6" name="Picture 2" descr="c:\documents and settings\user\рабочий стол\12.jpg"/>
          <p:cNvPicPr>
            <a:picLocks noChangeAspect="1" noChangeArrowheads="1"/>
          </p:cNvPicPr>
          <p:nvPr/>
        </p:nvPicPr>
        <p:blipFill>
          <a:blip r:embed="rId3" cstate="print"/>
          <a:srcRect/>
          <a:stretch>
            <a:fillRect/>
          </a:stretch>
        </p:blipFill>
        <p:spPr bwMode="auto">
          <a:xfrm>
            <a:off x="2928926" y="0"/>
            <a:ext cx="2571768" cy="369221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357166"/>
            <a:ext cx="8143932" cy="3416320"/>
          </a:xfrm>
          <a:prstGeom prst="rect">
            <a:avLst/>
          </a:prstGeom>
        </p:spPr>
        <p:txBody>
          <a:bodyPr wrap="square">
            <a:spAutoFit/>
          </a:bodyPr>
          <a:lstStyle/>
          <a:p>
            <a:r>
              <a:rPr lang="ru-RU" b="1" u="sng" dirty="0" smtClean="0">
                <a:solidFill>
                  <a:srgbClr val="00B050"/>
                </a:solidFill>
                <a:latin typeface="Times New Roman" pitchFamily="18" charset="0"/>
                <a:cs typeface="Times New Roman" pitchFamily="18" charset="0"/>
              </a:rPr>
              <a:t>3. Тарелки с разноцветными кружками </a:t>
            </a:r>
            <a:r>
              <a:rPr lang="ru-RU" b="1" dirty="0" smtClean="0">
                <a:solidFill>
                  <a:srgbClr val="00B050"/>
                </a:solidFill>
                <a:latin typeface="Times New Roman" pitchFamily="18" charset="0"/>
                <a:cs typeface="Times New Roman" pitchFamily="18" charset="0"/>
              </a:rPr>
              <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Детям предлагаются следующие задания:</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а) Найди две одинаковые тарелки.</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б) Найди тарелку, где есть цвет, который в других не повторяется.</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в) Сколько всего красных, зеленых, синих кружков на всех тарелках?</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г) Сколько всего кружков?</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pic>
        <p:nvPicPr>
          <p:cNvPr id="4" name="Picture 2" descr="c:\documents and settings\user\рабочий стол\15.jpg"/>
          <p:cNvPicPr>
            <a:picLocks noChangeAspect="1" noChangeArrowheads="1"/>
          </p:cNvPicPr>
          <p:nvPr/>
        </p:nvPicPr>
        <p:blipFill>
          <a:blip r:embed="rId3" cstate="print"/>
          <a:srcRect/>
          <a:stretch>
            <a:fillRect/>
          </a:stretch>
        </p:blipFill>
        <p:spPr bwMode="auto">
          <a:xfrm>
            <a:off x="3643306" y="3143248"/>
            <a:ext cx="2476843" cy="324322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body" sz="half" idx="1"/>
          </p:nvPr>
        </p:nvSpPr>
        <p:spPr>
          <a:xfrm>
            <a:off x="428596" y="1071546"/>
            <a:ext cx="3500462" cy="4572000"/>
          </a:xfrm>
        </p:spPr>
        <p:txBody>
          <a:bodyPr>
            <a:noAutofit/>
          </a:bodyPr>
          <a:lstStyle/>
          <a:p>
            <a:pPr indent="180000">
              <a:lnSpc>
                <a:spcPct val="150000"/>
              </a:lnSpc>
            </a:pPr>
            <a:r>
              <a:rPr lang="ru-RU" sz="2000" b="1" dirty="0" smtClean="0">
                <a:latin typeface="Times New Roman" pitchFamily="18" charset="0"/>
              </a:rPr>
              <a:t> </a:t>
            </a:r>
            <a:r>
              <a:rPr lang="ru-RU" sz="2000" b="1" dirty="0" smtClean="0">
                <a:solidFill>
                  <a:srgbClr val="00B050"/>
                </a:solidFill>
                <a:latin typeface="Times New Roman" pitchFamily="18" charset="0"/>
              </a:rPr>
              <a:t>«ЗДОРОВЬЕ—это резервы сил: иммунных, защитных, физических и духовных. И они не даются изначально, а возвращаются по законам воспитания. А наукой воспитания является педагогика» -                                  В.Ф.Базарный</a:t>
            </a:r>
          </a:p>
        </p:txBody>
      </p:sp>
      <p:pic>
        <p:nvPicPr>
          <p:cNvPr id="4100" name="Picture 7"/>
          <p:cNvPicPr>
            <a:picLocks noGrp="1" noChangeAspect="1" noChangeArrowheads="1"/>
          </p:cNvPicPr>
          <p:nvPr>
            <p:ph type="body" sz="half" idx="2"/>
          </p:nvPr>
        </p:nvPicPr>
        <p:blipFill>
          <a:blip r:embed="rId3" cstate="print"/>
          <a:srcRect/>
          <a:stretch>
            <a:fillRect/>
          </a:stretch>
        </p:blipFill>
        <p:spPr>
          <a:xfrm>
            <a:off x="3929058" y="714356"/>
            <a:ext cx="4535487" cy="4294187"/>
          </a:xfr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500042"/>
            <a:ext cx="8143932" cy="5216813"/>
          </a:xfrm>
          <a:prstGeom prst="rect">
            <a:avLst/>
          </a:prstGeom>
        </p:spPr>
        <p:txBody>
          <a:bodyPr wrap="square">
            <a:spAutoFit/>
          </a:bodyPr>
          <a:lstStyle/>
          <a:p>
            <a:pPr algn="ctr"/>
            <a:r>
              <a:rPr lang="ru-RU" sz="2000" b="1" dirty="0" smtClean="0">
                <a:solidFill>
                  <a:srgbClr val="00B050"/>
                </a:solidFill>
                <a:latin typeface="Times New Roman" pitchFamily="18" charset="0"/>
                <a:cs typeface="Times New Roman" pitchFamily="18" charset="0"/>
              </a:rPr>
              <a:t>Специально-восстановительные зрительные игры</a:t>
            </a:r>
          </a:p>
          <a:p>
            <a:pPr algn="ctr"/>
            <a:endParaRPr lang="ru-RU" b="1" dirty="0" smtClean="0">
              <a:solidFill>
                <a:srgbClr val="00B050"/>
              </a:solidFill>
              <a:latin typeface="Times New Roman" pitchFamily="18" charset="0"/>
              <a:cs typeface="Times New Roman" pitchFamily="18" charset="0"/>
            </a:endParaRPr>
          </a:p>
          <a:p>
            <a:pPr indent="180000">
              <a:lnSpc>
                <a:spcPct val="150000"/>
              </a:lnSpc>
            </a:pPr>
            <a:r>
              <a:rPr lang="ru-RU" b="1" dirty="0" smtClean="0">
                <a:solidFill>
                  <a:srgbClr val="00B050"/>
                </a:solidFill>
                <a:latin typeface="Times New Roman" pitchFamily="18" charset="0"/>
                <a:cs typeface="Times New Roman" pitchFamily="18" charset="0"/>
              </a:rPr>
              <a:t>• </a:t>
            </a:r>
            <a:r>
              <a:rPr lang="ru-RU" b="1" u="sng" dirty="0" smtClean="0">
                <a:solidFill>
                  <a:srgbClr val="00B050"/>
                </a:solidFill>
                <a:latin typeface="Times New Roman" pitchFamily="18" charset="0"/>
                <a:cs typeface="Times New Roman" pitchFamily="18" charset="0"/>
              </a:rPr>
              <a:t>«Цветные сны»</a:t>
            </a:r>
          </a:p>
          <a:p>
            <a:pPr indent="180000">
              <a:lnSpc>
                <a:spcPct val="150000"/>
              </a:lnSpc>
            </a:pPr>
            <a:r>
              <a:rPr lang="ru-RU" b="1" dirty="0" smtClean="0">
                <a:solidFill>
                  <a:srgbClr val="00B050"/>
                </a:solidFill>
                <a:latin typeface="Times New Roman" pitchFamily="18" charset="0"/>
                <a:cs typeface="Times New Roman" pitchFamily="18" charset="0"/>
              </a:rPr>
              <a:t>Игру проводят в положении сидя после напряженной работы. По указанию педагога,  дети закрывают глаза, прикрывая их ладонями, и опускают головы. Педагог называет цвета, а играющие стремятся с закрытыми глазами «увидеть» в чем-то заданный цвет (синее небо, зеленая трава, желтое солнце и так далее). Выборочно опросив детей о том, что же они увидели, педагог называет другой цвет.</a:t>
            </a:r>
          </a:p>
          <a:p>
            <a:pPr indent="180000">
              <a:lnSpc>
                <a:spcPct val="150000"/>
              </a:lnSpc>
            </a:pPr>
            <a:r>
              <a:rPr lang="ru-RU" b="1" dirty="0" smtClean="0">
                <a:solidFill>
                  <a:srgbClr val="00B050"/>
                </a:solidFill>
                <a:latin typeface="Times New Roman" pitchFamily="18" charset="0"/>
                <a:cs typeface="Times New Roman" pitchFamily="18" charset="0"/>
              </a:rPr>
              <a:t>Отвечая воспитателю, который подходит к детям и касается их плеча, дети сохраняют исходное положение.</a:t>
            </a:r>
          </a:p>
          <a:p>
            <a:pPr indent="180000">
              <a:lnSpc>
                <a:spcPct val="150000"/>
              </a:lnSpc>
            </a:pPr>
            <a:r>
              <a:rPr lang="ru-RU" b="1" dirty="0" smtClean="0">
                <a:solidFill>
                  <a:srgbClr val="00B050"/>
                </a:solidFill>
                <a:latin typeface="Times New Roman" pitchFamily="18" charset="0"/>
                <a:cs typeface="Times New Roman" pitchFamily="18" charset="0"/>
              </a:rPr>
              <a:t>Длительность одного цикла игры (каждого цвета) – 15–20 сек., общая продолжительность игры – 1 мин.</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0"/>
            <a:ext cx="8072494" cy="6786473"/>
          </a:xfrm>
          <a:prstGeom prst="rect">
            <a:avLst/>
          </a:prstGeom>
        </p:spPr>
        <p:txBody>
          <a:bodyPr wrap="square">
            <a:spAutoFit/>
          </a:bodyPr>
          <a:lstStyle/>
          <a:p>
            <a:pPr indent="216000">
              <a:lnSpc>
                <a:spcPct val="150000"/>
              </a:lnSpc>
              <a:buFont typeface="Arial" pitchFamily="34" charset="0"/>
              <a:buChar char="•"/>
            </a:pPr>
            <a:r>
              <a:rPr lang="ru-RU" b="1" u="sng" dirty="0" smtClean="0">
                <a:solidFill>
                  <a:srgbClr val="00B050"/>
                </a:solidFill>
                <a:latin typeface="Times New Roman" pitchFamily="18" charset="0"/>
                <a:cs typeface="Times New Roman" pitchFamily="18" charset="0"/>
              </a:rPr>
              <a:t> Жмурки.</a:t>
            </a:r>
          </a:p>
          <a:p>
            <a:pPr indent="216000">
              <a:lnSpc>
                <a:spcPct val="150000"/>
              </a:lnSpc>
            </a:pPr>
            <a:r>
              <a:rPr lang="ru-RU" b="1" dirty="0" smtClean="0">
                <a:solidFill>
                  <a:srgbClr val="00B050"/>
                </a:solidFill>
                <a:latin typeface="Times New Roman" pitchFamily="18" charset="0"/>
                <a:cs typeface="Times New Roman" pitchFamily="18" charset="0"/>
              </a:rPr>
              <a:t>Игроки крепко зажмуриваются на 3–4 сек. В это время педагог изменяет расположение находящихся на столе, на доске, на парте предметов. Открыв по сигналу глаза, дети стремятся найти изменения. Педагог выборочно спрашивает их, какие изменения они заметили. Зажмуриваясь, дети максимально напрягают веки. Общая длительность игры – 1,5 мин.</a:t>
            </a:r>
          </a:p>
          <a:p>
            <a:pPr indent="216000" algn="ctr">
              <a:lnSpc>
                <a:spcPct val="150000"/>
              </a:lnSpc>
            </a:pPr>
            <a:r>
              <a:rPr lang="ru-RU" sz="2000" b="1" dirty="0" smtClean="0">
                <a:solidFill>
                  <a:srgbClr val="00B050"/>
                </a:solidFill>
                <a:latin typeface="Times New Roman" pitchFamily="18" charset="0"/>
                <a:cs typeface="Times New Roman" pitchFamily="18" charset="0"/>
              </a:rPr>
              <a:t>Специально-тренирующие зрительные игры</a:t>
            </a:r>
          </a:p>
          <a:p>
            <a:pPr indent="216000">
              <a:lnSpc>
                <a:spcPct val="150000"/>
              </a:lnSpc>
            </a:pPr>
            <a:r>
              <a:rPr lang="ru-RU" b="1" u="sng" dirty="0" smtClean="0">
                <a:solidFill>
                  <a:srgbClr val="00B050"/>
                </a:solidFill>
                <a:latin typeface="Times New Roman" pitchFamily="18" charset="0"/>
                <a:cs typeface="Times New Roman" pitchFamily="18" charset="0"/>
              </a:rPr>
              <a:t>• «Поймай зайку»</a:t>
            </a:r>
          </a:p>
          <a:p>
            <a:pPr indent="216000">
              <a:lnSpc>
                <a:spcPct val="150000"/>
              </a:lnSpc>
            </a:pPr>
            <a:r>
              <a:rPr lang="ru-RU" b="1" dirty="0" smtClean="0">
                <a:solidFill>
                  <a:srgbClr val="00B050"/>
                </a:solidFill>
                <a:latin typeface="Times New Roman" pitchFamily="18" charset="0"/>
                <a:cs typeface="Times New Roman" pitchFamily="18" charset="0"/>
              </a:rPr>
              <a:t>Играть целесообразно на тех занятиях, где зрительная нагрузка наиболее высокая. Дети стоят в колоннах, руки на поясе, плечи отведены назад, спина прямая, взгляд устремлен вперед вверх. Педагог располагается впереди сбоку. Он включает электрический фонарик и «выпускает зайку» на прогулку. «Зайка» бегает в разных направлениях по стенам и потолку группы. Дети, поймав глазами «зайку», сопровождают его, стремясь не выпустить из поля зрения, не поворачивая при этом головы. Педагог отмечает самых старательных «охотников».</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ris19.jpg (23733 bytes)"/>
          <p:cNvPicPr>
            <a:picLocks noChangeAspect="1" noChangeArrowheads="1"/>
          </p:cNvPicPr>
          <p:nvPr/>
        </p:nvPicPr>
        <p:blipFill>
          <a:blip r:embed="rId3" cstate="print"/>
          <a:srcRect/>
          <a:stretch>
            <a:fillRect/>
          </a:stretch>
        </p:blipFill>
        <p:spPr bwMode="auto">
          <a:xfrm>
            <a:off x="2143108" y="571480"/>
            <a:ext cx="4214842" cy="2857500"/>
          </a:xfrm>
          <a:prstGeom prst="rect">
            <a:avLst/>
          </a:prstGeom>
          <a:noFill/>
        </p:spPr>
      </p:pic>
      <p:sp>
        <p:nvSpPr>
          <p:cNvPr id="4" name="Прямоугольник 3"/>
          <p:cNvSpPr/>
          <p:nvPr/>
        </p:nvSpPr>
        <p:spPr>
          <a:xfrm>
            <a:off x="500034" y="3500438"/>
            <a:ext cx="8001056" cy="3000821"/>
          </a:xfrm>
          <a:prstGeom prst="rect">
            <a:avLst/>
          </a:prstGeom>
        </p:spPr>
        <p:txBody>
          <a:bodyPr wrap="square">
            <a:spAutoFit/>
          </a:bodyPr>
          <a:lstStyle/>
          <a:p>
            <a:pPr lvl="0" algn="just" fontAlgn="base">
              <a:lnSpc>
                <a:spcPct val="150000"/>
              </a:lnSpc>
              <a:spcBef>
                <a:spcPct val="0"/>
              </a:spcBef>
              <a:spcAft>
                <a:spcPct val="0"/>
              </a:spcAft>
            </a:pPr>
            <a:r>
              <a:rPr lang="ru-RU" b="1" dirty="0" smtClean="0">
                <a:solidFill>
                  <a:srgbClr val="00B050"/>
                </a:solidFill>
                <a:latin typeface="Times New Roman" pitchFamily="18" charset="0"/>
                <a:ea typeface="Times New Roman" pitchFamily="18" charset="0"/>
                <a:cs typeface="Times New Roman" pitchFamily="18" charset="0"/>
              </a:rPr>
              <a:t>    В школах, использующих методику Базарного, в младших классах пишут чернилами и пером. Некоторые исследователи пришли к выводу, что использование шариковой ручки приводит к задержке дыхания, сбою сердечных ритмов, а через 20 минут неотрывного письма могут появиться признаки стенокардии. При письме же перьевой ручкой рука работает в импульсном режиме – сначала напряжение, потом расслабление, поэтому вреда для здоровья не возникает.</a:t>
            </a:r>
            <a:endParaRPr lang="ru-RU" sz="2400" b="1" dirty="0" smtClean="0">
              <a:solidFill>
                <a:srgbClr val="00B050"/>
              </a:solidFill>
              <a:latin typeface="Arial" pitchFamily="34" charset="0"/>
              <a:cs typeface="Arial" pitchFamily="34" charset="0"/>
            </a:endParaRPr>
          </a:p>
        </p:txBody>
      </p:sp>
      <p:sp>
        <p:nvSpPr>
          <p:cNvPr id="5" name="Прямоугольник 4"/>
          <p:cNvSpPr/>
          <p:nvPr/>
        </p:nvSpPr>
        <p:spPr>
          <a:xfrm>
            <a:off x="214282" y="214290"/>
            <a:ext cx="8358246" cy="400110"/>
          </a:xfrm>
          <a:prstGeom prst="rect">
            <a:avLst/>
          </a:prstGeom>
        </p:spPr>
        <p:txBody>
          <a:bodyPr wrap="square">
            <a:spAutoFit/>
          </a:bodyPr>
          <a:lstStyle/>
          <a:p>
            <a:pPr lvl="0" algn="ctr"/>
            <a:r>
              <a:rPr lang="ru-RU" sz="2000" b="1" dirty="0" smtClean="0">
                <a:solidFill>
                  <a:srgbClr val="00B050"/>
                </a:solidFill>
                <a:latin typeface="Times New Roman" pitchFamily="18" charset="0"/>
                <a:cs typeface="Times New Roman" pitchFamily="18" charset="0"/>
              </a:rPr>
              <a:t>Прописи, применяемые в системе обучения "по Базарному".</a:t>
            </a:r>
            <a:endParaRPr lang="ru-RU" sz="2000" b="1"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1857364"/>
            <a:ext cx="4500594" cy="2723823"/>
          </a:xfrm>
          <a:prstGeom prst="rect">
            <a:avLst/>
          </a:prstGeom>
        </p:spPr>
        <p:txBody>
          <a:bodyPr wrap="square">
            <a:spAutoFit/>
          </a:bodyPr>
          <a:lstStyle/>
          <a:p>
            <a:pPr indent="180000">
              <a:lnSpc>
                <a:spcPct val="150000"/>
              </a:lnSpc>
            </a:pPr>
            <a:endParaRPr lang="ru-RU" b="1" dirty="0" smtClean="0">
              <a:solidFill>
                <a:srgbClr val="00B050"/>
              </a:solidFill>
              <a:latin typeface="Times New Roman" pitchFamily="18" charset="0"/>
              <a:cs typeface="Times New Roman" pitchFamily="18" charset="0"/>
            </a:endParaRPr>
          </a:p>
          <a:p>
            <a:pPr indent="180000">
              <a:lnSpc>
                <a:spcPct val="150000"/>
              </a:lnSpc>
            </a:pPr>
            <a:r>
              <a:rPr lang="ru-RU" b="1" dirty="0" smtClean="0">
                <a:solidFill>
                  <a:srgbClr val="00B050"/>
                </a:solidFill>
                <a:latin typeface="Times New Roman" pitchFamily="18" charset="0"/>
                <a:cs typeface="Times New Roman" pitchFamily="18" charset="0"/>
              </a:rPr>
              <a:t>Использование сенсорного панно позволяет приблизить совместную деятельность с детьми к объектам и явлениям экологической среды.</a:t>
            </a:r>
          </a:p>
          <a:p>
            <a:r>
              <a:rPr lang="ru-RU" dirty="0" smtClean="0"/>
              <a:t/>
            </a:r>
            <a:br>
              <a:rPr lang="ru-RU" dirty="0" smtClean="0"/>
            </a:br>
            <a:endParaRPr lang="ru-RU" dirty="0"/>
          </a:p>
        </p:txBody>
      </p:sp>
      <p:pic>
        <p:nvPicPr>
          <p:cNvPr id="68610" name="Picture 2" descr="Сенсорное или (экологическое) панно"/>
          <p:cNvPicPr>
            <a:picLocks noChangeAspect="1" noChangeArrowheads="1"/>
          </p:cNvPicPr>
          <p:nvPr/>
        </p:nvPicPr>
        <p:blipFill>
          <a:blip r:embed="rId3" cstate="print"/>
          <a:srcRect/>
          <a:stretch>
            <a:fillRect/>
          </a:stretch>
        </p:blipFill>
        <p:spPr bwMode="auto">
          <a:xfrm>
            <a:off x="5072066" y="1000108"/>
            <a:ext cx="3357577" cy="4476770"/>
          </a:xfrm>
          <a:prstGeom prst="rect">
            <a:avLst/>
          </a:prstGeom>
          <a:noFill/>
        </p:spPr>
      </p:pic>
      <p:sp>
        <p:nvSpPr>
          <p:cNvPr id="5" name="Прямоугольник 4"/>
          <p:cNvSpPr/>
          <p:nvPr/>
        </p:nvSpPr>
        <p:spPr>
          <a:xfrm>
            <a:off x="428596" y="175137"/>
            <a:ext cx="8001056" cy="553998"/>
          </a:xfrm>
          <a:prstGeom prst="rect">
            <a:avLst/>
          </a:prstGeom>
        </p:spPr>
        <p:txBody>
          <a:bodyPr wrap="square">
            <a:spAutoFit/>
          </a:bodyPr>
          <a:lstStyle/>
          <a:p>
            <a:pPr lvl="0" indent="180000" algn="ctr">
              <a:lnSpc>
                <a:spcPct val="150000"/>
              </a:lnSpc>
            </a:pPr>
            <a:r>
              <a:rPr lang="ru-RU" sz="2000" b="1" dirty="0" smtClean="0">
                <a:solidFill>
                  <a:srgbClr val="00B050"/>
                </a:solidFill>
                <a:latin typeface="Times New Roman" pitchFamily="18" charset="0"/>
                <a:cs typeface="Times New Roman" pitchFamily="18" charset="0"/>
              </a:rPr>
              <a:t>Сенсорное</a:t>
            </a:r>
            <a:r>
              <a:rPr lang="ru-RU" b="1" dirty="0" smtClean="0">
                <a:solidFill>
                  <a:srgbClr val="00B050"/>
                </a:solidFill>
                <a:latin typeface="Times New Roman" pitchFamily="18" charset="0"/>
                <a:cs typeface="Times New Roman" pitchFamily="18" charset="0"/>
              </a:rPr>
              <a:t> или (экологическое) панно</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42853"/>
            <a:ext cx="8286808" cy="6247864"/>
          </a:xfrm>
          <a:prstGeom prst="rect">
            <a:avLst/>
          </a:prstGeom>
          <a:ln>
            <a:solidFill>
              <a:schemeClr val="accent1">
                <a:lumMod val="75000"/>
              </a:schemeClr>
            </a:solidFill>
          </a:ln>
        </p:spPr>
        <p:txBody>
          <a:bodyPr wrap="square">
            <a:spAutoFit/>
          </a:bodyPr>
          <a:lstStyle/>
          <a:p>
            <a:pPr algn="ctr"/>
            <a:r>
              <a:rPr lang="ru-RU" sz="1600" b="1" dirty="0" smtClean="0">
                <a:solidFill>
                  <a:srgbClr val="00B050"/>
                </a:solidFill>
                <a:latin typeface="Times New Roman" pitchFamily="18" charset="0"/>
                <a:cs typeface="Times New Roman" pitchFamily="18" charset="0"/>
              </a:rPr>
              <a:t>Сочинения Владимира Базарного:</a:t>
            </a:r>
          </a:p>
          <a:p>
            <a:pPr algn="just"/>
            <a:r>
              <a:rPr lang="ru-RU" sz="1600" dirty="0" smtClean="0">
                <a:solidFill>
                  <a:srgbClr val="00B050"/>
                </a:solidFill>
                <a:latin typeface="Times New Roman" pitchFamily="18" charset="0"/>
                <a:cs typeface="Times New Roman" pitchFamily="18" charset="0"/>
              </a:rPr>
              <a:t>Владимир БАЗАРНЫЙ. </a:t>
            </a:r>
            <a:r>
              <a:rPr lang="ru-RU" sz="1600" b="1" dirty="0" smtClean="0">
                <a:solidFill>
                  <a:srgbClr val="00B050"/>
                </a:solidFill>
                <a:latin typeface="Times New Roman" pitchFamily="18" charset="0"/>
                <a:cs typeface="Times New Roman" pitchFamily="18" charset="0"/>
                <a:hlinkClick r:id="rId3"/>
              </a:rPr>
              <a:t>Дети или деньги?</a:t>
            </a:r>
            <a:r>
              <a:rPr lang="ru-RU" sz="1600" dirty="0" smtClean="0">
                <a:solidFill>
                  <a:srgbClr val="00B050"/>
                </a:solidFill>
                <a:latin typeface="Times New Roman" pitchFamily="18" charset="0"/>
                <a:cs typeface="Times New Roman" pitchFamily="18" charset="0"/>
              </a:rPr>
              <a:t>   </a:t>
            </a:r>
            <a:r>
              <a:rPr lang="ru-RU" sz="1600" b="1" dirty="0" smtClean="0">
                <a:solidFill>
                  <a:srgbClr val="00B050"/>
                </a:solidFill>
                <a:latin typeface="Times New Roman" pitchFamily="18" charset="0"/>
                <a:cs typeface="Times New Roman" pitchFamily="18" charset="0"/>
              </a:rPr>
              <a:t>NEW</a:t>
            </a:r>
            <a:endParaRPr lang="ru-RU" sz="1600" dirty="0" smtClean="0">
              <a:solidFill>
                <a:srgbClr val="00B050"/>
              </a:solidFill>
              <a:latin typeface="Times New Roman" pitchFamily="18" charset="0"/>
              <a:cs typeface="Times New Roman" pitchFamily="18" charset="0"/>
            </a:endParaRPr>
          </a:p>
          <a:p>
            <a:pPr algn="just"/>
            <a:r>
              <a:rPr lang="ru-RU" sz="1600" dirty="0" smtClean="0">
                <a:solidFill>
                  <a:srgbClr val="00B050"/>
                </a:solidFill>
                <a:latin typeface="Times New Roman" pitchFamily="18" charset="0"/>
                <a:cs typeface="Times New Roman" pitchFamily="18" charset="0"/>
              </a:rPr>
              <a:t>Владимир БАЗАРНЫЙ. </a:t>
            </a:r>
            <a:r>
              <a:rPr lang="ru-RU" sz="1600" b="1" dirty="0" smtClean="0">
                <a:solidFill>
                  <a:srgbClr val="00B050"/>
                </a:solidFill>
                <a:latin typeface="Times New Roman" pitchFamily="18" charset="0"/>
                <a:cs typeface="Times New Roman" pitchFamily="18" charset="0"/>
                <a:hlinkClick r:id="rId4"/>
              </a:rPr>
              <a:t>Основание внедрения в учебный процесс образовательных учреждений всех типов </a:t>
            </a:r>
            <a:r>
              <a:rPr lang="ru-RU" sz="1600" b="1" dirty="0" err="1" smtClean="0">
                <a:solidFill>
                  <a:srgbClr val="00B050"/>
                </a:solidFill>
                <a:latin typeface="Times New Roman" pitchFamily="18" charset="0"/>
                <a:cs typeface="Times New Roman" pitchFamily="18" charset="0"/>
                <a:hlinkClick r:id="rId4"/>
              </a:rPr>
              <a:t>здоровьеразвивающую</a:t>
            </a:r>
            <a:r>
              <a:rPr lang="ru-RU" sz="1600" b="1" dirty="0" smtClean="0">
                <a:solidFill>
                  <a:srgbClr val="00B050"/>
                </a:solidFill>
                <a:latin typeface="Times New Roman" pitchFamily="18" charset="0"/>
                <a:cs typeface="Times New Roman" pitchFamily="18" charset="0"/>
                <a:hlinkClick r:id="rId4"/>
              </a:rPr>
              <a:t> технологию д.м.н. Базарного В.Ф. «Обучение и воспитание детей в активной сенсорно-развивающей среде» и приобретения специализированного учебного оборудования для ее реализации.</a:t>
            </a:r>
            <a:endParaRPr lang="ru-RU" sz="1600" dirty="0" smtClean="0">
              <a:solidFill>
                <a:srgbClr val="00B050"/>
              </a:solidFill>
              <a:latin typeface="Times New Roman" pitchFamily="18" charset="0"/>
              <a:cs typeface="Times New Roman" pitchFamily="18" charset="0"/>
            </a:endParaRPr>
          </a:p>
          <a:p>
            <a:pPr algn="just"/>
            <a:r>
              <a:rPr lang="ru-RU" sz="1600" dirty="0" smtClean="0">
                <a:solidFill>
                  <a:srgbClr val="00B050"/>
                </a:solidFill>
                <a:latin typeface="Times New Roman" pitchFamily="18" charset="0"/>
                <a:cs typeface="Times New Roman" pitchFamily="18" charset="0"/>
              </a:rPr>
              <a:t>Владимир БАЗАРНЫЙ. </a:t>
            </a:r>
            <a:r>
              <a:rPr lang="ru-RU" sz="1600" b="1" dirty="0" smtClean="0">
                <a:solidFill>
                  <a:srgbClr val="00B050"/>
                </a:solidFill>
                <a:latin typeface="Times New Roman" pitchFamily="18" charset="0"/>
                <a:cs typeface="Times New Roman" pitchFamily="18" charset="0"/>
                <a:hlinkClick r:id="rId5"/>
              </a:rPr>
              <a:t>Как работать за конторкой?</a:t>
            </a:r>
            <a:endParaRPr lang="ru-RU" sz="1600" dirty="0" smtClean="0">
              <a:solidFill>
                <a:srgbClr val="00B050"/>
              </a:solidFill>
              <a:latin typeface="Times New Roman" pitchFamily="18" charset="0"/>
              <a:cs typeface="Times New Roman" pitchFamily="18" charset="0"/>
            </a:endParaRPr>
          </a:p>
          <a:p>
            <a:pPr algn="just"/>
            <a:r>
              <a:rPr lang="ru-RU" sz="1600" dirty="0" smtClean="0">
                <a:solidFill>
                  <a:srgbClr val="00B050"/>
                </a:solidFill>
                <a:latin typeface="Times New Roman" pitchFamily="18" charset="0"/>
                <a:cs typeface="Times New Roman" pitchFamily="18" charset="0"/>
              </a:rPr>
              <a:t>Владимир БАЗАРНЫЙ. </a:t>
            </a:r>
            <a:r>
              <a:rPr lang="ru-RU" sz="1600" b="1" dirty="0" smtClean="0">
                <a:solidFill>
                  <a:srgbClr val="00B050"/>
                </a:solidFill>
                <a:latin typeface="Times New Roman" pitchFamily="18" charset="0"/>
                <a:cs typeface="Times New Roman" pitchFamily="18" charset="0"/>
                <a:hlinkClick r:id="rId6"/>
              </a:rPr>
              <a:t>От худого семени не жди доброго племени</a:t>
            </a:r>
            <a:r>
              <a:rPr lang="ru-RU" sz="1600" dirty="0" smtClean="0">
                <a:solidFill>
                  <a:srgbClr val="00B050"/>
                </a:solidFill>
                <a:latin typeface="Times New Roman" pitchFamily="18" charset="0"/>
                <a:cs typeface="Times New Roman" pitchFamily="18" charset="0"/>
              </a:rPr>
              <a:t>. "Российская Федерация сегодня" № 14, 2005 г.</a:t>
            </a:r>
          </a:p>
          <a:p>
            <a:pPr algn="just"/>
            <a:r>
              <a:rPr lang="ru-RU" sz="1600" dirty="0" smtClean="0">
                <a:solidFill>
                  <a:srgbClr val="00B050"/>
                </a:solidFill>
                <a:latin typeface="Times New Roman" pitchFamily="18" charset="0"/>
                <a:cs typeface="Times New Roman" pitchFamily="18" charset="0"/>
              </a:rPr>
              <a:t>Владимир БАЗАРНЫЙ. </a:t>
            </a:r>
            <a:r>
              <a:rPr lang="ru-RU" sz="1600" b="1" dirty="0" smtClean="0">
                <a:solidFill>
                  <a:srgbClr val="00B050"/>
                </a:solidFill>
                <a:latin typeface="Times New Roman" pitchFamily="18" charset="0"/>
                <a:cs typeface="Times New Roman" pitchFamily="18" charset="0"/>
                <a:hlinkClick r:id="rId7"/>
              </a:rPr>
              <a:t>Массовая первичная профилактика школьных форм патологии, или развивающие здоровье принципы конструирования учебно-познавательной деятельности в детских садах и школах</a:t>
            </a:r>
            <a:r>
              <a:rPr lang="ru-RU" sz="1600" dirty="0" smtClean="0">
                <a:solidFill>
                  <a:srgbClr val="00B050"/>
                </a:solidFill>
                <a:latin typeface="Times New Roman" pitchFamily="18" charset="0"/>
                <a:cs typeface="Times New Roman" pitchFamily="18" charset="0"/>
              </a:rPr>
              <a:t>. Красноярск. 1989 г.</a:t>
            </a:r>
          </a:p>
          <a:p>
            <a:pPr algn="just"/>
            <a:r>
              <a:rPr lang="ru-RU" sz="1600" dirty="0" smtClean="0">
                <a:solidFill>
                  <a:srgbClr val="00B050"/>
                </a:solidFill>
                <a:latin typeface="Times New Roman" pitchFamily="18" charset="0"/>
                <a:cs typeface="Times New Roman" pitchFamily="18" charset="0"/>
              </a:rPr>
              <a:t>Владимир БАЗАРНЫЙ. </a:t>
            </a:r>
            <a:r>
              <a:rPr lang="ru-RU" sz="1600" b="1" dirty="0" smtClean="0">
                <a:solidFill>
                  <a:srgbClr val="00B050"/>
                </a:solidFill>
                <a:latin typeface="Times New Roman" pitchFamily="18" charset="0"/>
                <a:cs typeface="Times New Roman" pitchFamily="18" charset="0"/>
                <a:hlinkClick r:id="rId8"/>
              </a:rPr>
              <a:t>Раскрепощение духовно-психических потенциалов ребенка средствами художественно-образных экологически "чистых" прописей</a:t>
            </a:r>
            <a:r>
              <a:rPr lang="ru-RU" sz="1600" dirty="0" smtClean="0">
                <a:solidFill>
                  <a:srgbClr val="00B050"/>
                </a:solidFill>
                <a:latin typeface="Times New Roman" pitchFamily="18" charset="0"/>
                <a:cs typeface="Times New Roman" pitchFamily="18" charset="0"/>
              </a:rPr>
              <a:t>. Часть VI М. 1995</a:t>
            </a:r>
          </a:p>
          <a:p>
            <a:pPr algn="just"/>
            <a:r>
              <a:rPr lang="ru-RU" sz="1600" b="1" dirty="0" smtClean="0">
                <a:solidFill>
                  <a:srgbClr val="00B050"/>
                </a:solidFill>
                <a:latin typeface="Times New Roman" pitchFamily="18" charset="0"/>
                <a:cs typeface="Times New Roman" pitchFamily="18" charset="0"/>
                <a:hlinkClick r:id="rId9"/>
              </a:rPr>
              <a:t>Повышение эффективности становления психомоторных функций в процессе развития и обучения детей с помощью производственных ритмов телесных усилий</a:t>
            </a:r>
            <a:r>
              <a:rPr lang="ru-RU" sz="1600" dirty="0" smtClean="0">
                <a:solidFill>
                  <a:srgbClr val="00B050"/>
                </a:solidFill>
                <a:latin typeface="Times New Roman" pitchFamily="18" charset="0"/>
                <a:cs typeface="Times New Roman" pitchFamily="18" charset="0"/>
              </a:rPr>
              <a:t>. Часть IV. Сергиев Посад. 1996</a:t>
            </a:r>
          </a:p>
          <a:p>
            <a:pPr algn="just"/>
            <a:r>
              <a:rPr lang="ru-RU" sz="1600" dirty="0" smtClean="0">
                <a:solidFill>
                  <a:srgbClr val="00B050"/>
                </a:solidFill>
                <a:latin typeface="Times New Roman" pitchFamily="18" charset="0"/>
                <a:cs typeface="Times New Roman" pitchFamily="18" charset="0"/>
              </a:rPr>
              <a:t>Владимир БАЗАРНЫЙ. </a:t>
            </a:r>
            <a:r>
              <a:rPr lang="ru-RU" sz="1600" b="1" dirty="0" smtClean="0">
                <a:solidFill>
                  <a:srgbClr val="00B050"/>
                </a:solidFill>
                <a:latin typeface="Times New Roman" pitchFamily="18" charset="0"/>
                <a:cs typeface="Times New Roman" pitchFamily="18" charset="0"/>
                <a:hlinkClick r:id="rId10"/>
              </a:rPr>
              <a:t>Методика и методология раскрепощения нейрофизиологической основы психического и физического развития учащихся в структурах учебного процесса</a:t>
            </a:r>
            <a:r>
              <a:rPr lang="ru-RU" sz="1600" dirty="0" smtClean="0">
                <a:solidFill>
                  <a:srgbClr val="00B050"/>
                </a:solidFill>
                <a:latin typeface="Times New Roman" pitchFamily="18" charset="0"/>
                <a:cs typeface="Times New Roman" pitchFamily="18" charset="0"/>
              </a:rPr>
              <a:t>. Часть III. М. 1995</a:t>
            </a:r>
          </a:p>
          <a:p>
            <a:pPr algn="just"/>
            <a:r>
              <a:rPr lang="ru-RU" sz="1600" dirty="0" smtClean="0">
                <a:solidFill>
                  <a:srgbClr val="00B050"/>
                </a:solidFill>
                <a:latin typeface="Times New Roman" pitchFamily="18" charset="0"/>
                <a:cs typeface="Times New Roman" pitchFamily="18" charset="0"/>
              </a:rPr>
              <a:t>Владимир БАЗАРНЫЙ. </a:t>
            </a:r>
            <a:r>
              <a:rPr lang="ru-RU" sz="1600" b="1" dirty="0" smtClean="0">
                <a:solidFill>
                  <a:srgbClr val="00B050"/>
                </a:solidFill>
                <a:latin typeface="Times New Roman" pitchFamily="18" charset="0"/>
                <a:cs typeface="Times New Roman" pitchFamily="18" charset="0"/>
                <a:hlinkClick r:id="rId11"/>
              </a:rPr>
              <a:t>Программа экспресс диагностики динамики психосенсорного функционального и физического развития учащихся</a:t>
            </a:r>
            <a:r>
              <a:rPr lang="ru-RU" sz="1600" dirty="0" smtClean="0">
                <a:solidFill>
                  <a:srgbClr val="00B050"/>
                </a:solidFill>
                <a:latin typeface="Times New Roman" pitchFamily="18" charset="0"/>
                <a:cs typeface="Times New Roman" pitchFamily="18" charset="0"/>
              </a:rPr>
              <a:t>. Часть II. Сергиев Посад, 1995</a:t>
            </a:r>
          </a:p>
          <a:p>
            <a:pPr algn="just"/>
            <a:r>
              <a:rPr lang="ru-RU" sz="1600" dirty="0" smtClean="0">
                <a:solidFill>
                  <a:srgbClr val="00B050"/>
                </a:solidFill>
                <a:latin typeface="Times New Roman" pitchFamily="18" charset="0"/>
                <a:cs typeface="Times New Roman" pitchFamily="18" charset="0"/>
              </a:rPr>
              <a:t>Владимир БАЗАРНЫЙ. </a:t>
            </a:r>
            <a:r>
              <a:rPr lang="ru-RU" sz="1600" b="1" dirty="0" smtClean="0">
                <a:solidFill>
                  <a:srgbClr val="00B050"/>
                </a:solidFill>
                <a:latin typeface="Times New Roman" pitchFamily="18" charset="0"/>
                <a:cs typeface="Times New Roman" pitchFamily="18" charset="0"/>
                <a:hlinkClick r:id="rId12"/>
              </a:rPr>
              <a:t>Нервно-психическое утомление учащихся в традиционной школьной среде</a:t>
            </a:r>
            <a:r>
              <a:rPr lang="ru-RU" sz="1600" dirty="0" smtClean="0">
                <a:solidFill>
                  <a:srgbClr val="00B050"/>
                </a:solidFill>
                <a:latin typeface="Times New Roman" pitchFamily="18" charset="0"/>
                <a:cs typeface="Times New Roman" pitchFamily="18" charset="0"/>
              </a:rPr>
              <a:t>. М. 1995</a:t>
            </a:r>
            <a:endParaRPr lang="ru-RU" sz="1600"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642910" y="3929066"/>
            <a:ext cx="821537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СПАСИБО  ЗА ВНИМАНИЕ!</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6" name="Picture 2" descr="C:\Documents and Settings\1111\Local Settings\Temporary Internet Files\Content.IE5\SXW4S7IE\MC900196372[1].wmf"/>
          <p:cNvPicPr>
            <a:picLocks noChangeAspect="1" noChangeArrowheads="1"/>
          </p:cNvPicPr>
          <p:nvPr/>
        </p:nvPicPr>
        <p:blipFill>
          <a:blip r:embed="rId3" cstate="print"/>
          <a:srcRect/>
          <a:stretch>
            <a:fillRect/>
          </a:stretch>
        </p:blipFill>
        <p:spPr bwMode="auto">
          <a:xfrm>
            <a:off x="428596" y="285728"/>
            <a:ext cx="2357454" cy="2215743"/>
          </a:xfrm>
          <a:prstGeom prst="rect">
            <a:avLst/>
          </a:prstGeom>
          <a:noFill/>
        </p:spPr>
      </p:pic>
      <p:pic>
        <p:nvPicPr>
          <p:cNvPr id="1034" name="Picture 10" descr="C:\Documents and Settings\1111\Local Settings\Temporary Internet Files\Content.IE5\ITI08LNQ\MC900343345[1].wmf"/>
          <p:cNvPicPr>
            <a:picLocks noChangeAspect="1" noChangeArrowheads="1"/>
          </p:cNvPicPr>
          <p:nvPr/>
        </p:nvPicPr>
        <p:blipFill>
          <a:blip r:embed="rId4" cstate="print"/>
          <a:srcRect/>
          <a:stretch>
            <a:fillRect/>
          </a:stretch>
        </p:blipFill>
        <p:spPr bwMode="auto">
          <a:xfrm>
            <a:off x="6143636" y="428604"/>
            <a:ext cx="2542380" cy="2349155"/>
          </a:xfrm>
          <a:prstGeom prst="rect">
            <a:avLst/>
          </a:prstGeom>
          <a:noFill/>
        </p:spPr>
      </p:pic>
      <p:sp>
        <p:nvSpPr>
          <p:cNvPr id="6" name="Прямоугольник 5"/>
          <p:cNvSpPr/>
          <p:nvPr/>
        </p:nvSpPr>
        <p:spPr>
          <a:xfrm>
            <a:off x="357158" y="2690336"/>
            <a:ext cx="4929222" cy="1200329"/>
          </a:xfrm>
          <a:prstGeom prst="rect">
            <a:avLst/>
          </a:prstGeom>
        </p:spPr>
        <p:txBody>
          <a:bodyPr wrap="square">
            <a:spAutoFit/>
          </a:bodyPr>
          <a:lstStyle/>
          <a:p>
            <a:r>
              <a:rPr lang="ru-RU" dirty="0" smtClean="0"/>
              <a:t>В презентации использовались материалы</a:t>
            </a:r>
          </a:p>
          <a:p>
            <a:r>
              <a:rPr lang="ru-RU" i="1" dirty="0" smtClean="0"/>
              <a:t>к.п.н., доцента, методиста ЦРНО</a:t>
            </a:r>
            <a:endParaRPr lang="ru-RU" dirty="0" smtClean="0"/>
          </a:p>
          <a:p>
            <a:r>
              <a:rPr lang="ru-RU" i="1" dirty="0" smtClean="0"/>
              <a:t>издательства «Просвещение»</a:t>
            </a:r>
            <a:endParaRPr lang="ru-RU" dirty="0" smtClean="0"/>
          </a:p>
          <a:p>
            <a:r>
              <a:rPr lang="ru-RU" i="1" dirty="0" err="1" smtClean="0"/>
              <a:t>Стефаненко</a:t>
            </a:r>
            <a:r>
              <a:rPr lang="ru-RU" i="1" dirty="0" smtClean="0"/>
              <a:t> Н.А.</a:t>
            </a:r>
            <a:endParaRPr 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ссылка на XPOHOC"/>
          <p:cNvPicPr>
            <a:picLocks noChangeAspect="1" noChangeArrowheads="1"/>
          </p:cNvPicPr>
          <p:nvPr/>
        </p:nvPicPr>
        <p:blipFill>
          <a:blip r:embed="rId3" cstate="print"/>
          <a:srcRect/>
          <a:stretch>
            <a:fillRect/>
          </a:stretch>
        </p:blipFill>
        <p:spPr bwMode="auto">
          <a:xfrm>
            <a:off x="357158" y="1357298"/>
            <a:ext cx="2786082" cy="3624269"/>
          </a:xfrm>
          <a:prstGeom prst="rect">
            <a:avLst/>
          </a:prstGeom>
          <a:noFill/>
        </p:spPr>
      </p:pic>
      <p:sp>
        <p:nvSpPr>
          <p:cNvPr id="4" name="Прямоугольник 3"/>
          <p:cNvSpPr/>
          <p:nvPr/>
        </p:nvSpPr>
        <p:spPr>
          <a:xfrm>
            <a:off x="3214678" y="857232"/>
            <a:ext cx="5286412" cy="5493812"/>
          </a:xfrm>
          <a:prstGeom prst="rect">
            <a:avLst/>
          </a:prstGeom>
        </p:spPr>
        <p:txBody>
          <a:bodyPr wrap="square">
            <a:spAutoFit/>
          </a:bodyPr>
          <a:lstStyle/>
          <a:p>
            <a:pPr indent="180000">
              <a:lnSpc>
                <a:spcPct val="150000"/>
              </a:lnSpc>
            </a:pPr>
            <a:r>
              <a:rPr lang="ru-RU" b="1" dirty="0" smtClean="0">
                <a:solidFill>
                  <a:srgbClr val="00B050"/>
                </a:solidFill>
                <a:latin typeface="Times New Roman" pitchFamily="18" charset="0"/>
                <a:cs typeface="Times New Roman" pitchFamily="18" charset="0"/>
              </a:rPr>
              <a:t> Базарный Владимир Филиппович - учёный, врач, музыкант и педагог-новатор, руководитель Научно-внедренческой лаборатории физиолого-здравоохранительных проблем образования Администрации Московской области (г. Сергиев Посад), доктор медицинских наук, действительный член Академии творческой педагогики, Почётный работник общего образования Российской Федерации. Основатель нового направления в науке – </a:t>
            </a:r>
            <a:r>
              <a:rPr lang="ru-RU" b="1" dirty="0" err="1" smtClean="0">
                <a:solidFill>
                  <a:srgbClr val="00B050"/>
                </a:solidFill>
                <a:latin typeface="Times New Roman" pitchFamily="18" charset="0"/>
                <a:cs typeface="Times New Roman" pitchFamily="18" charset="0"/>
              </a:rPr>
              <a:t>здоровьеразвивающей</a:t>
            </a:r>
            <a:r>
              <a:rPr lang="ru-RU" b="1" dirty="0" smtClean="0">
                <a:solidFill>
                  <a:srgbClr val="00B050"/>
                </a:solidFill>
                <a:latin typeface="Times New Roman" pitchFamily="18" charset="0"/>
                <a:cs typeface="Times New Roman" pitchFamily="18" charset="0"/>
              </a:rPr>
              <a:t> педагогики. Совместно со своими учениками создал теорию «Сенсорной свободы и психомоторного раскрепощения».</a:t>
            </a:r>
            <a:endParaRPr lang="ru-RU" b="1" dirty="0">
              <a:solidFill>
                <a:srgbClr val="00B050"/>
              </a:solidFill>
              <a:latin typeface="Times New Roman" pitchFamily="18" charset="0"/>
              <a:cs typeface="Times New Roman" pitchFamily="18" charset="0"/>
            </a:endParaRPr>
          </a:p>
        </p:txBody>
      </p:sp>
      <p:sp>
        <p:nvSpPr>
          <p:cNvPr id="6" name="Прямоугольник 5"/>
          <p:cNvSpPr/>
          <p:nvPr/>
        </p:nvSpPr>
        <p:spPr>
          <a:xfrm>
            <a:off x="357158" y="214290"/>
            <a:ext cx="8143932" cy="523220"/>
          </a:xfrm>
          <a:prstGeom prst="rect">
            <a:avLst/>
          </a:prstGeom>
        </p:spPr>
        <p:txBody>
          <a:bodyPr wrap="square">
            <a:spAutoFit/>
          </a:bodyPr>
          <a:lstStyle/>
          <a:p>
            <a:pPr algn="ctr"/>
            <a:r>
              <a:rPr lang="ru-RU" sz="2800" b="1" dirty="0" smtClean="0">
                <a:solidFill>
                  <a:schemeClr val="accent1">
                    <a:lumMod val="75000"/>
                  </a:schemeClr>
                </a:solidFill>
                <a:latin typeface="Times New Roman" pitchFamily="18" charset="0"/>
                <a:cs typeface="Times New Roman" pitchFamily="18" charset="0"/>
              </a:rPr>
              <a:t>Базарный Владимир Филиппович </a:t>
            </a:r>
            <a:endParaRPr lang="ru-RU" sz="28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214290"/>
            <a:ext cx="8215370" cy="6324808"/>
          </a:xfrm>
          <a:prstGeom prst="rect">
            <a:avLst/>
          </a:prstGeom>
        </p:spPr>
        <p:txBody>
          <a:bodyPr wrap="square">
            <a:spAutoFit/>
          </a:bodyPr>
          <a:lstStyle/>
          <a:p>
            <a:pPr indent="180000" algn="just">
              <a:lnSpc>
                <a:spcPct val="150000"/>
              </a:lnSpc>
            </a:pPr>
            <a:endParaRPr lang="ru-RU" spc="100" dirty="0" smtClean="0">
              <a:latin typeface="Times New Roman" pitchFamily="18" charset="0"/>
              <a:cs typeface="Times New Roman" pitchFamily="18" charset="0"/>
            </a:endParaRPr>
          </a:p>
          <a:p>
            <a:pPr indent="180000" algn="just">
              <a:lnSpc>
                <a:spcPct val="150000"/>
              </a:lnSpc>
            </a:pPr>
            <a:endParaRPr lang="ru-RU" b="1" spc="100" dirty="0" smtClean="0">
              <a:latin typeface="Times New Roman" pitchFamily="18" charset="0"/>
              <a:cs typeface="Times New Roman" pitchFamily="18" charset="0"/>
            </a:endParaRPr>
          </a:p>
          <a:p>
            <a:pPr indent="180000" algn="just">
              <a:lnSpc>
                <a:spcPct val="150000"/>
              </a:lnSpc>
            </a:pPr>
            <a:r>
              <a:rPr lang="ru-RU" b="1" u="sng" spc="100" dirty="0" smtClean="0">
                <a:solidFill>
                  <a:srgbClr val="00B050"/>
                </a:solidFill>
                <a:latin typeface="Times New Roman" pitchFamily="18" charset="0"/>
                <a:cs typeface="Times New Roman" pitchFamily="18" charset="0"/>
              </a:rPr>
              <a:t>Методика В.Ф. Базарного </a:t>
            </a:r>
            <a:r>
              <a:rPr lang="ru-RU" b="1" spc="100" dirty="0" smtClean="0">
                <a:solidFill>
                  <a:srgbClr val="00B050"/>
                </a:solidFill>
                <a:latin typeface="Times New Roman" pitchFamily="18" charset="0"/>
                <a:cs typeface="Times New Roman" pitchFamily="18" charset="0"/>
              </a:rPr>
              <a:t>- это единственная здоровьеразвивающая технология, которая </a:t>
            </a:r>
          </a:p>
          <a:p>
            <a:pPr indent="180000" algn="just">
              <a:lnSpc>
                <a:spcPct val="150000"/>
              </a:lnSpc>
              <a:buFont typeface="Wingdings" pitchFamily="2" charset="2"/>
              <a:buChar char="v"/>
            </a:pPr>
            <a:r>
              <a:rPr lang="ru-RU" b="1" spc="100" dirty="0" smtClean="0">
                <a:solidFill>
                  <a:srgbClr val="00B050"/>
                </a:solidFill>
                <a:latin typeface="Times New Roman" pitchFamily="18" charset="0"/>
                <a:cs typeface="Times New Roman" pitchFamily="18" charset="0"/>
              </a:rPr>
              <a:t>   признана научным открытием Академией медицинских наук, </a:t>
            </a:r>
          </a:p>
          <a:p>
            <a:pPr indent="180000" algn="just">
              <a:lnSpc>
                <a:spcPct val="150000"/>
              </a:lnSpc>
              <a:buFont typeface="Wingdings" pitchFamily="2" charset="2"/>
              <a:buChar char="v"/>
            </a:pPr>
            <a:r>
              <a:rPr lang="ru-RU" b="1" spc="100" dirty="0" smtClean="0">
                <a:solidFill>
                  <a:srgbClr val="00B050"/>
                </a:solidFill>
                <a:latin typeface="Times New Roman" pitchFamily="18" charset="0"/>
                <a:cs typeface="Times New Roman" pitchFamily="18" charset="0"/>
              </a:rPr>
              <a:t>   защищена патентами и авторскими правами, </a:t>
            </a:r>
          </a:p>
          <a:p>
            <a:pPr indent="180000" algn="just">
              <a:lnSpc>
                <a:spcPct val="150000"/>
              </a:lnSpc>
              <a:buFont typeface="Wingdings" pitchFamily="2" charset="2"/>
              <a:buChar char="v"/>
            </a:pPr>
            <a:r>
              <a:rPr lang="ru-RU" b="1" spc="100" dirty="0" smtClean="0">
                <a:solidFill>
                  <a:srgbClr val="00B050"/>
                </a:solidFill>
                <a:latin typeface="Times New Roman" pitchFamily="18" charset="0"/>
                <a:cs typeface="Times New Roman" pitchFamily="18" charset="0"/>
              </a:rPr>
              <a:t>   одобрена институтами Минздрава РФ, РАМН, РАН,</a:t>
            </a:r>
          </a:p>
          <a:p>
            <a:pPr indent="180000" algn="just">
              <a:lnSpc>
                <a:spcPct val="150000"/>
              </a:lnSpc>
              <a:buFont typeface="Wingdings" pitchFamily="2" charset="2"/>
              <a:buChar char="v"/>
            </a:pPr>
            <a:r>
              <a:rPr lang="ru-RU" b="1" spc="100" dirty="0" smtClean="0">
                <a:solidFill>
                  <a:srgbClr val="00B050"/>
                </a:solidFill>
                <a:latin typeface="Times New Roman" pitchFamily="18" charset="0"/>
                <a:cs typeface="Times New Roman" pitchFamily="18" charset="0"/>
              </a:rPr>
              <a:t>   утверждена Правительством как общая федеральная программа,</a:t>
            </a:r>
          </a:p>
          <a:p>
            <a:pPr indent="180000" algn="just">
              <a:lnSpc>
                <a:spcPct val="150000"/>
              </a:lnSpc>
              <a:buFont typeface="Wingdings" pitchFamily="2" charset="2"/>
              <a:buChar char="v"/>
            </a:pPr>
            <a:r>
              <a:rPr lang="ru-RU" b="1" spc="100" dirty="0" smtClean="0">
                <a:solidFill>
                  <a:srgbClr val="00B050"/>
                </a:solidFill>
                <a:latin typeface="Times New Roman" pitchFamily="18" charset="0"/>
                <a:cs typeface="Times New Roman" pitchFamily="18" charset="0"/>
              </a:rPr>
              <a:t> прошла практическую апробацию в течение 28 лет на базе более тысячи детских садов и школ, </a:t>
            </a:r>
          </a:p>
          <a:p>
            <a:pPr indent="180000" algn="just">
              <a:lnSpc>
                <a:spcPct val="150000"/>
              </a:lnSpc>
              <a:buFont typeface="Wingdings" pitchFamily="2" charset="2"/>
              <a:buChar char="v"/>
            </a:pPr>
            <a:r>
              <a:rPr lang="ru-RU" b="1" spc="100" dirty="0" smtClean="0">
                <a:solidFill>
                  <a:srgbClr val="00B050"/>
                </a:solidFill>
                <a:latin typeface="Times New Roman" pitchFamily="18" charset="0"/>
                <a:cs typeface="Times New Roman" pitchFamily="18" charset="0"/>
              </a:rPr>
              <a:t>  имеет санитарно-эпидемиологическое заключение Минздрава РФ и позволяет строить образовательный процесс на основе телесной вертикали сообразной подвижной природе ребёнка, </a:t>
            </a:r>
          </a:p>
          <a:p>
            <a:pPr indent="180000" algn="just">
              <a:lnSpc>
                <a:spcPct val="150000"/>
              </a:lnSpc>
              <a:buFont typeface="Wingdings" pitchFamily="2" charset="2"/>
              <a:buChar char="v"/>
            </a:pPr>
            <a:r>
              <a:rPr lang="ru-RU" b="1" spc="100" dirty="0" smtClean="0">
                <a:solidFill>
                  <a:srgbClr val="00B050"/>
                </a:solidFill>
                <a:latin typeface="Times New Roman" pitchFamily="18" charset="0"/>
                <a:cs typeface="Times New Roman" pitchFamily="18" charset="0"/>
              </a:rPr>
              <a:t>  а также дает гарантированный результат улучшения </a:t>
            </a:r>
          </a:p>
          <a:p>
            <a:pPr indent="180000" algn="just">
              <a:lnSpc>
                <a:spcPct val="150000"/>
              </a:lnSpc>
            </a:pPr>
            <a:r>
              <a:rPr lang="ru-RU" b="1" spc="100" dirty="0" smtClean="0">
                <a:solidFill>
                  <a:srgbClr val="00B050"/>
                </a:solidFill>
                <a:latin typeface="Times New Roman" pitchFamily="18" charset="0"/>
                <a:cs typeface="Times New Roman" pitchFamily="18" charset="0"/>
              </a:rPr>
              <a:t>здоровья детей в целом. </a:t>
            </a:r>
            <a:endParaRPr lang="ru-RU" b="1" spc="100" dirty="0">
              <a:solidFill>
                <a:srgbClr val="00B050"/>
              </a:solidFill>
              <a:latin typeface="Times New Roman" pitchFamily="18" charset="0"/>
              <a:cs typeface="Times New Roman" pitchFamily="18" charset="0"/>
            </a:endParaRPr>
          </a:p>
        </p:txBody>
      </p:sp>
      <p:sp>
        <p:nvSpPr>
          <p:cNvPr id="4" name="Прямоугольник 3"/>
          <p:cNvSpPr/>
          <p:nvPr/>
        </p:nvSpPr>
        <p:spPr>
          <a:xfrm>
            <a:off x="2714612" y="500042"/>
            <a:ext cx="4145237" cy="461665"/>
          </a:xfrm>
          <a:prstGeom prst="rect">
            <a:avLst/>
          </a:prstGeom>
        </p:spPr>
        <p:txBody>
          <a:bodyPr wrap="none">
            <a:spAutoFit/>
          </a:bodyPr>
          <a:lstStyle/>
          <a:p>
            <a:r>
              <a:rPr lang="ru-RU" sz="2400" b="1" spc="100" dirty="0" smtClean="0">
                <a:solidFill>
                  <a:schemeClr val="accent1">
                    <a:lumMod val="75000"/>
                  </a:schemeClr>
                </a:solidFill>
                <a:latin typeface="Times New Roman" pitchFamily="18" charset="0"/>
                <a:cs typeface="Times New Roman" pitchFamily="18" charset="0"/>
              </a:rPr>
              <a:t>Методика В.Ф. Базарного </a:t>
            </a:r>
            <a:endParaRPr lang="ru-RU"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28596" y="-332515"/>
            <a:ext cx="8143932" cy="7248138"/>
          </a:xfrm>
          <a:prstGeom prst="rect">
            <a:avLst/>
          </a:prstGeom>
          <a:no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000" algn="just" defTabSz="914400" rtl="0" eaLnBrk="1" fontAlgn="base" latinLnBrk="0" hangingPunct="1">
              <a:lnSpc>
                <a:spcPct val="150000"/>
              </a:lnSpc>
              <a:spcBef>
                <a:spcPct val="0"/>
              </a:spcBef>
              <a:spcAft>
                <a:spcPct val="0"/>
              </a:spcAft>
              <a:buClrTx/>
              <a:buSzTx/>
              <a:buFontTx/>
              <a:buNone/>
              <a:tabLst>
                <a:tab pos="457200" algn="l"/>
              </a:tabLst>
            </a:pP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180000" algn="just" defTabSz="914400" rtl="0" eaLnBrk="1" fontAlgn="base" latinLnBrk="0" hangingPunct="1">
              <a:lnSpc>
                <a:spcPct val="150000"/>
              </a:lnSpc>
              <a:spcBef>
                <a:spcPct val="0"/>
              </a:spcBef>
              <a:spcAft>
                <a:spcPct val="0"/>
              </a:spcAft>
              <a:buClrTx/>
              <a:buSzTx/>
              <a:buFontTx/>
              <a:buNone/>
              <a:tabLst>
                <a:tab pos="457200" algn="l"/>
              </a:tabLst>
            </a:pPr>
            <a:r>
              <a:rPr kumimoji="0" lang="ru-RU" sz="2000" b="1" i="0" u="sng"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К основным </a:t>
            </a:r>
            <a:r>
              <a:rPr kumimoji="0" lang="ru-RU" sz="2000" b="1" i="1" u="sng"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методам и приемам, </a:t>
            </a:r>
            <a:r>
              <a:rPr kumimoji="0" lang="ru-RU" sz="2000" b="1" i="0" u="sng"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используемым в здоровьесберегающей технологии В. Ф. Базарного относятся:</a:t>
            </a:r>
            <a:endParaRPr kumimoji="0" lang="ru-RU" sz="2000" b="1" i="0" u="sng"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180000" algn="just" defTabSz="914400" rtl="0" eaLnBrk="0" fontAlgn="base" latinLnBrk="0" hangingPunct="0">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Режим динамической смены поз. </a:t>
            </a:r>
            <a:endParaRPr kumimoji="0" lang="ru-RU" b="1"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180000" algn="just" defTabSz="914400" rtl="0" eaLnBrk="0" fontAlgn="base" latinLnBrk="0" hangingPunct="0">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Упражнения на зрительную координацию. Зрительно-координаторные тренажи с помощью опорных зрительно-двигательных траекторий (офтальмотренажеры). </a:t>
            </a:r>
            <a:endParaRPr kumimoji="0" lang="ru-RU" b="1"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180000" algn="just" defTabSz="914400" rtl="0" eaLnBrk="0" fontAlgn="base" latinLnBrk="0" hangingPunct="0">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Упражнения на мышечно-телесную координацию. </a:t>
            </a:r>
          </a:p>
          <a:p>
            <a:pPr lvl="0" indent="180000" algn="just" eaLnBrk="0" fontAlgn="base" hangingPunct="0">
              <a:lnSpc>
                <a:spcPct val="150000"/>
              </a:lnSpc>
              <a:spcBef>
                <a:spcPct val="0"/>
              </a:spcBef>
              <a:spcAft>
                <a:spcPct val="0"/>
              </a:spcAft>
              <a:tabLst>
                <a:tab pos="457200" algn="l"/>
              </a:tabLst>
            </a:pPr>
            <a:r>
              <a:rPr lang="ru-RU" b="1" i="1" dirty="0" smtClean="0">
                <a:solidFill>
                  <a:schemeClr val="accent1">
                    <a:lumMod val="75000"/>
                  </a:schemeClr>
                </a:solidFill>
                <a:latin typeface="Times New Roman" pitchFamily="18" charset="0"/>
                <a:cs typeface="Times New Roman" pitchFamily="18" charset="0"/>
              </a:rPr>
              <a:t>                                 </a:t>
            </a:r>
            <a:r>
              <a:rPr lang="ru-RU" b="1" i="1" u="sng" dirty="0" smtClean="0">
                <a:solidFill>
                  <a:schemeClr val="accent1">
                    <a:lumMod val="75000"/>
                  </a:schemeClr>
                </a:solidFill>
                <a:latin typeface="Times New Roman" pitchFamily="18" charset="0"/>
                <a:cs typeface="Times New Roman" pitchFamily="18" charset="0"/>
              </a:rPr>
              <a:t>  Режим динамической смены поз:</a:t>
            </a:r>
          </a:p>
          <a:p>
            <a:pPr lvl="0" indent="180000" algn="just" eaLnBrk="0" fontAlgn="base" hangingPunct="0">
              <a:lnSpc>
                <a:spcPct val="150000"/>
              </a:lnSpc>
              <a:spcBef>
                <a:spcPct val="0"/>
              </a:spcBef>
              <a:spcAft>
                <a:spcPct val="0"/>
              </a:spcAft>
              <a:tabLst>
                <a:tab pos="457200" algn="l"/>
              </a:tabLst>
            </a:pPr>
            <a:r>
              <a:rPr lang="ru-RU" b="1" dirty="0" smtClean="0">
                <a:solidFill>
                  <a:srgbClr val="00B050"/>
                </a:solidFill>
                <a:latin typeface="Times New Roman" pitchFamily="18" charset="0"/>
                <a:cs typeface="Times New Roman" pitchFamily="18" charset="0"/>
              </a:rPr>
              <a:t>За основу здравоохранительной системы В.Ф.Базарного принят режим меняющихся поз, в частности перевод детей из позы </a:t>
            </a:r>
            <a:r>
              <a:rPr lang="ru-RU" b="1" i="1" dirty="0" smtClean="0">
                <a:solidFill>
                  <a:srgbClr val="00B050"/>
                </a:solidFill>
                <a:latin typeface="Times New Roman" pitchFamily="18" charset="0"/>
                <a:cs typeface="Times New Roman" pitchFamily="18" charset="0"/>
              </a:rPr>
              <a:t>«сидя» </a:t>
            </a:r>
            <a:r>
              <a:rPr lang="ru-RU" b="1" dirty="0" smtClean="0">
                <a:solidFill>
                  <a:srgbClr val="00B050"/>
                </a:solidFill>
                <a:latin typeface="Times New Roman" pitchFamily="18" charset="0"/>
                <a:cs typeface="Times New Roman" pitchFamily="18" charset="0"/>
              </a:rPr>
              <a:t>в позу</a:t>
            </a:r>
            <a:r>
              <a:rPr lang="ru-RU" b="1" i="1" dirty="0" smtClean="0">
                <a:solidFill>
                  <a:srgbClr val="00B050"/>
                </a:solidFill>
                <a:latin typeface="Times New Roman" pitchFamily="18" charset="0"/>
                <a:cs typeface="Times New Roman" pitchFamily="18" charset="0"/>
              </a:rPr>
              <a:t> «стоя».</a:t>
            </a:r>
            <a:r>
              <a:rPr lang="ru-RU" b="1" dirty="0" smtClean="0">
                <a:solidFill>
                  <a:srgbClr val="00B050"/>
                </a:solidFill>
                <a:latin typeface="Times New Roman" pitchFamily="18" charset="0"/>
                <a:cs typeface="Times New Roman" pitchFamily="18" charset="0"/>
              </a:rPr>
              <a:t> Это один из </a:t>
            </a:r>
            <a:r>
              <a:rPr lang="ru-RU" b="1" dirty="0" err="1" smtClean="0">
                <a:solidFill>
                  <a:srgbClr val="00B050"/>
                </a:solidFill>
                <a:latin typeface="Times New Roman" pitchFamily="18" charset="0"/>
                <a:cs typeface="Times New Roman" pitchFamily="18" charset="0"/>
              </a:rPr>
              <a:t>немедикоментозных</a:t>
            </a:r>
            <a:r>
              <a:rPr lang="ru-RU" b="1" dirty="0" smtClean="0">
                <a:solidFill>
                  <a:srgbClr val="00B050"/>
                </a:solidFill>
                <a:latin typeface="Times New Roman" pitchFamily="18" charset="0"/>
                <a:cs typeface="Times New Roman" pitchFamily="18" charset="0"/>
              </a:rPr>
              <a:t> методов коррекции здоровья воспитанников. </a:t>
            </a:r>
          </a:p>
          <a:p>
            <a:pPr lvl="0" indent="180000" algn="just" eaLnBrk="0" fontAlgn="base" hangingPunct="0">
              <a:lnSpc>
                <a:spcPct val="150000"/>
              </a:lnSpc>
              <a:spcBef>
                <a:spcPct val="0"/>
              </a:spcBef>
              <a:spcAft>
                <a:spcPct val="0"/>
              </a:spcAft>
              <a:buFont typeface="Wingdings" pitchFamily="2" charset="2"/>
              <a:buChar char="ü"/>
              <a:tabLst>
                <a:tab pos="457200" algn="l"/>
              </a:tabLst>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Максимально допустимая продолжительность времени нахождения в одной позе – 20-25 минут. </a:t>
            </a:r>
            <a:endParaRPr kumimoji="0" lang="ru-RU" b="1"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180000" algn="just" defTabSz="914400" rtl="0" eaLnBrk="0" fontAlgn="base" latinLnBrk="0" hangingPunct="0">
              <a:lnSpc>
                <a:spcPct val="150000"/>
              </a:lnSpc>
              <a:spcBef>
                <a:spcPct val="0"/>
              </a:spcBef>
              <a:spcAft>
                <a:spcPct val="0"/>
              </a:spcAft>
              <a:buClrTx/>
              <a:buSzTx/>
              <a:buFont typeface="Wingdings" pitchFamily="2" charset="2"/>
              <a:buChar char="ü"/>
              <a:tabLst>
                <a:tab pos="457200" algn="l"/>
              </a:tabLst>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«Не усади!» – заповедь Базарного. Ребенок должен двигаться, </a:t>
            </a:r>
          </a:p>
          <a:p>
            <a:pPr marL="0" marR="0" lvl="0" indent="180000" algn="just" defTabSz="914400" rtl="0" eaLnBrk="0" fontAlgn="base" latinLnBrk="0" hangingPunct="0">
              <a:lnSpc>
                <a:spcPct val="150000"/>
              </a:lnSpc>
              <a:spcBef>
                <a:spcPct val="0"/>
              </a:spcBef>
              <a:spcAft>
                <a:spcPct val="0"/>
              </a:spcAft>
              <a:buClrTx/>
              <a:buSzTx/>
              <a:tabLst>
                <a:tab pos="457200" algn="l"/>
              </a:tabLst>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особенно мальчик, в 4-6 раз больше. </a:t>
            </a:r>
            <a:endParaRPr kumimoji="0" lang="ru-RU" b="1" i="0" u="none" strike="noStrike" cap="none" normalizeH="0" baseline="0" dirty="0" smtClean="0">
              <a:ln>
                <a:noFill/>
              </a:ln>
              <a:solidFill>
                <a:srgbClr val="00B05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28596" y="56872"/>
            <a:ext cx="8143932"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000" algn="just" defTabSz="914400" rtl="0" eaLnBrk="1" fontAlgn="base" latinLnBrk="0" hangingPunct="1">
              <a:lnSpc>
                <a:spcPct val="150000"/>
              </a:lnSpc>
              <a:spcBef>
                <a:spcPct val="0"/>
              </a:spcBef>
              <a:spcAft>
                <a:spcPct val="0"/>
              </a:spcAft>
              <a:buClrTx/>
              <a:buSzTx/>
              <a:tabLst>
                <a:tab pos="457200" algn="l"/>
              </a:tabLst>
            </a:pPr>
            <a:r>
              <a:rPr kumimoji="0" lang="ru-RU" sz="14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t>
            </a: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Движение – это воздух, а без воздуха мы задыхаемся» - писал В. Ф. Базарный.</a:t>
            </a:r>
          </a:p>
          <a:p>
            <a:pPr marL="0" marR="0" lvl="0" indent="180000" algn="just" defTabSz="914400" rtl="0" eaLnBrk="1" fontAlgn="base" latinLnBrk="0" hangingPunct="1">
              <a:lnSpc>
                <a:spcPct val="150000"/>
              </a:lnSpc>
              <a:spcBef>
                <a:spcPct val="0"/>
              </a:spcBef>
              <a:spcAft>
                <a:spcPct val="0"/>
              </a:spcAft>
              <a:buClrTx/>
              <a:buSzTx/>
              <a:tabLst>
                <a:tab pos="457200" algn="l"/>
              </a:tabLst>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Поэтому совместная образовательная деятельность с детьми в режиме постоянного движения позволяет развивать у детей зрительно-моторную реакцию, в частности ориентацию в пространстве, в том числе реакцию на экстремальные ситуации, создать условия для проявления индивидуальных и возрастных особенностей детей, формировать атмосферу доверительного отношения, что служит оптимальному общему развитию каждого ребенка. </a:t>
            </a:r>
            <a:endParaRPr kumimoji="0" lang="ru-RU" b="1" i="0" u="none" strike="noStrike" cap="none" normalizeH="0" baseline="0" dirty="0" smtClean="0">
              <a:ln>
                <a:noFill/>
              </a:ln>
              <a:solidFill>
                <a:srgbClr val="00B050"/>
              </a:solidFill>
              <a:effectLst/>
              <a:latin typeface="Times New Roman" pitchFamily="18" charset="0"/>
              <a:cs typeface="Times New Roman" pitchFamily="18" charset="0"/>
            </a:endParaRPr>
          </a:p>
          <a:p>
            <a:pPr indent="180000" algn="just" eaLnBrk="0" fontAlgn="base" hangingPunct="0">
              <a:lnSpc>
                <a:spcPct val="150000"/>
              </a:lnSpc>
              <a:spcBef>
                <a:spcPct val="0"/>
              </a:spcBef>
              <a:spcAft>
                <a:spcPct val="0"/>
              </a:spcAft>
              <a:tabLst>
                <a:tab pos="457200" algn="l"/>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Режим «динамической смены поз»</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повышает общую сопротивляемость организма к инфекционным заболеваниям, осуществляется профилактика близорукости, обеспечивается оптимальное функциональное состояние сердечно-сосудистой системы организма, стабилизируются процессы возбуждения и торможения в центральной нервной системе.</a:t>
            </a:r>
            <a:r>
              <a:rPr lang="ru-RU" b="1" dirty="0" smtClean="0">
                <a:solidFill>
                  <a:srgbClr val="00B050"/>
                </a:solidFill>
              </a:rPr>
              <a:t> </a:t>
            </a:r>
          </a:p>
          <a:p>
            <a:pPr indent="180000" algn="just" eaLnBrk="0" fontAlgn="base" hangingPunct="0">
              <a:lnSpc>
                <a:spcPct val="150000"/>
              </a:lnSpc>
              <a:spcBef>
                <a:spcPct val="0"/>
              </a:spcBef>
              <a:spcAft>
                <a:spcPct val="0"/>
              </a:spcAft>
              <a:tabLst>
                <a:tab pos="457200" algn="l"/>
              </a:tabLst>
            </a:pPr>
            <a:r>
              <a:rPr lang="ru-RU" b="1" dirty="0" smtClean="0">
                <a:solidFill>
                  <a:srgbClr val="00B050"/>
                </a:solidFill>
                <a:latin typeface="Times New Roman" pitchFamily="18" charset="0"/>
                <a:cs typeface="Times New Roman" pitchFamily="18" charset="0"/>
              </a:rPr>
              <a:t> Для реализации режима динамической смены поз</a:t>
            </a:r>
          </a:p>
          <a:p>
            <a:pPr indent="180000" algn="just" eaLnBrk="0" fontAlgn="base" hangingPunct="0">
              <a:lnSpc>
                <a:spcPct val="150000"/>
              </a:lnSpc>
              <a:spcBef>
                <a:spcPct val="0"/>
              </a:spcBef>
              <a:spcAft>
                <a:spcPct val="0"/>
              </a:spcAft>
              <a:tabLst>
                <a:tab pos="457200" algn="l"/>
              </a:tabLst>
            </a:pPr>
            <a:r>
              <a:rPr lang="ru-RU" b="1" dirty="0" smtClean="0">
                <a:solidFill>
                  <a:srgbClr val="00B050"/>
                </a:solidFill>
                <a:latin typeface="Times New Roman" pitchFamily="18" charset="0"/>
                <a:cs typeface="Times New Roman" pitchFamily="18" charset="0"/>
              </a:rPr>
              <a:t> В.Ф. Базарный предлагает :</a:t>
            </a:r>
            <a:endParaRPr kumimoji="0" lang="ru-RU" b="1" i="0" u="none" strike="noStrike" cap="none" normalizeH="0" baseline="0" dirty="0" smtClean="0">
              <a:ln>
                <a:noFill/>
              </a:ln>
              <a:solidFill>
                <a:srgbClr val="00B05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71472" y="197987"/>
            <a:ext cx="8001056"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000" algn="ctr" defTabSz="914400" rtl="0" eaLnBrk="1" fontAlgn="base" latinLnBrk="0" hangingPunct="1">
              <a:lnSpc>
                <a:spcPct val="150000"/>
              </a:lnSpc>
              <a:spcBef>
                <a:spcPct val="0"/>
              </a:spcBef>
              <a:spcAft>
                <a:spcPct val="0"/>
              </a:spcAft>
              <a:buClrTx/>
              <a:buSzTx/>
              <a:tabLst/>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1.  ИСПОЛЬЗОВАНИЕ НАСТОЛЬНОЙ КОНТОРКИ</a:t>
            </a:r>
            <a:endParaRPr kumimoji="0" lang="ru-RU" b="1"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90488"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bg2">
                  <a:lumMod val="25000"/>
                </a:schemeClr>
              </a:solidFill>
              <a:effectLst/>
              <a:latin typeface="Times New Roman" pitchFamily="18" charset="0"/>
              <a:cs typeface="Times New Roman" pitchFamily="18" charset="0"/>
            </a:endParaRPr>
          </a:p>
        </p:txBody>
      </p:sp>
      <p:pic>
        <p:nvPicPr>
          <p:cNvPr id="25601" name="Рисунок 3" descr="100_1542"/>
          <p:cNvPicPr>
            <a:picLocks noChangeAspect="1" noChangeArrowheads="1"/>
          </p:cNvPicPr>
          <p:nvPr/>
        </p:nvPicPr>
        <p:blipFill>
          <a:blip r:embed="rId3" cstate="print"/>
          <a:srcRect/>
          <a:stretch>
            <a:fillRect/>
          </a:stretch>
        </p:blipFill>
        <p:spPr bwMode="auto">
          <a:xfrm>
            <a:off x="857224" y="785795"/>
            <a:ext cx="3714776" cy="3896138"/>
          </a:xfrm>
          <a:prstGeom prst="rect">
            <a:avLst/>
          </a:prstGeom>
          <a:noFill/>
        </p:spPr>
      </p:pic>
      <p:sp>
        <p:nvSpPr>
          <p:cNvPr id="25603" name="Rectangle 3"/>
          <p:cNvSpPr>
            <a:spLocks noChangeArrowheads="1"/>
          </p:cNvSpPr>
          <p:nvPr/>
        </p:nvSpPr>
        <p:spPr bwMode="auto">
          <a:xfrm>
            <a:off x="457200" y="4842138"/>
            <a:ext cx="775813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000" algn="just" defTabSz="914400" rtl="0" eaLnBrk="1" fontAlgn="base" latinLnBrk="0" hangingPunct="1">
              <a:lnSpc>
                <a:spcPct val="150000"/>
              </a:lnSpc>
              <a:spcBef>
                <a:spcPct val="0"/>
              </a:spcBef>
              <a:spcAft>
                <a:spcPct val="0"/>
              </a:spcAft>
              <a:buClrTx/>
              <a:buSzTx/>
              <a:tabLst/>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2. а там, где это возможно – МЕНЯТЬ ПОЗУ ДЕТЕЙ: </a:t>
            </a:r>
            <a:r>
              <a:rPr kumimoji="0" lang="ru-RU" b="1"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за столами – сидя, стоя; на ковре – сидя, стоя, лежа;</a:t>
            </a: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дети могут стоять </a:t>
            </a:r>
            <a:r>
              <a:rPr kumimoji="0" lang="ru-RU" b="1"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на массажных ковриках </a:t>
            </a: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в носочках и в это время стоя послушать загадки, рассказ, сказку,  участвовать в устном счете, решить логическую задачку.</a:t>
            </a:r>
            <a:r>
              <a:rPr kumimoji="0" lang="ru-RU" b="1"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endParaRPr kumimoji="0" lang="ru-RU" b="1" i="0" u="none" strike="noStrike" cap="none" normalizeH="0" baseline="0" dirty="0" smtClean="0">
              <a:ln>
                <a:noFill/>
              </a:ln>
              <a:solidFill>
                <a:srgbClr val="00B050"/>
              </a:solidFill>
              <a:effectLst/>
              <a:latin typeface="Arial" pitchFamily="34" charset="0"/>
              <a:cs typeface="Arial" pitchFamily="34" charset="0"/>
            </a:endParaRPr>
          </a:p>
        </p:txBody>
      </p:sp>
      <p:pic>
        <p:nvPicPr>
          <p:cNvPr id="5" name="Picture 2" descr="http://player.myshared.ru/47164/data/images/img13.jpg"/>
          <p:cNvPicPr>
            <a:picLocks noChangeAspect="1" noChangeArrowheads="1"/>
          </p:cNvPicPr>
          <p:nvPr/>
        </p:nvPicPr>
        <p:blipFill>
          <a:blip r:embed="rId4" cstate="print"/>
          <a:srcRect/>
          <a:stretch>
            <a:fillRect/>
          </a:stretch>
        </p:blipFill>
        <p:spPr bwMode="auto">
          <a:xfrm>
            <a:off x="5715008" y="785794"/>
            <a:ext cx="1933574" cy="399132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00_1433"/>
          <p:cNvPicPr/>
          <p:nvPr/>
        </p:nvPicPr>
        <p:blipFill>
          <a:blip r:embed="rId3" cstate="print"/>
          <a:srcRect/>
          <a:stretch>
            <a:fillRect/>
          </a:stretch>
        </p:blipFill>
        <p:spPr bwMode="auto">
          <a:xfrm>
            <a:off x="500034" y="142852"/>
            <a:ext cx="3929090" cy="3214710"/>
          </a:xfrm>
          <a:prstGeom prst="rect">
            <a:avLst/>
          </a:prstGeom>
          <a:noFill/>
        </p:spPr>
      </p:pic>
      <p:pic>
        <p:nvPicPr>
          <p:cNvPr id="4" name="Рисунок 3" descr="100_1368"/>
          <p:cNvPicPr/>
          <p:nvPr/>
        </p:nvPicPr>
        <p:blipFill>
          <a:blip r:embed="rId4" cstate="print"/>
          <a:srcRect/>
          <a:stretch>
            <a:fillRect/>
          </a:stretch>
        </p:blipFill>
        <p:spPr bwMode="auto">
          <a:xfrm>
            <a:off x="4714876" y="142852"/>
            <a:ext cx="3571900" cy="3214710"/>
          </a:xfrm>
          <a:prstGeom prst="rect">
            <a:avLst/>
          </a:prstGeom>
          <a:noFill/>
        </p:spPr>
      </p:pic>
      <p:sp>
        <p:nvSpPr>
          <p:cNvPr id="27649" name="Rectangle 1"/>
          <p:cNvSpPr>
            <a:spLocks noChangeArrowheads="1"/>
          </p:cNvSpPr>
          <p:nvPr/>
        </p:nvSpPr>
        <p:spPr bwMode="auto">
          <a:xfrm>
            <a:off x="428596" y="3286124"/>
            <a:ext cx="821537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000" algn="just" defTabSz="914400" rtl="0" eaLnBrk="1" fontAlgn="base" latinLnBrk="0" hangingPunct="1">
              <a:lnSpc>
                <a:spcPct val="150000"/>
              </a:lnSpc>
              <a:spcBef>
                <a:spcPct val="0"/>
              </a:spcBef>
              <a:spcAft>
                <a:spcPct val="0"/>
              </a:spcAft>
              <a:buClrTx/>
              <a:buSzTx/>
              <a:buFontTx/>
              <a:buNone/>
              <a:tabLst>
                <a:tab pos="457200" algn="l"/>
              </a:tabLst>
            </a:pPr>
            <a:r>
              <a:rPr kumimoji="0" lang="ru-RU"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Данный режим оказывает благотворное влияние на следующие факторы:</a:t>
            </a:r>
            <a:endParaRPr kumimoji="0" lang="ru-RU" b="1"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180000" algn="just" defTabSz="914400" rtl="0" eaLnBrk="0" fontAlgn="base" latinLnBrk="0" hangingPunct="0">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поддержание физической, психической активности умственной сферы;</a:t>
            </a:r>
            <a:endParaRPr kumimoji="0" lang="ru-RU" b="1" i="1"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180000" algn="just" defTabSz="914400" rtl="0" eaLnBrk="0" fontAlgn="base" latinLnBrk="0" hangingPunct="0">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имеет высокие показатели  физического развития здоровья;</a:t>
            </a:r>
            <a:endParaRPr kumimoji="0" lang="ru-RU" b="1" i="1"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180000" algn="just" defTabSz="914400" rtl="0" eaLnBrk="0" fontAlgn="base" latinLnBrk="0" hangingPunct="0">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повышается иммунная система;</a:t>
            </a:r>
            <a:endParaRPr kumimoji="0" lang="ru-RU" b="1" i="1"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180000" algn="just" defTabSz="914400" rtl="0" eaLnBrk="0" fontAlgn="base" latinLnBrk="0" hangingPunct="0">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улучшаются ростовые процессы;</a:t>
            </a:r>
            <a:endParaRPr kumimoji="0" lang="ru-RU" b="1" i="1"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180000" algn="just" defTabSz="914400" rtl="0" eaLnBrk="0" fontAlgn="base" latinLnBrk="0" hangingPunct="0">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развивается координация всех органов (зрительно-ручной, телесно-координаторной, психо-эмоциональной);</a:t>
            </a:r>
            <a:endParaRPr kumimoji="0" lang="ru-RU" b="1" i="1"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180000" algn="just" defTabSz="914400" rtl="0" eaLnBrk="0" fontAlgn="base" latinLnBrk="0" hangingPunct="0">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снижается степень низкой склоняемости головы.</a:t>
            </a:r>
            <a:endParaRPr kumimoji="0" lang="ru-RU" b="1" i="1" u="none" strike="noStrike" cap="none" normalizeH="0" baseline="0" dirty="0" smtClean="0">
              <a:ln>
                <a:noFill/>
              </a:ln>
              <a:solidFill>
                <a:srgbClr val="00B05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http://player.myshared.ru/47164/data/images/img0.png"/>
          <p:cNvPicPr>
            <a:picLocks noChangeAspect="1" noChangeArrowheads="1"/>
          </p:cNvPicPr>
          <p:nvPr/>
        </p:nvPicPr>
        <p:blipFill>
          <a:blip r:embed="rId3"/>
          <a:srcRect/>
          <a:stretch>
            <a:fillRect/>
          </a:stretch>
        </p:blipFill>
        <p:spPr bwMode="auto">
          <a:xfrm>
            <a:off x="0" y="0"/>
            <a:ext cx="0" cy="0"/>
          </a:xfrm>
          <a:prstGeom prst="rect">
            <a:avLst/>
          </a:prstGeom>
          <a:noFill/>
        </p:spPr>
      </p:pic>
      <p:sp>
        <p:nvSpPr>
          <p:cNvPr id="7" name="Прямоугольник 6"/>
          <p:cNvSpPr/>
          <p:nvPr/>
        </p:nvSpPr>
        <p:spPr>
          <a:xfrm>
            <a:off x="428596" y="1"/>
            <a:ext cx="8143932" cy="4247317"/>
          </a:xfrm>
          <a:prstGeom prst="rect">
            <a:avLst/>
          </a:prstGeom>
        </p:spPr>
        <p:txBody>
          <a:bodyPr wrap="square">
            <a:spAutoFit/>
          </a:bodyPr>
          <a:lstStyle/>
          <a:p>
            <a:pPr indent="180000" algn="ctr">
              <a:lnSpc>
                <a:spcPct val="150000"/>
              </a:lnSpc>
            </a:pPr>
            <a:r>
              <a:rPr lang="ru-RU" sz="2000" b="1" i="1" dirty="0" smtClean="0"/>
              <a:t>Упражнения на зрительную координацию</a:t>
            </a:r>
            <a:endParaRPr lang="ru-RU" sz="2000" dirty="0" smtClean="0"/>
          </a:p>
          <a:p>
            <a:pPr lvl="0" indent="180000" algn="just" eaLnBrk="0" fontAlgn="base" hangingPunct="0">
              <a:lnSpc>
                <a:spcPct val="150000"/>
              </a:lnSpc>
              <a:spcBef>
                <a:spcPct val="0"/>
              </a:spcBef>
              <a:spcAft>
                <a:spcPct val="0"/>
              </a:spcAft>
              <a:tabLst>
                <a:tab pos="457200" algn="l"/>
              </a:tabLst>
            </a:pPr>
            <a:r>
              <a:rPr lang="ru-RU" sz="2000" b="1" dirty="0" smtClean="0">
                <a:solidFill>
                  <a:srgbClr val="00B050"/>
                </a:solidFill>
                <a:latin typeface="Times New Roman" pitchFamily="18" charset="0"/>
                <a:cs typeface="Times New Roman" pitchFamily="18" charset="0"/>
              </a:rPr>
              <a:t>Методика </a:t>
            </a:r>
            <a:r>
              <a:rPr lang="ru-RU" sz="2000" b="1" dirty="0" err="1" smtClean="0">
                <a:solidFill>
                  <a:srgbClr val="00B050"/>
                </a:solidFill>
                <a:latin typeface="Times New Roman" pitchFamily="18" charset="0"/>
                <a:cs typeface="Times New Roman" pitchFamily="18" charset="0"/>
              </a:rPr>
              <a:t>сенсорно-координаторных</a:t>
            </a:r>
            <a:r>
              <a:rPr lang="ru-RU" sz="2000" b="1" dirty="0" smtClean="0">
                <a:solidFill>
                  <a:srgbClr val="00B050"/>
                </a:solidFill>
                <a:latin typeface="Times New Roman" pitchFamily="18" charset="0"/>
                <a:cs typeface="Times New Roman" pitchFamily="18" charset="0"/>
              </a:rPr>
              <a:t> тренажей с помощью меняющихся зрительно-сигнальных сюжетов (картинки, цифры, буквы, геометрические фигуры по углам)</a:t>
            </a:r>
            <a:r>
              <a:rPr lang="ru-RU" sz="2000" b="1" dirty="0" smtClean="0">
                <a:solidFill>
                  <a:schemeClr val="accent1">
                    <a:lumMod val="75000"/>
                  </a:schemeClr>
                </a:solidFill>
                <a:latin typeface="Times New Roman" pitchFamily="18" charset="0"/>
                <a:ea typeface="Times New Roman" pitchFamily="18" charset="0"/>
                <a:cs typeface="Times New Roman" pitchFamily="18" charset="0"/>
              </a:rPr>
              <a:t> </a:t>
            </a:r>
          </a:p>
          <a:p>
            <a:pPr lvl="0" indent="180000" algn="just" eaLnBrk="0" fontAlgn="base" hangingPunct="0">
              <a:lnSpc>
                <a:spcPct val="150000"/>
              </a:lnSpc>
              <a:spcBef>
                <a:spcPct val="0"/>
              </a:spcBef>
              <a:spcAft>
                <a:spcPct val="0"/>
              </a:spcAft>
              <a:tabLst>
                <a:tab pos="457200" algn="l"/>
              </a:tabLst>
            </a:pPr>
            <a:r>
              <a:rPr lang="ru-RU" sz="2000" b="1" dirty="0" smtClean="0">
                <a:solidFill>
                  <a:schemeClr val="accent1">
                    <a:lumMod val="75000"/>
                  </a:schemeClr>
                </a:solidFill>
                <a:latin typeface="Times New Roman" pitchFamily="18" charset="0"/>
                <a:ea typeface="Times New Roman" pitchFamily="18" charset="0"/>
                <a:cs typeface="Times New Roman" pitchFamily="18" charset="0"/>
              </a:rPr>
              <a:t>«Никакой преграды глазу!» - еще один принцип В. Ф. Базарного. </a:t>
            </a:r>
            <a:endParaRPr lang="ru-RU" sz="2000" b="1" dirty="0" smtClean="0">
              <a:solidFill>
                <a:schemeClr val="accent1">
                  <a:lumMod val="75000"/>
                </a:schemeClr>
              </a:solidFill>
              <a:latin typeface="Times New Roman" pitchFamily="18" charset="0"/>
              <a:cs typeface="Times New Roman" pitchFamily="18" charset="0"/>
            </a:endParaRPr>
          </a:p>
          <a:p>
            <a:pPr lvl="0" indent="180000" algn="just" eaLnBrk="0" fontAlgn="base" hangingPunct="0">
              <a:lnSpc>
                <a:spcPct val="150000"/>
              </a:lnSpc>
              <a:spcBef>
                <a:spcPct val="0"/>
              </a:spcBef>
              <a:spcAft>
                <a:spcPct val="0"/>
              </a:spcAft>
              <a:tabLst>
                <a:tab pos="457200" algn="l"/>
              </a:tabLst>
            </a:pPr>
            <a:r>
              <a:rPr lang="ru-RU" sz="2000" b="1" dirty="0" smtClean="0">
                <a:solidFill>
                  <a:srgbClr val="00B050"/>
                </a:solidFill>
                <a:latin typeface="Times New Roman" pitchFamily="18" charset="0"/>
                <a:ea typeface="Times New Roman" pitchFamily="18" charset="0"/>
                <a:cs typeface="Times New Roman" pitchFamily="18" charset="0"/>
              </a:rPr>
              <a:t>В четырех верхних углах размещаются образно-сюжетные изображения. Это сцены из сказок, сюжеты пейзажей из  природы, из жизни животных. </a:t>
            </a:r>
            <a:endParaRPr lang="ru-RU" sz="2000" b="1" dirty="0" smtClean="0">
              <a:solidFill>
                <a:srgbClr val="00B050"/>
              </a:solidFill>
              <a:latin typeface="Times New Roman" pitchFamily="18" charset="0"/>
              <a:cs typeface="Times New Roman" pitchFamily="18" charset="0"/>
            </a:endParaRPr>
          </a:p>
          <a:p>
            <a:pPr indent="180000" algn="ctr">
              <a:lnSpc>
                <a:spcPct val="150000"/>
              </a:lnSpc>
            </a:pPr>
            <a:endParaRPr lang="ru-RU" sz="2000" b="1" dirty="0">
              <a:solidFill>
                <a:srgbClr val="00B050"/>
              </a:solidFill>
            </a:endParaRPr>
          </a:p>
        </p:txBody>
      </p:sp>
      <p:pic>
        <p:nvPicPr>
          <p:cNvPr id="8" name="Picture 5"/>
          <p:cNvPicPr>
            <a:picLocks noChangeAspect="1" noChangeArrowheads="1"/>
          </p:cNvPicPr>
          <p:nvPr/>
        </p:nvPicPr>
        <p:blipFill>
          <a:blip r:embed="rId4" cstate="print"/>
          <a:srcRect/>
          <a:stretch>
            <a:fillRect/>
          </a:stretch>
        </p:blipFill>
        <p:spPr>
          <a:xfrm>
            <a:off x="4429124" y="3786166"/>
            <a:ext cx="3694342" cy="2928982"/>
          </a:xfrm>
          <a:prstGeom prst="rect">
            <a:avLst/>
          </a:prstGeom>
          <a:noFill/>
        </p:spPr>
      </p:pic>
      <p:pic>
        <p:nvPicPr>
          <p:cNvPr id="10" name="Picture 6"/>
          <p:cNvPicPr>
            <a:picLocks noChangeAspect="1" noChangeArrowheads="1"/>
          </p:cNvPicPr>
          <p:nvPr/>
        </p:nvPicPr>
        <p:blipFill>
          <a:blip r:embed="rId5" cstate="print"/>
          <a:srcRect/>
          <a:stretch>
            <a:fillRect/>
          </a:stretch>
        </p:blipFill>
        <p:spPr>
          <a:xfrm>
            <a:off x="428596" y="3753921"/>
            <a:ext cx="3822700" cy="296122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839</TotalTime>
  <Words>1512</Words>
  <Application>Microsoft Office PowerPoint</Application>
  <PresentationFormat>Экран (4:3)</PresentationFormat>
  <Paragraphs>147</Paragraphs>
  <Slides>25</Slides>
  <Notes>25</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Эркер</vt:lpstr>
      <vt:lpstr>                              Здоровьесберегающие технологии.  Метод В. Ф. Базарного</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Здоровьесберегающие технологии.  Метод Базарного </dc:title>
  <cp:lastModifiedBy>Natasha</cp:lastModifiedBy>
  <cp:revision>254</cp:revision>
  <dcterms:modified xsi:type="dcterms:W3CDTF">2013-10-30T15:50:38Z</dcterms:modified>
</cp:coreProperties>
</file>