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59" r:id="rId5"/>
    <p:sldId id="260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41447-A4B1-4F4F-96B2-16968F6DD4CD}" type="datetimeFigureOut">
              <a:rPr lang="ru-RU" smtClean="0"/>
              <a:pPr/>
              <a:t>02.12.2012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823E3-D01E-4539-92D2-2881ACEDE1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41447-A4B1-4F4F-96B2-16968F6DD4CD}" type="datetimeFigureOut">
              <a:rPr lang="ru-RU" smtClean="0"/>
              <a:pPr/>
              <a:t>02.12.2012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823E3-D01E-4539-92D2-2881ACEDE1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41447-A4B1-4F4F-96B2-16968F6DD4CD}" type="datetimeFigureOut">
              <a:rPr lang="ru-RU" smtClean="0"/>
              <a:pPr/>
              <a:t>02.12.2012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823E3-D01E-4539-92D2-2881ACEDE1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41447-A4B1-4F4F-96B2-16968F6DD4CD}" type="datetimeFigureOut">
              <a:rPr lang="ru-RU" smtClean="0"/>
              <a:pPr/>
              <a:t>02.12.2012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823E3-D01E-4539-92D2-2881ACEDE1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41447-A4B1-4F4F-96B2-16968F6DD4CD}" type="datetimeFigureOut">
              <a:rPr lang="ru-RU" smtClean="0"/>
              <a:pPr/>
              <a:t>02.12.2012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43823E3-D01E-4539-92D2-2881ACEDE1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41447-A4B1-4F4F-96B2-16968F6DD4CD}" type="datetimeFigureOut">
              <a:rPr lang="ru-RU" smtClean="0"/>
              <a:pPr/>
              <a:t>02.12.2012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823E3-D01E-4539-92D2-2881ACEDE1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41447-A4B1-4F4F-96B2-16968F6DD4CD}" type="datetimeFigureOut">
              <a:rPr lang="ru-RU" smtClean="0"/>
              <a:pPr/>
              <a:t>02.12.2012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823E3-D01E-4539-92D2-2881ACEDE1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41447-A4B1-4F4F-96B2-16968F6DD4CD}" type="datetimeFigureOut">
              <a:rPr lang="ru-RU" smtClean="0"/>
              <a:pPr/>
              <a:t>02.12.2012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823E3-D01E-4539-92D2-2881ACEDE1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41447-A4B1-4F4F-96B2-16968F6DD4CD}" type="datetimeFigureOut">
              <a:rPr lang="ru-RU" smtClean="0"/>
              <a:pPr/>
              <a:t>02.12.2012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823E3-D01E-4539-92D2-2881ACEDE1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41447-A4B1-4F4F-96B2-16968F6DD4CD}" type="datetimeFigureOut">
              <a:rPr lang="ru-RU" smtClean="0"/>
              <a:pPr/>
              <a:t>02.12.2012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823E3-D01E-4539-92D2-2881ACEDE1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41447-A4B1-4F4F-96B2-16968F6DD4CD}" type="datetimeFigureOut">
              <a:rPr lang="ru-RU" smtClean="0"/>
              <a:pPr/>
              <a:t>02.12.2012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823E3-D01E-4539-92D2-2881ACEDE1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4A41447-A4B1-4F4F-96B2-16968F6DD4CD}" type="datetimeFigureOut">
              <a:rPr lang="ru-RU" smtClean="0"/>
              <a:pPr/>
              <a:t>02.12.2012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43823E3-D01E-4539-92D2-2881ACEDE1E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3171846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К </a:t>
            </a:r>
            <a:r>
              <a:rPr lang="en-US" b="1" i="1" dirty="0" smtClean="0"/>
              <a:t>  </a:t>
            </a:r>
            <a:r>
              <a:rPr lang="ru-RU" b="1" i="1" dirty="0" smtClean="0"/>
              <a:t>вопросу формирования социального капитала в школьной среде</a:t>
            </a:r>
            <a:endParaRPr lang="ru-RU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0298" y="4714884"/>
            <a:ext cx="6400800" cy="1285884"/>
          </a:xfrm>
        </p:spPr>
        <p:txBody>
          <a:bodyPr>
            <a:normAutofit fontScale="70000" lnSpcReduction="20000"/>
          </a:bodyPr>
          <a:lstStyle/>
          <a:p>
            <a:pPr algn="r">
              <a:defRPr/>
            </a:pPr>
            <a:r>
              <a:rPr lang="ru-RU" dirty="0" smtClean="0"/>
              <a:t>Зверева Татьяна Федоровна, учитель истории и обществознания </a:t>
            </a:r>
          </a:p>
          <a:p>
            <a:pPr algn="r">
              <a:defRPr/>
            </a:pPr>
            <a:r>
              <a:rPr lang="ru-RU" dirty="0" smtClean="0"/>
              <a:t>ГБОУ СОШ №186 Калининского р-на СПб.</a:t>
            </a:r>
          </a:p>
          <a:p>
            <a:pPr algn="r">
              <a:defRPr/>
            </a:pPr>
            <a:r>
              <a:rPr lang="ru-RU" dirty="0" smtClean="0"/>
              <a:t>   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09600"/>
            <a:ext cx="8186766" cy="1319202"/>
          </a:xfrm>
        </p:spPr>
        <p:txBody>
          <a:bodyPr/>
          <a:lstStyle/>
          <a:p>
            <a:pPr algn="ctr"/>
            <a:r>
              <a:rPr lang="ru-RU" dirty="0" smtClean="0"/>
              <a:t>Выпускной класс </a:t>
            </a:r>
            <a:br>
              <a:rPr lang="ru-RU" dirty="0" smtClean="0"/>
            </a:br>
            <a:r>
              <a:rPr lang="ru-RU" dirty="0" smtClean="0"/>
              <a:t>2011/12 года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2214554"/>
            <a:ext cx="8258204" cy="4357718"/>
          </a:xfrm>
        </p:spPr>
        <p:txBody>
          <a:bodyPr/>
          <a:lstStyle/>
          <a:p>
            <a:r>
              <a:rPr lang="ru-RU" dirty="0" smtClean="0"/>
              <a:t>Ценностные ориентации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357422" y="2714620"/>
          <a:ext cx="6096000" cy="3886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95438"/>
                <a:gridCol w="1452562"/>
                <a:gridCol w="1524000"/>
              </a:tblGrid>
              <a:tr h="571504">
                <a:tc>
                  <a:txBody>
                    <a:bodyPr/>
                    <a:lstStyle/>
                    <a:p>
                      <a:r>
                        <a:rPr lang="ru-RU" dirty="0" smtClean="0"/>
                        <a:t>ценности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родители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ДРУЖБА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ЛЮБОВЬ К РОДИНЕ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86%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59%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ЖИЗНЬ БЕЗ ВОЙНЫ И ТЕРРОРА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77%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55%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СПРАВЕЛИВОСТЬ, ДЕМОКРАТИЯ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68%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32%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ОБРАЗОВАНИЕ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58%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75%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ИНТЕЛЛЕКТУАЛЬНОЕ РАЗВИТИЕ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33%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67%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7500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ЗДОРОВЫЙ ОБРАЗ ЖИЗНИ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83%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67%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09600"/>
            <a:ext cx="8258204" cy="1390640"/>
          </a:xfrm>
        </p:spPr>
        <p:txBody>
          <a:bodyPr/>
          <a:lstStyle/>
          <a:p>
            <a:pPr algn="ctr"/>
            <a:r>
              <a:rPr lang="ru-RU" sz="2800" dirty="0" smtClean="0"/>
              <a:t>ПРОБЛЕМЫ ШКОЛЫ, СВЯЗАННЫЕ С ФОРМИРОВАНИЕМ СОЦИАЛЬНОГО КАПИТАЛА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2507786"/>
            <a:ext cx="8258204" cy="3921610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разница между ценностями, которые прививаются в семье, и теми, которые воспитываются в школе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проблема доверия к достоверности информации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рост агрессии и влияние компьютера на здоровье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дистанционное обучение не способствует консолидации школьного сообщества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негативного влияния компьютеризации школьного образования  на формирование человеческого капитала, а следовательно и социального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mtClean="0"/>
              <a:t>современная государственная политика в области образования порождает ряд проблем  унижает честь и достоинство учителя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115328" cy="1071570"/>
          </a:xfrm>
        </p:spPr>
        <p:txBody>
          <a:bodyPr/>
          <a:lstStyle/>
          <a:p>
            <a:pPr algn="ctr"/>
            <a:r>
              <a:rPr lang="ru-RU" dirty="0" smtClean="0"/>
              <a:t>Социальный капитал </a:t>
            </a:r>
            <a:br>
              <a:rPr lang="ru-RU" dirty="0" smtClean="0"/>
            </a:br>
            <a:r>
              <a:rPr lang="ru-RU" sz="2400" dirty="0" smtClean="0"/>
              <a:t>(понятие)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1472" y="1571612"/>
            <a:ext cx="8115328" cy="464347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ru-RU" dirty="0" smtClean="0"/>
              <a:t>Это  «</a:t>
            </a:r>
            <a:r>
              <a:rPr lang="ru-RU" sz="1400" dirty="0" smtClean="0"/>
              <a:t>СОВОКУПНОСТЬ  РЕАЛЬНЫХ  ИЛИ  ПОТЕНЦИАЛЬНЫХ РЕСУРСОВ , СВЯЗАННЫХ … С ЧЛЕНСТВОМ В ГРУППЕ</a:t>
            </a:r>
            <a:r>
              <a:rPr lang="ru-RU" dirty="0" smtClean="0"/>
              <a:t>» (</a:t>
            </a:r>
            <a:r>
              <a:rPr lang="ru-RU" dirty="0" err="1" smtClean="0"/>
              <a:t>П.Бурдьё</a:t>
            </a:r>
            <a:r>
              <a:rPr lang="ru-RU" dirty="0" smtClean="0"/>
              <a:t>)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Это ресурсы социальных отношений,  их сети, которые облегчают действия индивидов благодаря формированию взаимного доверия, формированию и установлению социальных норм, определению взаимных обязательств и ожиданий (</a:t>
            </a:r>
            <a:r>
              <a:rPr lang="ru-RU" dirty="0" err="1" smtClean="0"/>
              <a:t>Дж.Коулмен</a:t>
            </a:r>
            <a:r>
              <a:rPr lang="ru-RU" dirty="0" smtClean="0"/>
              <a:t>)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Это общепринятые нормы и ценности, практикуемые определённой группой людей и позволяющие им сотрудничать (</a:t>
            </a:r>
            <a:r>
              <a:rPr lang="ru-RU" dirty="0" err="1" smtClean="0"/>
              <a:t>Ф.Фукуяма</a:t>
            </a:r>
            <a:r>
              <a:rPr lang="ru-RU" dirty="0" smtClean="0"/>
              <a:t>) 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Это концепция  в социологии, политологии, экономике, обозначающая социальные сети и взаимосвязь между ними в обществе  (</a:t>
            </a:r>
            <a:r>
              <a:rPr lang="ru-RU" dirty="0" err="1" smtClean="0"/>
              <a:t>Википедия</a:t>
            </a:r>
            <a:r>
              <a:rPr lang="ru-RU" dirty="0" smtClean="0"/>
              <a:t>)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Это институты, отношения и нормы, которые формируют, качественно и количественно, социальные взаимодействия в обществе (определение Всемирного Банка)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Формы социального капитала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1600200"/>
            <a:ext cx="3929090" cy="4525963"/>
          </a:xfrm>
        </p:spPr>
        <p:txBody>
          <a:bodyPr>
            <a:normAutofit fontScale="92500" lnSpcReduction="20000"/>
          </a:bodyPr>
          <a:lstStyle/>
          <a:p>
            <a:pPr marL="651510" indent="-514350" algn="just">
              <a:buFont typeface="+mj-lt"/>
              <a:buAutoNum type="arabicPeriod"/>
            </a:pPr>
            <a:r>
              <a:rPr lang="ru-RU" b="1" i="1" dirty="0" smtClean="0">
                <a:solidFill>
                  <a:srgbClr val="FFFF00"/>
                </a:solidFill>
              </a:rPr>
              <a:t>Структурный  </a:t>
            </a:r>
            <a:r>
              <a:rPr lang="ru-RU" dirty="0" smtClean="0"/>
              <a:t>(включает сети и институты, правила) </a:t>
            </a:r>
          </a:p>
          <a:p>
            <a:pPr marL="651510" indent="-514350" algn="just">
              <a:buFont typeface="+mj-lt"/>
              <a:buAutoNum type="arabicPeriod"/>
            </a:pPr>
            <a:r>
              <a:rPr lang="ru-RU" b="1" i="1" dirty="0" smtClean="0">
                <a:solidFill>
                  <a:srgbClr val="FFFF00"/>
                </a:solidFill>
              </a:rPr>
              <a:t>Когнитивный</a:t>
            </a:r>
            <a:r>
              <a:rPr lang="ru-RU" b="1" i="1" dirty="0" smtClean="0"/>
              <a:t> </a:t>
            </a:r>
            <a:r>
              <a:rPr lang="ru-RU" i="1" dirty="0" smtClean="0"/>
              <a:t>(</a:t>
            </a:r>
            <a:r>
              <a:rPr lang="ru-RU" dirty="0" smtClean="0"/>
              <a:t>представляет собой доверие, отношения и ценности)</a:t>
            </a:r>
            <a:endParaRPr lang="ru-RU" b="1" i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357686" y="1600200"/>
            <a:ext cx="4329114" cy="4525963"/>
          </a:xfrm>
        </p:spPr>
        <p:txBody>
          <a:bodyPr>
            <a:normAutofit fontScale="92500" lnSpcReduction="20000"/>
          </a:bodyPr>
          <a:lstStyle/>
          <a:p>
            <a:pPr marL="651510" indent="-514350" algn="just">
              <a:buFont typeface="+mj-lt"/>
              <a:buAutoNum type="arabicPeriod"/>
            </a:pPr>
            <a:r>
              <a:rPr lang="ru-RU" b="1" i="1" dirty="0" smtClean="0">
                <a:solidFill>
                  <a:srgbClr val="92D050"/>
                </a:solidFill>
              </a:rPr>
              <a:t>Открытый</a:t>
            </a:r>
            <a:r>
              <a:rPr lang="ru-RU" b="1" i="1" dirty="0" smtClean="0"/>
              <a:t>  </a:t>
            </a:r>
            <a:r>
              <a:rPr lang="ru-RU" dirty="0" smtClean="0"/>
              <a:t>(высокий радиус доверия, общие ценности и нормы, универсальная мораль) </a:t>
            </a:r>
          </a:p>
          <a:p>
            <a:pPr marL="651510" indent="-514350" algn="just">
              <a:buFont typeface="+mj-lt"/>
              <a:buAutoNum type="arabicPeriod"/>
            </a:pPr>
            <a:r>
              <a:rPr lang="ru-RU" b="1" i="1" dirty="0" smtClean="0">
                <a:solidFill>
                  <a:srgbClr val="92D050"/>
                </a:solidFill>
              </a:rPr>
              <a:t>Закрытый</a:t>
            </a:r>
            <a:r>
              <a:rPr lang="ru-RU" b="1" i="1" dirty="0" smtClean="0"/>
              <a:t>  </a:t>
            </a:r>
            <a:r>
              <a:rPr lang="ru-RU" dirty="0" smtClean="0"/>
              <a:t>(невысокий радиус доверия, узкие группы интересов)</a:t>
            </a:r>
            <a:endParaRPr lang="ru-RU" b="1" i="1" dirty="0" smtClean="0"/>
          </a:p>
          <a:p>
            <a:pPr marL="651510" indent="-514350" algn="just">
              <a:buFont typeface="+mj-lt"/>
              <a:buAutoNum type="arabicPeriod"/>
            </a:pPr>
            <a:r>
              <a:rPr lang="ru-RU" b="1" i="1" dirty="0" smtClean="0">
                <a:solidFill>
                  <a:srgbClr val="92D050"/>
                </a:solidFill>
              </a:rPr>
              <a:t>Гражданская </a:t>
            </a:r>
            <a:r>
              <a:rPr lang="ru-RU" dirty="0" smtClean="0">
                <a:solidFill>
                  <a:srgbClr val="92D050"/>
                </a:solidFill>
              </a:rPr>
              <a:t>культура  </a:t>
            </a:r>
            <a:r>
              <a:rPr lang="ru-RU" dirty="0" smtClean="0"/>
              <a:t>(чувство сопричастности к </a:t>
            </a:r>
            <a:r>
              <a:rPr lang="ru-RU" dirty="0" err="1" smtClean="0"/>
              <a:t>обшественным</a:t>
            </a:r>
            <a:r>
              <a:rPr lang="ru-RU" dirty="0" smtClean="0"/>
              <a:t> делам  и</a:t>
            </a:r>
          </a:p>
          <a:p>
            <a:pPr marL="651510" indent="-514350" algn="just">
              <a:buNone/>
            </a:pPr>
            <a:r>
              <a:rPr lang="ru-RU" dirty="0" smtClean="0"/>
              <a:t>       личная ответственность за положение дел в обществе) </a:t>
            </a:r>
          </a:p>
          <a:p>
            <a:pPr marL="651510" indent="-514350" algn="r">
              <a:buNone/>
            </a:pPr>
            <a:r>
              <a:rPr lang="ru-RU" sz="1400" dirty="0" smtClean="0"/>
              <a:t>(Л.И.Полищук)</a:t>
            </a:r>
            <a:r>
              <a:rPr lang="ru-RU" dirty="0" smtClean="0"/>
              <a:t>        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500042"/>
            <a:ext cx="7972452" cy="1428760"/>
          </a:xfrm>
        </p:spPr>
        <p:txBody>
          <a:bodyPr/>
          <a:lstStyle/>
          <a:p>
            <a:pPr algn="ctr"/>
            <a:r>
              <a:rPr lang="ru-RU" dirty="0" smtClean="0"/>
              <a:t>Компоненты социального капитала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1472" y="2507786"/>
            <a:ext cx="8115328" cy="3850172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Моральные принципы и нормы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Социальные ценности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Социальные отношения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Нормы взаимности и доверия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Навыки коллективных действий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Гражданственность (чувство участия в общественных делах, обязанности и ответственности перед другими людьми)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Свободный доступ к информации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Взаимодействие индивидов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Образование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Выгнутая вправо стрелка 8"/>
          <p:cNvSpPr/>
          <p:nvPr/>
        </p:nvSpPr>
        <p:spPr>
          <a:xfrm>
            <a:off x="6286512" y="3071810"/>
            <a:ext cx="2357454" cy="185738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Выгнутая влево стрелка 10"/>
          <p:cNvSpPr/>
          <p:nvPr/>
        </p:nvSpPr>
        <p:spPr>
          <a:xfrm>
            <a:off x="714348" y="3286124"/>
            <a:ext cx="2428892" cy="178595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642918"/>
            <a:ext cx="8258204" cy="1071570"/>
          </a:xfrm>
        </p:spPr>
        <p:txBody>
          <a:bodyPr/>
          <a:lstStyle/>
          <a:p>
            <a:pPr algn="ctr"/>
            <a:r>
              <a:rPr lang="ru-RU" dirty="0" smtClean="0"/>
              <a:t>Социальный капитал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1472" y="2071678"/>
            <a:ext cx="8115328" cy="4286280"/>
          </a:xfrm>
        </p:spPr>
        <p:txBody>
          <a:bodyPr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sz="3600" dirty="0" smtClean="0">
                <a:solidFill>
                  <a:srgbClr val="92D050"/>
                </a:solidFill>
              </a:rPr>
              <a:t>Социальный </a:t>
            </a:r>
          </a:p>
          <a:p>
            <a:pPr algn="ctr"/>
            <a:r>
              <a:rPr lang="ru-RU" sz="3600" dirty="0" smtClean="0">
                <a:solidFill>
                  <a:srgbClr val="92D050"/>
                </a:solidFill>
              </a:rPr>
              <a:t>капитал</a:t>
            </a:r>
            <a:endParaRPr lang="ru-RU" sz="3600" dirty="0">
              <a:solidFill>
                <a:srgbClr val="92D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8662" y="3714752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Государство 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6429388" y="3500438"/>
            <a:ext cx="23574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Гражданское общество</a:t>
            </a:r>
            <a:endParaRPr lang="ru-RU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3357554" y="2071678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связи</a:t>
            </a:r>
            <a:endParaRPr lang="ru-RU" dirty="0"/>
          </a:p>
        </p:txBody>
      </p:sp>
      <p:sp>
        <p:nvSpPr>
          <p:cNvPr id="14" name="Выгнутая вниз стрелка 13"/>
          <p:cNvSpPr/>
          <p:nvPr/>
        </p:nvSpPr>
        <p:spPr>
          <a:xfrm>
            <a:off x="3357554" y="5429264"/>
            <a:ext cx="2428892" cy="50006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00430" y="5214950"/>
            <a:ext cx="2214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Самоорганизация общества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609600"/>
            <a:ext cx="8115328" cy="1828800"/>
          </a:xfrm>
        </p:spPr>
        <p:txBody>
          <a:bodyPr/>
          <a:lstStyle/>
          <a:p>
            <a:pPr algn="ctr"/>
            <a:r>
              <a:rPr lang="ru-RU" dirty="0" smtClean="0">
                <a:effectLst/>
              </a:rPr>
              <a:t>Социальный капитал </a:t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effectLst/>
              </a:rPr>
              <a:t>(связи)</a:t>
            </a:r>
            <a:endParaRPr lang="ru-RU" sz="14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1472" y="2507786"/>
            <a:ext cx="8115328" cy="3492982"/>
          </a:xfrm>
        </p:spPr>
        <p:txBody>
          <a:bodyPr/>
          <a:lstStyle/>
          <a:p>
            <a:r>
              <a:rPr lang="ru-RU" b="1" i="1" dirty="0" smtClean="0">
                <a:solidFill>
                  <a:srgbClr val="92D050"/>
                </a:solidFill>
              </a:rPr>
              <a:t>Человеческий капитал</a:t>
            </a:r>
            <a:r>
              <a:rPr lang="ru-RU" b="1" i="1" dirty="0" smtClean="0">
                <a:solidFill>
                  <a:srgbClr val="FFFF00"/>
                </a:solidFill>
              </a:rPr>
              <a:t>                                      Социальный капитал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носитель –индивид                                           носитель - общество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С определённым уровнем </a:t>
            </a:r>
          </a:p>
          <a:p>
            <a:r>
              <a:rPr lang="ru-RU" dirty="0" smtClean="0"/>
              <a:t>образования, профессиональных </a:t>
            </a:r>
          </a:p>
          <a:p>
            <a:r>
              <a:rPr lang="ru-RU" dirty="0" smtClean="0"/>
              <a:t>навыков</a:t>
            </a:r>
            <a:endParaRPr lang="ru-RU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186766" cy="1509730"/>
          </a:xfrm>
        </p:spPr>
        <p:txBody>
          <a:bodyPr/>
          <a:lstStyle/>
          <a:p>
            <a:pPr algn="ctr"/>
            <a:r>
              <a:rPr lang="ru-RU" dirty="0" smtClean="0"/>
              <a:t>измерение </a:t>
            </a:r>
            <a:br>
              <a:rPr lang="ru-RU" dirty="0" smtClean="0"/>
            </a:br>
            <a:r>
              <a:rPr lang="ru-RU" dirty="0" smtClean="0"/>
              <a:t> социального капитала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2507786"/>
            <a:ext cx="8258204" cy="3707296"/>
          </a:xfrm>
        </p:spPr>
        <p:txBody>
          <a:bodyPr/>
          <a:lstStyle/>
          <a:p>
            <a:pPr algn="ctr">
              <a:defRPr/>
            </a:pPr>
            <a:r>
              <a:rPr lang="ru-RU" u="sng" dirty="0" smtClean="0">
                <a:solidFill>
                  <a:srgbClr val="92D050"/>
                </a:solidFill>
              </a:rPr>
              <a:t>Уровни когнитивного капитала</a:t>
            </a:r>
          </a:p>
          <a:p>
            <a:pPr>
              <a:defRPr/>
            </a:pPr>
            <a:r>
              <a:rPr lang="ru-RU" dirty="0" err="1" smtClean="0"/>
              <a:t>Микроуровень</a:t>
            </a:r>
            <a:r>
              <a:rPr lang="ru-RU" dirty="0" smtClean="0"/>
              <a:t> –включает корпоративные нормы и ценности и доверие </a:t>
            </a:r>
          </a:p>
          <a:p>
            <a:pPr>
              <a:defRPr/>
            </a:pPr>
            <a:r>
              <a:rPr lang="ru-RU" dirty="0" err="1" smtClean="0"/>
              <a:t>мезороуровень</a:t>
            </a:r>
            <a:r>
              <a:rPr lang="ru-RU" dirty="0" smtClean="0"/>
              <a:t>   - общественные ценности, доверие, личные ценности</a:t>
            </a:r>
          </a:p>
          <a:p>
            <a:pPr>
              <a:defRPr/>
            </a:pPr>
            <a:r>
              <a:rPr lang="ru-RU" dirty="0" err="1" smtClean="0"/>
              <a:t>Макроуровень</a:t>
            </a:r>
            <a:r>
              <a:rPr lang="ru-RU" dirty="0" smtClean="0"/>
              <a:t> – общественные ценности и стандарты, доверие</a:t>
            </a:r>
          </a:p>
          <a:p>
            <a:pPr>
              <a:defRPr/>
            </a:pPr>
            <a:endParaRPr lang="ru-RU" dirty="0" smtClean="0"/>
          </a:p>
          <a:p>
            <a:pPr algn="ctr">
              <a:defRPr/>
            </a:pPr>
            <a:r>
              <a:rPr lang="ru-RU" u="sng" dirty="0" smtClean="0"/>
              <a:t>Методы измерения:</a:t>
            </a:r>
          </a:p>
          <a:p>
            <a:pPr>
              <a:defRPr/>
            </a:pPr>
            <a:r>
              <a:rPr lang="ru-RU" dirty="0" smtClean="0"/>
              <a:t>-    опрос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ru-RU" dirty="0" smtClean="0"/>
              <a:t>анкетирование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ru-RU" dirty="0" smtClean="0"/>
              <a:t>анализ данных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329642" cy="1643074"/>
          </a:xfrm>
        </p:spPr>
        <p:txBody>
          <a:bodyPr/>
          <a:lstStyle/>
          <a:p>
            <a:pPr algn="ctr"/>
            <a:r>
              <a:rPr lang="ru-RU" dirty="0" smtClean="0"/>
              <a:t>Выпускной класс </a:t>
            </a:r>
            <a:br>
              <a:rPr lang="ru-RU" dirty="0" smtClean="0"/>
            </a:br>
            <a:r>
              <a:rPr lang="ru-RU" dirty="0" smtClean="0"/>
              <a:t>2011/12 года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2507786"/>
            <a:ext cx="8186766" cy="3850172"/>
          </a:xfrm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u="sng" dirty="0" smtClean="0">
                <a:solidFill>
                  <a:srgbClr val="92D050"/>
                </a:solidFill>
              </a:rPr>
              <a:t>Участие в коллективных действиях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ru-RU" dirty="0" smtClean="0"/>
              <a:t>в мероприятиях на уровне класса (праздники, трудовые дела)  - 100%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ru-RU" dirty="0" smtClean="0"/>
              <a:t>Участие в принятии решений  - 70%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ru-RU" dirty="0" smtClean="0"/>
              <a:t>общешкольных делах  (сбор макулатуры, конкурсы)  - 43 %  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u="sng" dirty="0" smtClean="0">
                <a:solidFill>
                  <a:srgbClr val="92D050"/>
                </a:solidFill>
              </a:rPr>
              <a:t>Социальная включенность </a:t>
            </a:r>
          </a:p>
          <a:p>
            <a:pPr>
              <a:defRPr/>
            </a:pPr>
            <a:r>
              <a:rPr lang="ru-RU" dirty="0" smtClean="0"/>
              <a:t> - группа </a:t>
            </a:r>
            <a:r>
              <a:rPr lang="ru-RU" dirty="0" err="1" smtClean="0"/>
              <a:t>вКонтакте</a:t>
            </a:r>
            <a:r>
              <a:rPr lang="ru-RU" dirty="0" smtClean="0"/>
              <a:t> 100%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u="sng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u="sng" dirty="0" smtClean="0">
                <a:solidFill>
                  <a:srgbClr val="92D050"/>
                </a:solidFill>
              </a:rPr>
              <a:t>Доверие внутри коллектива</a:t>
            </a:r>
          </a:p>
          <a:p>
            <a:pPr>
              <a:defRPr/>
            </a:pPr>
            <a:r>
              <a:rPr lang="ru-RU" dirty="0" smtClean="0"/>
              <a:t>- высокое</a:t>
            </a:r>
          </a:p>
          <a:p>
            <a:pPr>
              <a:defRPr/>
            </a:pPr>
            <a:r>
              <a:rPr lang="ru-RU" u="sng" dirty="0" smtClean="0"/>
              <a:t>  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endParaRPr lang="ru-RU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/>
          <a:srcRect l="1515" t="22058" r="17143" b="59660"/>
          <a:stretch>
            <a:fillRect/>
          </a:stretch>
        </p:blipFill>
        <p:spPr bwMode="auto">
          <a:xfrm>
            <a:off x="1714480" y="2571744"/>
            <a:ext cx="5099212" cy="300989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609600"/>
            <a:ext cx="8115328" cy="1533516"/>
          </a:xfrm>
        </p:spPr>
        <p:txBody>
          <a:bodyPr/>
          <a:lstStyle/>
          <a:p>
            <a:pPr algn="ctr"/>
            <a:r>
              <a:rPr lang="ru-RU" dirty="0" smtClean="0"/>
              <a:t>Выпускной класс </a:t>
            </a:r>
            <a:br>
              <a:rPr lang="ru-RU" dirty="0" smtClean="0"/>
            </a:br>
            <a:r>
              <a:rPr lang="ru-RU" dirty="0" smtClean="0"/>
              <a:t>2011/12 года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2143116"/>
            <a:ext cx="8186766" cy="3850172"/>
          </a:xfrm>
        </p:spPr>
        <p:txBody>
          <a:bodyPr/>
          <a:lstStyle/>
          <a:p>
            <a:r>
              <a:rPr lang="ru-RU" dirty="0" smtClean="0"/>
              <a:t>Ценностные ориентации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 l="1672" t="18268" r="17805" b="33620"/>
          <a:stretch>
            <a:fillRect/>
          </a:stretch>
        </p:blipFill>
        <p:spPr bwMode="auto">
          <a:xfrm>
            <a:off x="4929190" y="3429000"/>
            <a:ext cx="2643174" cy="2000264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МНЕНИЕ РОДИТЕЛЕЙ 11 КЛАССОВ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4038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82391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Родители, в основном , удовлетворены возможностью проявить учащимися своего творческого потенциала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498</TotalTime>
  <Words>508</Words>
  <Application>Microsoft Office PowerPoint</Application>
  <PresentationFormat>Экран (4:3)</PresentationFormat>
  <Paragraphs>104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Апекс</vt:lpstr>
      <vt:lpstr>К   вопросу формирования социального капитала в школьной среде</vt:lpstr>
      <vt:lpstr>Социальный капитал  (понятие)</vt:lpstr>
      <vt:lpstr>Формы социального капитала</vt:lpstr>
      <vt:lpstr>Компоненты социального капитала</vt:lpstr>
      <vt:lpstr>Социальный капитал</vt:lpstr>
      <vt:lpstr>Социальный капитал   (связи)</vt:lpstr>
      <vt:lpstr>измерение   социального капитала</vt:lpstr>
      <vt:lpstr>Выпускной класс  2011/12 года</vt:lpstr>
      <vt:lpstr>Выпускной класс  2011/12 года</vt:lpstr>
      <vt:lpstr>Выпускной класс  2011/12 года</vt:lpstr>
      <vt:lpstr>ПРОБЛЕМЫ ШКОЛЫ, СВЯЗАННЫЕ С ФОРМИРОВАНИЕМ СОЦИАЛЬНОГО КАПИТАЛА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 вопросу формирования социального капитала в школьной среде</dc:title>
  <dc:creator>cat</dc:creator>
  <cp:lastModifiedBy>cat</cp:lastModifiedBy>
  <cp:revision>30</cp:revision>
  <dcterms:created xsi:type="dcterms:W3CDTF">2012-10-22T14:59:26Z</dcterms:created>
  <dcterms:modified xsi:type="dcterms:W3CDTF">2012-12-02T19:52:11Z</dcterms:modified>
</cp:coreProperties>
</file>