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4" r:id="rId3"/>
    <p:sldId id="280" r:id="rId4"/>
    <p:sldId id="257" r:id="rId5"/>
    <p:sldId id="258" r:id="rId6"/>
    <p:sldId id="297" r:id="rId7"/>
    <p:sldId id="298" r:id="rId8"/>
    <p:sldId id="285" r:id="rId9"/>
    <p:sldId id="286" r:id="rId10"/>
    <p:sldId id="288" r:id="rId11"/>
    <p:sldId id="287" r:id="rId12"/>
    <p:sldId id="283" r:id="rId13"/>
    <p:sldId id="284" r:id="rId14"/>
    <p:sldId id="282" r:id="rId15"/>
    <p:sldId id="291" r:id="rId16"/>
    <p:sldId id="277" r:id="rId17"/>
    <p:sldId id="294" r:id="rId18"/>
    <p:sldId id="30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9B12-9451-4612-BAF3-7BE4E0583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FE94-2150-43B6-920E-941EB2045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A3948-DE10-4976-ABFC-E530ADCAB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2F6D-9378-411C-8929-4DCABF1EA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70CCE-36BE-4658-AFE2-6956C964B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28B32-E9EB-4F2C-A1BB-5585F2CA6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B9D30-E318-4AD8-93C9-5D05FA6DD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E408-AA81-458E-84FE-5E499D07D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4DF3D-A945-49F5-B909-705CE73A3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40324-B7C8-49B3-975A-76B881C1D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DAAA5-8DA7-4CB3-8FE1-C4B5C92EB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1C3B3-1DEE-4191-886B-AD1764DA3F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1F529-FE85-43EA-99BB-00461423F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98D1AE-0C80-4539-9FCC-9C44D4D1D8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smiles.33b.ru/smile.103428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5706.html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692150"/>
            <a:ext cx="6913562" cy="20891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smtClean="0">
                <a:latin typeface="Arial" charset="0"/>
              </a:rPr>
              <a:t>П</a:t>
            </a:r>
            <a:r>
              <a:rPr lang="ru-RU" sz="5400" b="1" smtClean="0"/>
              <a:t>отребител</a:t>
            </a:r>
            <a:r>
              <a:rPr lang="ru-RU" sz="5400" b="1" smtClean="0">
                <a:latin typeface="Arial" charset="0"/>
              </a:rPr>
              <a:t>ь и его права</a:t>
            </a:r>
          </a:p>
          <a:p>
            <a:pPr eaLnBrk="1" hangingPunct="1">
              <a:defRPr/>
            </a:pPr>
            <a:endParaRPr lang="ru-RU" sz="2400" b="1" smtClean="0"/>
          </a:p>
          <a:p>
            <a:pPr eaLnBrk="1" hangingPunct="1">
              <a:defRPr/>
            </a:pPr>
            <a:endParaRPr lang="ru-RU" sz="2400" b="1" smtClean="0"/>
          </a:p>
        </p:txBody>
      </p:sp>
      <p:pic>
        <p:nvPicPr>
          <p:cNvPr id="15362" name="Picture 8" descr="5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06713"/>
            <a:ext cx="4572000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smtClean="0"/>
              <a:t>Права потребителя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  <a:latin typeface="Arial" charset="0"/>
              </a:rPr>
              <a:t>Право на качество</a:t>
            </a:r>
          </a:p>
          <a:p>
            <a:r>
              <a:rPr lang="ru-RU" smtClean="0">
                <a:effectLst/>
                <a:latin typeface="Arial" charset="0"/>
              </a:rPr>
              <a:t>Право на безопасность</a:t>
            </a:r>
          </a:p>
          <a:p>
            <a:r>
              <a:rPr lang="ru-RU" smtClean="0">
                <a:effectLst/>
                <a:latin typeface="Arial" charset="0"/>
              </a:rPr>
              <a:t>Право на информацию</a:t>
            </a:r>
          </a:p>
        </p:txBody>
      </p:sp>
      <p:pic>
        <p:nvPicPr>
          <p:cNvPr id="24579" name="Picture 4" descr="MM90033703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292600"/>
            <a:ext cx="2305050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smtClean="0"/>
              <a:t>Права потребителя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Право на качество</a:t>
            </a:r>
          </a:p>
          <a:p>
            <a:r>
              <a:rPr lang="ru-RU" smtClean="0">
                <a:effectLst/>
              </a:rPr>
              <a:t>Право на безопасность</a:t>
            </a:r>
          </a:p>
          <a:p>
            <a:r>
              <a:rPr lang="ru-RU" smtClean="0">
                <a:effectLst/>
              </a:rPr>
              <a:t>Право на информацию</a:t>
            </a:r>
          </a:p>
          <a:p>
            <a:r>
              <a:rPr lang="ru-RU" smtClean="0">
                <a:effectLst/>
              </a:rPr>
              <a:t>Право на возмещение причиненного ущерба</a:t>
            </a:r>
          </a:p>
        </p:txBody>
      </p:sp>
      <p:pic>
        <p:nvPicPr>
          <p:cNvPr id="25603" name="Picture 4" descr="MM90033703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437063"/>
            <a:ext cx="2305050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b="1" smtClean="0"/>
              <a:t>Способы защиты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effectLst/>
              </a:rPr>
              <a:t>прав потребителей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гражданин может защитить права сам, не обращаясь в другие органы </a:t>
            </a:r>
          </a:p>
        </p:txBody>
      </p:sp>
      <p:pic>
        <p:nvPicPr>
          <p:cNvPr id="26627" name="Picture 24" descr="bbede0006c530d485ca772fc67e59d7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65400"/>
            <a:ext cx="257492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b="1" smtClean="0"/>
              <a:t>Способы защиты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effectLst/>
              </a:rPr>
              <a:t>прав потребителей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обращение потребителя в одну из зарегистрированных общественных организаций потребителей </a:t>
            </a:r>
          </a:p>
        </p:txBody>
      </p:sp>
      <p:pic>
        <p:nvPicPr>
          <p:cNvPr id="27651" name="Picture 5" descr="Arms0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429000"/>
            <a:ext cx="3887787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b="1" smtClean="0"/>
              <a:t>Способы защиты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effectLst/>
              </a:rPr>
              <a:t>прав потребителей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r>
              <a:rPr lang="ru-RU" sz="3000" smtClean="0">
                <a:effectLst/>
              </a:rPr>
              <a:t>обращение потребителя за защитой к специальным государственным    органам</a:t>
            </a:r>
            <a:r>
              <a:rPr lang="ru-RU" smtClean="0">
                <a:effectLst/>
              </a:rPr>
              <a:t> </a:t>
            </a:r>
          </a:p>
        </p:txBody>
      </p:sp>
      <p:pic>
        <p:nvPicPr>
          <p:cNvPr id="28675" name="Picture 3" descr="C:\Users\РИМ\Pictures\4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359150"/>
            <a:ext cx="4011613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b="1" smtClean="0"/>
              <a:t>Способы защиты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effectLst/>
              </a:rPr>
              <a:t>прав потребителей</a:t>
            </a:r>
          </a:p>
        </p:txBody>
      </p:sp>
      <p:sp>
        <p:nvSpPr>
          <p:cNvPr id="296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smtClean="0">
                <a:effectLst/>
              </a:rPr>
              <a:t>судебная защита прав потребителей. Защита прав потребителей осуществляется судом. </a:t>
            </a:r>
          </a:p>
        </p:txBody>
      </p:sp>
      <p:pic>
        <p:nvPicPr>
          <p:cNvPr id="29699" name="Picture 8" descr="5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3357563"/>
            <a:ext cx="3455987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Какое право потребителя нарушено?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229600" cy="4530725"/>
          </a:xfrm>
        </p:spPr>
        <p:txBody>
          <a:bodyPr/>
          <a:lstStyle/>
          <a:p>
            <a:pPr indent="17463" algn="just" eaLnBrk="1" hangingPunct="1"/>
            <a:r>
              <a:rPr lang="ru-RU" smtClean="0">
                <a:effectLst/>
              </a:rPr>
              <a:t> Иванов купил корейский телевизор, к которому приложена инструкция на корейском и английском языках. </a:t>
            </a:r>
          </a:p>
          <a:p>
            <a:pPr indent="17463" algn="just" eaLnBrk="1" hangingPunct="1"/>
            <a:r>
              <a:rPr lang="ru-RU" smtClean="0">
                <a:effectLst/>
              </a:rPr>
              <a:t> В магазине вы приобрели платье, а когда пришли домой, увидели дырку на рукаве.</a:t>
            </a:r>
          </a:p>
          <a:p>
            <a:pPr indent="17463" algn="just" eaLnBrk="1" hangingPunct="1"/>
            <a:r>
              <a:rPr lang="ru-RU" smtClean="0">
                <a:effectLst/>
              </a:rPr>
              <a:t> Вы купили банку сгущенного молока. Дома заметили, что товар просрочен.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ru-RU" smtClean="0">
                <a:effectLst/>
              </a:rPr>
              <a:t>Домашнее задание</a:t>
            </a:r>
          </a:p>
        </p:txBody>
      </p:sp>
      <p:sp>
        <p:nvSpPr>
          <p:cNvPr id="317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r>
              <a:rPr lang="ru-RU" smtClean="0">
                <a:effectLst/>
              </a:rPr>
              <a:t>Параграф 13, составить «Памятку потребителя». </a:t>
            </a:r>
          </a:p>
        </p:txBody>
      </p:sp>
      <p:pic>
        <p:nvPicPr>
          <p:cNvPr id="31747" name="Picture 16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9288" y="549275"/>
            <a:ext cx="173513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8" descr="7557d5462dab8a0f3d90d48c06bdc563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068638"/>
            <a:ext cx="2292350" cy="356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mtClean="0">
              <a:effectLst/>
            </a:endParaRPr>
          </a:p>
        </p:txBody>
      </p:sp>
      <p:sp>
        <p:nvSpPr>
          <p:cNvPr id="3379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sz="4800" smtClean="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ru-RU" sz="4800" smtClean="0">
                <a:effectLst/>
              </a:rPr>
              <a:t>Спасибо за работу на уроке!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>
              <a:effectLst/>
            </a:endParaRPr>
          </a:p>
        </p:txBody>
      </p:sp>
      <p:pic>
        <p:nvPicPr>
          <p:cNvPr id="33796" name="Picture 16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00213"/>
            <a:ext cx="3794125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Цели урока: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sz="2800" smtClean="0"/>
              <a:t>познакомиться с правовым статусом потребителя в РФ и с некоторыми положениями закона РФ «О защите прав потребителей».</a:t>
            </a:r>
          </a:p>
          <a:p>
            <a:pPr>
              <a:defRPr/>
            </a:pPr>
            <a:r>
              <a:rPr lang="ru-RU" sz="2800" smtClean="0"/>
              <a:t>формирование элементарных умений защиты своих прав в данной области. </a:t>
            </a:r>
          </a:p>
          <a:p>
            <a:pPr>
              <a:defRPr/>
            </a:pPr>
            <a:r>
              <a:rPr lang="ru-RU" sz="2800" smtClean="0"/>
              <a:t>формирование навыков самостоятельной работы с текстом Закона и применение своих знаний при решении практических задач.</a:t>
            </a:r>
            <a:r>
              <a:rPr lang="ru-RU" sz="2800" smtClean="0">
                <a:effectLst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3200" smtClean="0"/>
              <a:t>Система законодательства по защите прав потребителей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Гражданский кодекс РФ</a:t>
            </a:r>
          </a:p>
          <a:p>
            <a:pPr eaLnBrk="1" hangingPunct="1">
              <a:defRPr/>
            </a:pPr>
            <a:r>
              <a:rPr lang="ru-RU" smtClean="0"/>
              <a:t>Закон «О защите прав потребителей»</a:t>
            </a:r>
          </a:p>
          <a:p>
            <a:pPr eaLnBrk="1" hangingPunct="1">
              <a:defRPr/>
            </a:pPr>
            <a:r>
              <a:rPr lang="ru-RU" smtClean="0"/>
              <a:t>Закон «О рекламе»</a:t>
            </a:r>
          </a:p>
          <a:p>
            <a:pPr eaLnBrk="1" hangingPunct="1">
              <a:defRPr/>
            </a:pPr>
            <a:r>
              <a:rPr lang="ru-RU" smtClean="0"/>
              <a:t>Закон «О сертификации»</a:t>
            </a:r>
          </a:p>
          <a:p>
            <a:pPr eaLnBrk="1" hangingPunct="1">
              <a:defRPr/>
            </a:pPr>
            <a:r>
              <a:rPr lang="ru-RU" smtClean="0"/>
              <a:t>Закон «О конкуренции и ограничении монополистической деятельности»</a:t>
            </a:r>
          </a:p>
        </p:txBody>
      </p:sp>
      <p:pic>
        <p:nvPicPr>
          <p:cNvPr id="17411" name="Picture 4" descr="ppp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5014913"/>
            <a:ext cx="2627312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Потребитель </a:t>
            </a:r>
          </a:p>
        </p:txBody>
      </p:sp>
      <p:sp>
        <p:nvSpPr>
          <p:cNvPr id="6" name="Овал 5"/>
          <p:cNvSpPr/>
          <p:nvPr/>
        </p:nvSpPr>
        <p:spPr>
          <a:xfrm>
            <a:off x="3214688" y="2428875"/>
            <a:ext cx="2286000" cy="1071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Гражданин </a:t>
            </a:r>
          </a:p>
        </p:txBody>
      </p:sp>
      <p:sp>
        <p:nvSpPr>
          <p:cNvPr id="7" name="Выноска 2 6"/>
          <p:cNvSpPr/>
          <p:nvPr/>
        </p:nvSpPr>
        <p:spPr>
          <a:xfrm>
            <a:off x="6215063" y="1714500"/>
            <a:ext cx="2071687" cy="10001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9019"/>
              <a:gd name="adj6" fmla="val -51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заказывающий, приобретающий товары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357188" y="1643063"/>
            <a:ext cx="1857375" cy="1357312"/>
          </a:xfrm>
          <a:prstGeom prst="borderCallout2">
            <a:avLst>
              <a:gd name="adj1" fmla="val 17247"/>
              <a:gd name="adj2" fmla="val 104643"/>
              <a:gd name="adj3" fmla="val 23257"/>
              <a:gd name="adj4" fmla="val 129160"/>
              <a:gd name="adj5" fmla="val 79101"/>
              <a:gd name="adj6" fmla="val 156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имеющий намерение заказать или приобрести товар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4071938" y="4429125"/>
            <a:ext cx="2357437" cy="857250"/>
          </a:xfrm>
          <a:prstGeom prst="borderCallout2">
            <a:avLst>
              <a:gd name="adj1" fmla="val -9795"/>
              <a:gd name="adj2" fmla="val 47554"/>
              <a:gd name="adj3" fmla="val -50358"/>
              <a:gd name="adj4" fmla="val 43026"/>
              <a:gd name="adj5" fmla="val -100832"/>
              <a:gd name="adj6" fmla="val 103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Использующий товары</a:t>
            </a:r>
          </a:p>
        </p:txBody>
      </p:sp>
      <p:pic>
        <p:nvPicPr>
          <p:cNvPr id="18438" name="Picture 4" descr="professor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3" y="3429000"/>
            <a:ext cx="28797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Внимание!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mtClean="0"/>
              <a:t>Закон о защите прав потребителей не распространяется на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граждан, которые приобретают товар с целью его использования в предпринимательской деятельности.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1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effectLst/>
              </a:rPr>
              <a:t>Работа с текстом Закона </a:t>
            </a:r>
            <a:br>
              <a:rPr lang="ru-RU" sz="3200" smtClean="0">
                <a:effectLst/>
              </a:rPr>
            </a:br>
            <a:r>
              <a:rPr lang="ru-RU" sz="3200" smtClean="0">
                <a:effectLst/>
              </a:rPr>
              <a:t>«О защите прав потребителей»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Задание: прочитать названные статьи, выделить и назвать право потребителя.</a:t>
            </a:r>
          </a:p>
          <a:p>
            <a:r>
              <a:rPr lang="ru-RU" smtClean="0">
                <a:effectLst/>
                <a:latin typeface="Arial" charset="0"/>
              </a:rPr>
              <a:t>1 группа - ст. 4,25</a:t>
            </a:r>
          </a:p>
          <a:p>
            <a:r>
              <a:rPr lang="ru-RU" smtClean="0">
                <a:effectLst/>
                <a:latin typeface="Arial" charset="0"/>
              </a:rPr>
              <a:t>2 группа - ст. 5,7 </a:t>
            </a:r>
          </a:p>
          <a:p>
            <a:r>
              <a:rPr lang="ru-RU" smtClean="0">
                <a:effectLst/>
                <a:latin typeface="Arial" charset="0"/>
              </a:rPr>
              <a:t>3 группа - ст. 8,9,10</a:t>
            </a:r>
          </a:p>
          <a:p>
            <a:r>
              <a:rPr lang="ru-RU" smtClean="0">
                <a:effectLst/>
                <a:latin typeface="Arial" charset="0"/>
              </a:rPr>
              <a:t>4 группа - ст. 14,18,21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mtClean="0"/>
              <a:t>Права потребителя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mtClean="0"/>
              <a:t>Потребителю предоставлено право обменять в течение </a:t>
            </a:r>
            <a:r>
              <a:rPr lang="ru-RU" b="1" smtClean="0"/>
              <a:t>14 дней с момента передачи</a:t>
            </a:r>
            <a:r>
              <a:rPr lang="ru-RU" smtClean="0"/>
              <a:t> непродовольственный товар надлежащего качества на аналогичный товар у того же продавца.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smtClean="0"/>
              <a:t>Права потребителя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Право на качество</a:t>
            </a:r>
          </a:p>
        </p:txBody>
      </p:sp>
      <p:pic>
        <p:nvPicPr>
          <p:cNvPr id="22531" name="Picture 4" descr="MM90033703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221163"/>
            <a:ext cx="2305050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4000" smtClean="0"/>
              <a:t>Права потребителя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Право на качество</a:t>
            </a:r>
          </a:p>
          <a:p>
            <a:r>
              <a:rPr lang="ru-RU" smtClean="0">
                <a:effectLst/>
              </a:rPr>
              <a:t>Право на безопасность</a:t>
            </a:r>
          </a:p>
        </p:txBody>
      </p:sp>
      <p:pic>
        <p:nvPicPr>
          <p:cNvPr id="23555" name="Picture 4" descr="MM90033703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4365625"/>
            <a:ext cx="2305050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9">
      <a:dk1>
        <a:srgbClr val="000000"/>
      </a:dk1>
      <a:lt1>
        <a:srgbClr val="FFFFFF"/>
      </a:lt1>
      <a:dk2>
        <a:srgbClr val="00A29E"/>
      </a:dk2>
      <a:lt2>
        <a:srgbClr val="CBCBCB"/>
      </a:lt2>
      <a:accent1>
        <a:srgbClr val="E5E5FF"/>
      </a:accent1>
      <a:accent2>
        <a:srgbClr val="79CD6B"/>
      </a:accent2>
      <a:accent3>
        <a:srgbClr val="FFFFFF"/>
      </a:accent3>
      <a:accent4>
        <a:srgbClr val="000000"/>
      </a:accent4>
      <a:accent5>
        <a:srgbClr val="F0F0FF"/>
      </a:accent5>
      <a:accent6>
        <a:srgbClr val="6DBA60"/>
      </a:accent6>
      <a:hlink>
        <a:srgbClr val="4477DE"/>
      </a:hlink>
      <a:folHlink>
        <a:srgbClr val="65498F"/>
      </a:folHlink>
    </a:clrScheme>
    <a:fontScheme name="Равновесие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537</TotalTime>
  <Words>308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Tahoma</vt:lpstr>
      <vt:lpstr>Arial</vt:lpstr>
      <vt:lpstr>Wingdings</vt:lpstr>
      <vt:lpstr>Calibri</vt:lpstr>
      <vt:lpstr>Равновесие</vt:lpstr>
      <vt:lpstr>Равновесие</vt:lpstr>
      <vt:lpstr>Слайд 1</vt:lpstr>
      <vt:lpstr>Цели урока:</vt:lpstr>
      <vt:lpstr>Система законодательства по защите прав потребителей</vt:lpstr>
      <vt:lpstr>Потребитель </vt:lpstr>
      <vt:lpstr>Внимание!</vt:lpstr>
      <vt:lpstr>Работа с текстом Закона  «О защите прав потребителей»</vt:lpstr>
      <vt:lpstr>Права потребителя</vt:lpstr>
      <vt:lpstr>Права потребителя</vt:lpstr>
      <vt:lpstr>Права потребителя</vt:lpstr>
      <vt:lpstr>Права потребителя</vt:lpstr>
      <vt:lpstr>Права потребителя</vt:lpstr>
      <vt:lpstr>Способы защиты прав потребителей</vt:lpstr>
      <vt:lpstr>Способы защиты прав потребителей</vt:lpstr>
      <vt:lpstr>Способы защиты прав потребителей</vt:lpstr>
      <vt:lpstr>Способы защиты прав потребителей</vt:lpstr>
      <vt:lpstr>Какое право потребителя нарушено?</vt:lpstr>
      <vt:lpstr>Домашнее задание</vt:lpstr>
      <vt:lpstr>Слайд 18</vt:lpstr>
    </vt:vector>
  </TitlesOfParts>
  <Company>histori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dc:creator>инна</dc:creator>
  <cp:lastModifiedBy>user</cp:lastModifiedBy>
  <cp:revision>23</cp:revision>
  <dcterms:created xsi:type="dcterms:W3CDTF">2009-11-09T14:12:46Z</dcterms:created>
  <dcterms:modified xsi:type="dcterms:W3CDTF">2014-03-24T17:34:05Z</dcterms:modified>
</cp:coreProperties>
</file>