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7577512B-EA51-4D90-9350-43C45DA5C474}" type="datetimeFigureOut">
              <a:rPr lang="ru-RU" smtClean="0"/>
              <a:pPr/>
              <a:t>16.01.2015</a:t>
            </a:fld>
            <a:endParaRPr lang="ru-RU"/>
          </a:p>
        </p:txBody>
      </p:sp>
      <p:sp>
        <p:nvSpPr>
          <p:cNvPr id="16" name="Номер слайда 15"/>
          <p:cNvSpPr>
            <a:spLocks noGrp="1"/>
          </p:cNvSpPr>
          <p:nvPr>
            <p:ph type="sldNum" sz="quarter" idx="11"/>
          </p:nvPr>
        </p:nvSpPr>
        <p:spPr/>
        <p:txBody>
          <a:bodyPr/>
          <a:lstStyle/>
          <a:p>
            <a:fld id="{FF09AD92-7C5F-447C-9551-518F9F87FAC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577512B-EA51-4D90-9350-43C45DA5C474}" type="datetimeFigureOut">
              <a:rPr lang="ru-RU" smtClean="0"/>
              <a:pPr/>
              <a:t>16.01.2015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09AD92-7C5F-447C-9551-518F9F87FAC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577512B-EA51-4D90-9350-43C45DA5C474}" type="datetimeFigureOut">
              <a:rPr lang="ru-RU" smtClean="0"/>
              <a:pPr/>
              <a:t>16.01.2015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09AD92-7C5F-447C-9551-518F9F87FAC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577512B-EA51-4D90-9350-43C45DA5C474}" type="datetimeFigureOut">
              <a:rPr lang="ru-RU" smtClean="0"/>
              <a:pPr/>
              <a:t>16.01.2015</a:t>
            </a:fld>
            <a:endParaRPr lang="ru-RU"/>
          </a:p>
        </p:txBody>
      </p:sp>
      <p:sp>
        <p:nvSpPr>
          <p:cNvPr id="15" name="Номер слайда 14"/>
          <p:cNvSpPr>
            <a:spLocks noGrp="1"/>
          </p:cNvSpPr>
          <p:nvPr>
            <p:ph type="sldNum" sz="quarter" idx="15"/>
          </p:nvPr>
        </p:nvSpPr>
        <p:spPr/>
        <p:txBody>
          <a:bodyPr/>
          <a:lstStyle>
            <a:lvl1pPr algn="ctr">
              <a:defRPr/>
            </a:lvl1pPr>
          </a:lstStyle>
          <a:p>
            <a:fld id="{FF09AD92-7C5F-447C-9551-518F9F87FAC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577512B-EA51-4D90-9350-43C45DA5C474}" type="datetimeFigureOut">
              <a:rPr lang="ru-RU" smtClean="0"/>
              <a:pPr/>
              <a:t>16.01.2015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09AD92-7C5F-447C-9551-518F9F87FAC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577512B-EA51-4D90-9350-43C45DA5C474}" type="datetimeFigureOut">
              <a:rPr lang="ru-RU" smtClean="0"/>
              <a:pPr/>
              <a:t>16.01.2015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09AD92-7C5F-447C-9551-518F9F87FAC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FF09AD92-7C5F-447C-9551-518F9F87FAC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7577512B-EA51-4D90-9350-43C45DA5C474}" type="datetimeFigureOut">
              <a:rPr lang="ru-RU" smtClean="0"/>
              <a:pPr/>
              <a:t>16.01.2015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577512B-EA51-4D90-9350-43C45DA5C474}" type="datetimeFigureOut">
              <a:rPr lang="ru-RU" smtClean="0"/>
              <a:pPr/>
              <a:t>16.01.2015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F09AD92-7C5F-447C-9551-518F9F87FAC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577512B-EA51-4D90-9350-43C45DA5C474}" type="datetimeFigureOut">
              <a:rPr lang="ru-RU" smtClean="0"/>
              <a:pPr/>
              <a:t>16.01.2015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F09AD92-7C5F-447C-9551-518F9F87FAC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577512B-EA51-4D90-9350-43C45DA5C474}" type="datetimeFigureOut">
              <a:rPr lang="ru-RU" smtClean="0"/>
              <a:pPr/>
              <a:t>16.01.2015</a:t>
            </a:fld>
            <a:endParaRPr lang="ru-RU"/>
          </a:p>
        </p:txBody>
      </p:sp>
      <p:sp>
        <p:nvSpPr>
          <p:cNvPr id="9" name="Номер слайда 8"/>
          <p:cNvSpPr>
            <a:spLocks noGrp="1"/>
          </p:cNvSpPr>
          <p:nvPr>
            <p:ph type="sldNum" sz="quarter" idx="15"/>
          </p:nvPr>
        </p:nvSpPr>
        <p:spPr/>
        <p:txBody>
          <a:bodyPr/>
          <a:lstStyle/>
          <a:p>
            <a:fld id="{FF09AD92-7C5F-447C-9551-518F9F87FAC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577512B-EA51-4D90-9350-43C45DA5C474}" type="datetimeFigureOut">
              <a:rPr lang="ru-RU" smtClean="0"/>
              <a:pPr/>
              <a:t>16.01.2015</a:t>
            </a:fld>
            <a:endParaRPr lang="ru-RU"/>
          </a:p>
        </p:txBody>
      </p:sp>
      <p:sp>
        <p:nvSpPr>
          <p:cNvPr id="9" name="Номер слайда 8"/>
          <p:cNvSpPr>
            <a:spLocks noGrp="1"/>
          </p:cNvSpPr>
          <p:nvPr>
            <p:ph type="sldNum" sz="quarter" idx="11"/>
          </p:nvPr>
        </p:nvSpPr>
        <p:spPr/>
        <p:txBody>
          <a:bodyPr/>
          <a:lstStyle/>
          <a:p>
            <a:fld id="{FF09AD92-7C5F-447C-9551-518F9F87FAC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577512B-EA51-4D90-9350-43C45DA5C474}" type="datetimeFigureOut">
              <a:rPr lang="ru-RU" smtClean="0"/>
              <a:pPr/>
              <a:t>16.01.2015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F09AD92-7C5F-447C-9551-518F9F87FAC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3699804"/>
            <a:ext cx="8305800" cy="2300964"/>
          </a:xfrm>
        </p:spPr>
        <p:txBody>
          <a:bodyPr/>
          <a:lstStyle/>
          <a:p>
            <a:pPr algn="r"/>
            <a:r>
              <a:rPr lang="ru-RU" dirty="0" smtClean="0"/>
              <a:t/>
            </a:r>
            <a:br>
              <a:rPr lang="ru-RU" dirty="0" smtClean="0"/>
            </a:br>
            <a:r>
              <a:rPr lang="ru-RU" dirty="0" smtClean="0"/>
              <a:t>Учитель истории и обществознания</a:t>
            </a:r>
          </a:p>
          <a:p>
            <a:pPr algn="r"/>
            <a:r>
              <a:rPr lang="ru-RU" dirty="0" smtClean="0"/>
              <a:t>МБОУ «СОШ с.Алексеевка</a:t>
            </a:r>
          </a:p>
          <a:p>
            <a:pPr algn="r"/>
            <a:r>
              <a:rPr lang="ru-RU" dirty="0" err="1" smtClean="0"/>
              <a:t>Базарно-Карабулакского</a:t>
            </a:r>
            <a:r>
              <a:rPr lang="ru-RU" dirty="0" smtClean="0"/>
              <a:t> района</a:t>
            </a:r>
          </a:p>
          <a:p>
            <a:pPr algn="r"/>
            <a:r>
              <a:rPr lang="ru-RU" smtClean="0"/>
              <a:t>Саратовской области»</a:t>
            </a:r>
          </a:p>
          <a:p>
            <a:pPr algn="r"/>
            <a:r>
              <a:rPr lang="ru-RU" smtClean="0"/>
              <a:t>  </a:t>
            </a:r>
            <a:r>
              <a:rPr lang="ru-RU" dirty="0" smtClean="0"/>
              <a:t>Озёрнова Елена Анатольевна</a:t>
            </a:r>
            <a:br>
              <a:rPr lang="ru-RU" dirty="0" smtClean="0"/>
            </a:br>
            <a:r>
              <a:rPr lang="ru-RU" dirty="0" smtClean="0"/>
              <a:t/>
            </a:r>
            <a:br>
              <a:rPr lang="ru-RU" dirty="0" smtClean="0"/>
            </a:br>
            <a:endParaRPr lang="ru-RU" dirty="0" smtClean="0"/>
          </a:p>
          <a:p>
            <a:r>
              <a:rPr lang="ru-RU" dirty="0" smtClean="0"/>
              <a:t/>
            </a:r>
            <a:br>
              <a:rPr lang="ru-RU" dirty="0" smtClean="0"/>
            </a:br>
            <a:endParaRPr lang="ru-RU" dirty="0"/>
          </a:p>
        </p:txBody>
      </p:sp>
      <p:sp>
        <p:nvSpPr>
          <p:cNvPr id="2" name="Заголовок 1"/>
          <p:cNvSpPr>
            <a:spLocks noGrp="1"/>
          </p:cNvSpPr>
          <p:nvPr>
            <p:ph type="ctrTitle"/>
          </p:nvPr>
        </p:nvSpPr>
        <p:spPr>
          <a:xfrm>
            <a:off x="214282" y="714356"/>
            <a:ext cx="8715436" cy="2695580"/>
          </a:xfrm>
        </p:spPr>
        <p:txBody>
          <a:bodyPr/>
          <a:lstStyle/>
          <a:p>
            <a:r>
              <a:rPr lang="ru-RU" b="1" i="1" dirty="0" smtClean="0"/>
              <a:t>Несовершеннолетние </a:t>
            </a:r>
            <a:br>
              <a:rPr lang="ru-RU" b="1" i="1" dirty="0" smtClean="0"/>
            </a:br>
            <a:r>
              <a:rPr lang="ru-RU" b="1" i="1" dirty="0" smtClean="0"/>
              <a:t>и</a:t>
            </a:r>
            <a:br>
              <a:rPr lang="ru-RU" b="1" i="1" dirty="0" smtClean="0"/>
            </a:br>
            <a:r>
              <a:rPr lang="ru-RU" b="1" i="1" dirty="0" smtClean="0"/>
              <a:t> закон</a:t>
            </a:r>
            <a:endParaRPr lang="ru-RU"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indent="540000">
              <a:buNone/>
            </a:pPr>
            <a:r>
              <a:rPr lang="ru-RU" sz="2800" i="1" dirty="0" smtClean="0">
                <a:latin typeface="Times New Roman" pitchFamily="18" charset="0"/>
                <a:cs typeface="Times New Roman" pitchFamily="18" charset="0"/>
              </a:rPr>
              <a:t>Государство и общество должны реагировать на преступления подростков так, чтобы возвращать их к нормальной жизни после отбытия наказания полноценными личностями.</a:t>
            </a:r>
            <a:br>
              <a:rPr lang="ru-RU" sz="2800" i="1" dirty="0" smtClean="0">
                <a:latin typeface="Times New Roman" pitchFamily="18" charset="0"/>
                <a:cs typeface="Times New Roman" pitchFamily="18" charset="0"/>
              </a:rPr>
            </a:br>
            <a:r>
              <a:rPr lang="ru-RU" sz="2800" i="1" dirty="0" smtClean="0">
                <a:latin typeface="Times New Roman" pitchFamily="18" charset="0"/>
                <a:cs typeface="Times New Roman" pitchFamily="18" charset="0"/>
              </a:rPr>
              <a:t/>
            </a:r>
            <a:br>
              <a:rPr lang="ru-RU" sz="2800" i="1" dirty="0" smtClean="0">
                <a:latin typeface="Times New Roman" pitchFamily="18" charset="0"/>
                <a:cs typeface="Times New Roman" pitchFamily="18" charset="0"/>
              </a:rPr>
            </a:br>
            <a:r>
              <a:rPr lang="ru-RU" sz="2800" i="1" dirty="0" smtClean="0">
                <a:latin typeface="Times New Roman" pitchFamily="18" charset="0"/>
                <a:cs typeface="Times New Roman" pitchFamily="18" charset="0"/>
              </a:rPr>
              <a:t>     Уголовный кодекс РФ предусматривает  возможность привлечения к уголовной ответственности несовершеннолетних, достигших возраста 14 лет, но которым ещё не исполнилось 18 лет.</a:t>
            </a:r>
            <a:endParaRPr lang="ru-RU" sz="2800" i="1"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pPr algn="ctr"/>
            <a:r>
              <a:rPr lang="ru-RU" b="1" dirty="0" smtClean="0"/>
              <a:t>Уголовный кодекс РФ о несовершеннолетних</a:t>
            </a:r>
            <a:endParaRPr lang="ru-RU"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idx="1"/>
          </p:nvPr>
        </p:nvSpPr>
        <p:spPr>
          <a:xfrm>
            <a:off x="457200" y="285728"/>
            <a:ext cx="8229600" cy="6215106"/>
          </a:xfrm>
        </p:spPr>
        <p:txBody>
          <a:bodyPr>
            <a:noAutofit/>
          </a:bodyPr>
          <a:lstStyle/>
          <a:p>
            <a:pPr indent="540000">
              <a:buNone/>
            </a:pPr>
            <a:r>
              <a:rPr lang="ru-RU" sz="2800" i="1" dirty="0" smtClean="0">
                <a:solidFill>
                  <a:schemeClr val="tx1"/>
                </a:solidFill>
                <a:latin typeface="Times New Roman" pitchFamily="18" charset="0"/>
                <a:cs typeface="Times New Roman" pitchFamily="18" charset="0"/>
              </a:rPr>
              <a:t>По достижении подростками 14 лет уголовная ответственность наступает за убийство (ст. 105 Уголовного кодекса РФ), умышленное причинение тяжкого вреда здоровью (ст. 111 Уголовного кодекса РФ), умышленное причинение средней тяжести вреда здоровью (ст. 112 Уголовного кодекса РФ), изнасилование (ст. 131 Уголовного кодекса РФ), кражу (ст. 158 Уголовного кодекса РФ), грабёж (ст. 161 Уголовного кодекса РФ), разбой (ст. 162 Уголовного кодекса РФ), вымогательство (ст. 163 Уголовного кодекса РФ), угон автомобиля (ст. 166 Уголовного кодекса РФ) и некоторые другие  преступления.</a:t>
            </a:r>
            <a:endParaRPr lang="ru-RU" sz="2800" i="1" dirty="0"/>
          </a:p>
        </p:txBody>
      </p:sp>
      <p:sp>
        <p:nvSpPr>
          <p:cNvPr id="4" name="Заголовок 3"/>
          <p:cNvSpPr>
            <a:spLocks noGrp="1"/>
          </p:cNvSpPr>
          <p:nvPr>
            <p:ph type="title"/>
          </p:nvPr>
        </p:nvSpPr>
        <p:spPr>
          <a:xfrm>
            <a:off x="457200" y="152400"/>
            <a:ext cx="8229600" cy="61890"/>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000240"/>
            <a:ext cx="8229600" cy="4095760"/>
          </a:xfrm>
        </p:spPr>
        <p:txBody>
          <a:bodyPr/>
          <a:lstStyle/>
          <a:p>
            <a:pPr marL="514350" indent="-514350">
              <a:buClr>
                <a:srgbClr val="FF0000"/>
              </a:buClr>
              <a:buSzPct val="135000"/>
              <a:buFont typeface="+mj-lt"/>
              <a:buAutoNum type="arabicParenR"/>
            </a:pPr>
            <a:r>
              <a:rPr lang="ru-RU" i="1" dirty="0" smtClean="0">
                <a:latin typeface="Times New Roman" pitchFamily="18" charset="0"/>
                <a:cs typeface="Times New Roman" pitchFamily="18" charset="0"/>
              </a:rPr>
              <a:t>штраф;</a:t>
            </a:r>
          </a:p>
          <a:p>
            <a:pPr marL="514350" indent="-514350">
              <a:buClr>
                <a:srgbClr val="FF0000"/>
              </a:buClr>
              <a:buSzPct val="135000"/>
              <a:buFont typeface="+mj-lt"/>
              <a:buAutoNum type="arabicParenR"/>
            </a:pPr>
            <a:r>
              <a:rPr lang="ru-RU" i="1" dirty="0" smtClean="0">
                <a:latin typeface="Times New Roman" pitchFamily="18" charset="0"/>
                <a:cs typeface="Times New Roman" pitchFamily="18" charset="0"/>
              </a:rPr>
              <a:t>лишение права заниматься определённой деятельностью;</a:t>
            </a:r>
          </a:p>
          <a:p>
            <a:pPr marL="514350" indent="-514350">
              <a:buClr>
                <a:srgbClr val="FF0000"/>
              </a:buClr>
              <a:buSzPct val="135000"/>
              <a:buFont typeface="+mj-lt"/>
              <a:buAutoNum type="arabicParenR"/>
            </a:pPr>
            <a:r>
              <a:rPr lang="ru-RU" i="1" dirty="0" smtClean="0">
                <a:latin typeface="Times New Roman" pitchFamily="18" charset="0"/>
                <a:cs typeface="Times New Roman" pitchFamily="18" charset="0"/>
              </a:rPr>
              <a:t>обязательные работы;</a:t>
            </a:r>
          </a:p>
          <a:p>
            <a:pPr marL="514350" indent="-514350">
              <a:buClr>
                <a:srgbClr val="FF0000"/>
              </a:buClr>
              <a:buSzPct val="135000"/>
              <a:buFont typeface="+mj-lt"/>
              <a:buAutoNum type="arabicParenR"/>
            </a:pPr>
            <a:r>
              <a:rPr lang="ru-RU" i="1" dirty="0" smtClean="0">
                <a:latin typeface="Times New Roman" pitchFamily="18" charset="0"/>
                <a:cs typeface="Times New Roman" pitchFamily="18" charset="0"/>
              </a:rPr>
              <a:t>исправительные работы;</a:t>
            </a:r>
          </a:p>
          <a:p>
            <a:pPr marL="514350" indent="-514350">
              <a:buClr>
                <a:srgbClr val="FF0000"/>
              </a:buClr>
              <a:buSzPct val="135000"/>
              <a:buFont typeface="+mj-lt"/>
              <a:buAutoNum type="arabicParenR"/>
            </a:pPr>
            <a:r>
              <a:rPr lang="ru-RU" i="1" dirty="0" smtClean="0">
                <a:latin typeface="Times New Roman" pitchFamily="18" charset="0"/>
                <a:cs typeface="Times New Roman" pitchFamily="18" charset="0"/>
              </a:rPr>
              <a:t>арест;</a:t>
            </a:r>
          </a:p>
          <a:p>
            <a:pPr marL="514350" indent="-514350">
              <a:buClr>
                <a:srgbClr val="FF0000"/>
              </a:buClr>
              <a:buSzPct val="135000"/>
              <a:buFont typeface="+mj-lt"/>
              <a:buAutoNum type="arabicParenR"/>
            </a:pPr>
            <a:r>
              <a:rPr lang="ru-RU" i="1" dirty="0" smtClean="0">
                <a:latin typeface="Times New Roman" pitchFamily="18" charset="0"/>
                <a:cs typeface="Times New Roman" pitchFamily="18" charset="0"/>
              </a:rPr>
              <a:t>лишение свободы на определённый срок.</a:t>
            </a:r>
          </a:p>
          <a:p>
            <a:pPr marL="514350" indent="-514350">
              <a:buClr>
                <a:srgbClr val="FF0000"/>
              </a:buClr>
              <a:buSzPct val="135000"/>
              <a:buFont typeface="+mj-lt"/>
              <a:buAutoNum type="arabicParenR"/>
            </a:pPr>
            <a:endParaRPr lang="ru-RU" i="1" dirty="0" smtClean="0">
              <a:latin typeface="Times New Roman" pitchFamily="18" charset="0"/>
              <a:cs typeface="Times New Roman" pitchFamily="18" charset="0"/>
            </a:endParaRPr>
          </a:p>
          <a:p>
            <a:pPr marL="514350" indent="-514350">
              <a:buClr>
                <a:srgbClr val="FF0000"/>
              </a:buClr>
              <a:buSzPct val="135000"/>
              <a:buFont typeface="+mj-lt"/>
              <a:buAutoNum type="arabicParenR"/>
            </a:pPr>
            <a:endParaRPr lang="ru-RU" i="1" dirty="0">
              <a:solidFill>
                <a:srgbClr val="FF0000"/>
              </a:solidFill>
              <a:latin typeface="Times New Roman" pitchFamily="18" charset="0"/>
              <a:cs typeface="Times New Roman" pitchFamily="18" charset="0"/>
            </a:endParaRPr>
          </a:p>
        </p:txBody>
      </p:sp>
      <p:sp>
        <p:nvSpPr>
          <p:cNvPr id="3" name="Заголовок 2"/>
          <p:cNvSpPr>
            <a:spLocks noGrp="1"/>
          </p:cNvSpPr>
          <p:nvPr>
            <p:ph type="title"/>
          </p:nvPr>
        </p:nvSpPr>
        <p:spPr>
          <a:xfrm>
            <a:off x="457200" y="152400"/>
            <a:ext cx="8229600" cy="1704964"/>
          </a:xfrm>
        </p:spPr>
        <p:txBody>
          <a:bodyPr>
            <a:noAutofit/>
          </a:bodyPr>
          <a:lstStyle/>
          <a:p>
            <a:pPr indent="540000"/>
            <a:r>
              <a:rPr lang="ru-RU" sz="2800" b="1" dirty="0" smtClean="0">
                <a:latin typeface="Times New Roman" pitchFamily="18" charset="0"/>
                <a:cs typeface="Times New Roman" pitchFamily="18" charset="0"/>
              </a:rPr>
              <a:t>Из 13 видов наказаний, предусмотренных в уголовном кодексе РФ для всех видов осуждённых, к несовершеннолетним правонарушителям могут применяться только следующие </a:t>
            </a:r>
            <a:r>
              <a:rPr lang="ru-RU" sz="2800" b="1" u="sng" dirty="0" smtClean="0">
                <a:solidFill>
                  <a:srgbClr val="FF0000"/>
                </a:solidFill>
                <a:latin typeface="Times New Roman" pitchFamily="18" charset="0"/>
                <a:cs typeface="Times New Roman" pitchFamily="18" charset="0"/>
              </a:rPr>
              <a:t>шесть</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14488"/>
            <a:ext cx="8229600" cy="4381512"/>
          </a:xfrm>
        </p:spPr>
        <p:txBody>
          <a:bodyPr>
            <a:normAutofit fontScale="85000" lnSpcReduction="20000"/>
          </a:bodyPr>
          <a:lstStyle/>
          <a:p>
            <a:pPr indent="-180000">
              <a:buClr>
                <a:srgbClr val="FF0000"/>
              </a:buClr>
              <a:buSzPct val="150000"/>
              <a:buFont typeface="Arial" pitchFamily="34" charset="0"/>
              <a:buChar char="•"/>
            </a:pPr>
            <a:r>
              <a:rPr lang="ru-RU" i="1" dirty="0" smtClean="0">
                <a:latin typeface="Times New Roman" pitchFamily="18" charset="0"/>
                <a:cs typeface="Times New Roman" pitchFamily="18" charset="0"/>
              </a:rPr>
              <a:t>несовершеннолетним, совершившим преступление в возрасте до 16 лет, наказание не может превышать шести лет лишения свободы;</a:t>
            </a:r>
          </a:p>
          <a:p>
            <a:pPr indent="-180000">
              <a:buClr>
                <a:srgbClr val="FF0000"/>
              </a:buClr>
              <a:buSzPct val="150000"/>
              <a:buFont typeface="Arial" pitchFamily="34" charset="0"/>
              <a:buChar char="•"/>
            </a:pPr>
            <a:r>
              <a:rPr lang="ru-RU" i="1" dirty="0" smtClean="0">
                <a:latin typeface="Times New Roman" pitchFamily="18" charset="0"/>
                <a:cs typeface="Times New Roman" pitchFamily="18" charset="0"/>
              </a:rPr>
              <a:t>несовершеннолетним в возрасте до 16 лет, совершившим особо тяжкие преступления, а также осуждённым несовершеннолетним в возрасте от 16 до 18 лет срок наказания не может превышать десяти лет лишения свободы и наказание отбывается только в воспитательных колониях.</a:t>
            </a:r>
          </a:p>
          <a:p>
            <a:pPr indent="-180000">
              <a:buClr>
                <a:srgbClr val="FF0000"/>
              </a:buClr>
              <a:buSzPct val="150000"/>
              <a:buFont typeface="Arial" pitchFamily="34" charset="0"/>
              <a:buChar char="•"/>
            </a:pPr>
            <a:r>
              <a:rPr lang="ru-RU" i="1" dirty="0" smtClean="0">
                <a:latin typeface="Times New Roman" pitchFamily="18" charset="0"/>
                <a:cs typeface="Times New Roman" pitchFamily="18" charset="0"/>
              </a:rPr>
              <a:t>несовершеннолетним до 16 лет, осуждённым впервые за совершение преступления небольшой и средней тяжести, не может быть назначено наказание, связанное с лишением свободы;</a:t>
            </a:r>
          </a:p>
          <a:p>
            <a:pPr indent="-180000">
              <a:buClr>
                <a:srgbClr val="FF0000"/>
              </a:buClr>
              <a:buSzPct val="150000"/>
              <a:buFont typeface="Arial" pitchFamily="34" charset="0"/>
              <a:buChar char="•"/>
            </a:pPr>
            <a:r>
              <a:rPr lang="ru-RU" i="1" dirty="0" smtClean="0">
                <a:latin typeface="Times New Roman" pitchFamily="18" charset="0"/>
                <a:cs typeface="Times New Roman" pitchFamily="18" charset="0"/>
              </a:rPr>
              <a:t>несовершеннолетним в возрасте от 16 до 18 лет, осуждённым впервые за преступление небольшой тяжести, не может быть назначено наказание, связанное с лишением свободы.</a:t>
            </a:r>
            <a:endParaRPr lang="ru-RU" i="1"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0"/>
            <a:ext cx="8229600" cy="1571612"/>
          </a:xfrm>
        </p:spPr>
        <p:txBody>
          <a:bodyPr>
            <a:normAutofit/>
          </a:bodyPr>
          <a:lstStyle/>
          <a:p>
            <a:pPr indent="540000"/>
            <a:r>
              <a:rPr lang="ru-RU" sz="2800" b="1" dirty="0" smtClean="0">
                <a:latin typeface="Times New Roman" pitchFamily="18" charset="0"/>
                <a:cs typeface="Times New Roman" pitchFamily="18" charset="0"/>
              </a:rPr>
              <a:t>В отношении несовершеннолетних существует также определённая последовательность в исчислении размеров и сроков наказаний:</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000240"/>
            <a:ext cx="8229600" cy="4095760"/>
          </a:xfrm>
        </p:spPr>
        <p:txBody>
          <a:bodyPr/>
          <a:lstStyle/>
          <a:p>
            <a:pPr>
              <a:buClr>
                <a:srgbClr val="FF0000"/>
              </a:buClr>
              <a:buSzPct val="145000"/>
              <a:buFont typeface="Arial" pitchFamily="34" charset="0"/>
              <a:buChar char="•"/>
            </a:pPr>
            <a:r>
              <a:rPr lang="ru-RU" i="1" dirty="0" smtClean="0">
                <a:latin typeface="Times New Roman" pitchFamily="18" charset="0"/>
                <a:cs typeface="Times New Roman" pitchFamily="18" charset="0"/>
              </a:rPr>
              <a:t>предупреждение</a:t>
            </a:r>
            <a:r>
              <a:rPr lang="ru-RU" dirty="0" smtClean="0"/>
              <a:t>;</a:t>
            </a:r>
          </a:p>
          <a:p>
            <a:pPr>
              <a:buClr>
                <a:srgbClr val="FF0000"/>
              </a:buClr>
              <a:buSzPct val="145000"/>
              <a:buFont typeface="Arial" pitchFamily="34" charset="0"/>
              <a:buChar char="•"/>
            </a:pPr>
            <a:r>
              <a:rPr lang="ru-RU" i="1" dirty="0" smtClean="0">
                <a:latin typeface="Times New Roman" pitchFamily="18" charset="0"/>
                <a:cs typeface="Times New Roman" pitchFamily="18" charset="0"/>
              </a:rPr>
              <a:t>передача под надзор родителей или лиц, их заменяющих, либо специализированного государственного органа;</a:t>
            </a:r>
          </a:p>
          <a:p>
            <a:pPr>
              <a:buClr>
                <a:srgbClr val="FF0000"/>
              </a:buClr>
              <a:buSzPct val="145000"/>
              <a:buFont typeface="Arial" pitchFamily="34" charset="0"/>
              <a:buChar char="•"/>
            </a:pPr>
            <a:r>
              <a:rPr lang="ru-RU" i="1" dirty="0" smtClean="0">
                <a:latin typeface="Times New Roman" pitchFamily="18" charset="0"/>
                <a:cs typeface="Times New Roman" pitchFamily="18" charset="0"/>
              </a:rPr>
              <a:t>возложение обязанности загладить причинённый вред;</a:t>
            </a:r>
          </a:p>
          <a:p>
            <a:pPr>
              <a:buClr>
                <a:srgbClr val="FF0000"/>
              </a:buClr>
              <a:buSzPct val="145000"/>
              <a:buFont typeface="Arial" pitchFamily="34" charset="0"/>
              <a:buChar char="•"/>
            </a:pPr>
            <a:r>
              <a:rPr lang="ru-RU" i="1" dirty="0" smtClean="0">
                <a:latin typeface="Times New Roman" pitchFamily="18" charset="0"/>
                <a:cs typeface="Times New Roman" pitchFamily="18" charset="0"/>
              </a:rPr>
              <a:t>ограничение досуга и установление особых требований к по ведению несовершеннолетнего.</a:t>
            </a:r>
            <a:endParaRPr lang="ru-RU" i="1"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290944"/>
            <a:ext cx="8229600" cy="1494981"/>
          </a:xfrm>
        </p:spPr>
        <p:txBody>
          <a:bodyPr>
            <a:normAutofit/>
          </a:bodyPr>
          <a:lstStyle/>
          <a:p>
            <a:pPr indent="540000"/>
            <a:r>
              <a:rPr lang="ru-RU" sz="2800" b="1" u="sng" dirty="0" smtClean="0">
                <a:solidFill>
                  <a:srgbClr val="FF0000"/>
                </a:solidFill>
                <a:latin typeface="Times New Roman" pitchFamily="18" charset="0"/>
                <a:cs typeface="Times New Roman" pitchFamily="18" charset="0"/>
              </a:rPr>
              <a:t>Ст. 90 Уголовного кодекса РФ предусматривает следующие принудительные меры воспитательного воздействия:</a:t>
            </a:r>
            <a:endParaRPr lang="ru-RU" sz="2800" b="1" u="sng"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1890"/>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6072230"/>
          </a:xfrm>
        </p:spPr>
        <p:txBody>
          <a:bodyPr/>
          <a:lstStyle/>
          <a:p>
            <a:pPr indent="540000">
              <a:buNone/>
            </a:pPr>
            <a:r>
              <a:rPr lang="ru-RU" i="1" dirty="0" smtClean="0">
                <a:latin typeface="Times New Roman" pitchFamily="18" charset="0"/>
                <a:cs typeface="Times New Roman" pitchFamily="18" charset="0"/>
              </a:rPr>
              <a:t>Необходимо отметить, что совершение подростками преступлений до достижения ими 14-летнего или 16-летнего возраста не остаётся без внимания государства. К таким лицам также применяются принудительные меры воспитательного характера, в том числе помещение в специальное учебно-воспитательное учреждение.</a:t>
            </a:r>
            <a:endParaRPr lang="ru-RU"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107</TotalTime>
  <Words>391</Words>
  <Application>Microsoft Office PowerPoint</Application>
  <PresentationFormat>Экран (4:3)</PresentationFormat>
  <Paragraphs>28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Бумажная</vt:lpstr>
      <vt:lpstr>Несовершеннолетние  и  закон</vt:lpstr>
      <vt:lpstr>Уголовный кодекс РФ о несовершеннолетних</vt:lpstr>
      <vt:lpstr>Слайд 3</vt:lpstr>
      <vt:lpstr>Из 13 видов наказаний, предусмотренных в уголовном кодексе РФ для всех видов осуждённых, к несовершеннолетним правонарушителям могут применяться только следующие шесть:</vt:lpstr>
      <vt:lpstr>В отношении несовершеннолетних существует также определённая последовательность в исчислении размеров и сроков наказаний:</vt:lpstr>
      <vt:lpstr>Ст. 90 Уголовного кодекса РФ предусматривает следующие принудительные меры воспитательного воздействия:</vt:lpstr>
      <vt:lpstr>Слайд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Несовершеннолетние  и  закон</dc:title>
  <dc:creator>Admin</dc:creator>
  <cp:lastModifiedBy>Admin</cp:lastModifiedBy>
  <cp:revision>14</cp:revision>
  <dcterms:created xsi:type="dcterms:W3CDTF">2010-01-29T06:22:23Z</dcterms:created>
  <dcterms:modified xsi:type="dcterms:W3CDTF">2015-01-16T16:52:34Z</dcterms:modified>
</cp:coreProperties>
</file>