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7" r:id="rId4"/>
    <p:sldId id="258" r:id="rId5"/>
    <p:sldId id="259" r:id="rId6"/>
    <p:sldId id="260" r:id="rId7"/>
    <p:sldId id="262" r:id="rId8"/>
    <p:sldId id="261" r:id="rId9"/>
    <p:sldId id="266" r:id="rId10"/>
    <p:sldId id="268" r:id="rId11"/>
    <p:sldId id="269" r:id="rId12"/>
    <p:sldId id="274" r:id="rId13"/>
    <p:sldId id="275" r:id="rId14"/>
    <p:sldId id="271" r:id="rId15"/>
    <p:sldId id="272" r:id="rId16"/>
    <p:sldId id="273"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60"/>
  </p:normalViewPr>
  <p:slideViewPr>
    <p:cSldViewPr>
      <p:cViewPr varScale="1">
        <p:scale>
          <a:sx n="69" d="100"/>
          <a:sy n="69" d="100"/>
        </p:scale>
        <p:origin x="-13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4C71EC6-210F-42DE-9C53-41977AD35B3D}" type="datetimeFigureOut">
              <a:rPr lang="ru-RU" smtClean="0"/>
              <a:pPr/>
              <a:t>18.04.2013</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6/60/Leonhard_Euler_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57166"/>
            <a:ext cx="8856984" cy="4040140"/>
          </a:xfrm>
        </p:spPr>
        <p:txBody>
          <a:bodyPr>
            <a:noAutofit/>
          </a:bodyPr>
          <a:lstStyle/>
          <a:p>
            <a:pPr algn="l">
              <a:lnSpc>
                <a:spcPct val="100000"/>
              </a:lnSpc>
            </a:pPr>
            <a:r>
              <a:rPr lang="ru-RU" sz="3600" dirty="0" smtClean="0">
                <a:effectLst/>
              </a:rPr>
              <a:t>Профессиональный модуль </a:t>
            </a:r>
            <a:r>
              <a:rPr lang="ru-RU" sz="3600" dirty="0" smtClean="0">
                <a:effectLst/>
              </a:rPr>
              <a:t>01</a:t>
            </a:r>
            <a:r>
              <a:rPr lang="ru-RU" sz="3600" dirty="0" smtClean="0">
                <a:effectLst/>
              </a:rPr>
              <a:t/>
            </a:r>
            <a:br>
              <a:rPr lang="ru-RU" sz="3600" dirty="0" smtClean="0">
                <a:effectLst/>
              </a:rPr>
            </a:br>
            <a:r>
              <a:rPr lang="ru-RU" sz="3600" u="sng" dirty="0" smtClean="0">
                <a:effectLst/>
              </a:rPr>
              <a:t>Раздел 2</a:t>
            </a:r>
            <a:r>
              <a:rPr lang="ru-RU" sz="3600" dirty="0">
                <a:effectLst/>
              </a:rPr>
              <a:t>.</a:t>
            </a:r>
            <a:br>
              <a:rPr lang="ru-RU" sz="3600" dirty="0">
                <a:effectLst/>
              </a:rPr>
            </a:br>
            <a:r>
              <a:rPr lang="ru-RU" sz="3600" dirty="0">
                <a:effectLst/>
              </a:rPr>
              <a:t>Проектирование строительных конструкций</a:t>
            </a:r>
            <a:br>
              <a:rPr lang="ru-RU" sz="3600" dirty="0">
                <a:effectLst/>
              </a:rPr>
            </a:br>
            <a:r>
              <a:rPr lang="ru-RU" sz="3600" dirty="0">
                <a:effectLst/>
              </a:rPr>
              <a:t>МДК </a:t>
            </a:r>
            <a:r>
              <a:rPr lang="ru-RU" sz="3600" dirty="0" smtClean="0">
                <a:effectLst/>
              </a:rPr>
              <a:t>01</a:t>
            </a:r>
            <a:r>
              <a:rPr lang="ru-RU" sz="3600" dirty="0">
                <a:effectLst/>
              </a:rPr>
              <a:t>. Проектирование зданий и сооружений</a:t>
            </a:r>
            <a:br>
              <a:rPr lang="ru-RU" sz="3600" dirty="0">
                <a:effectLst/>
              </a:rPr>
            </a:br>
            <a:r>
              <a:rPr lang="ru-RU" sz="3600" u="sng" dirty="0">
                <a:effectLst/>
              </a:rPr>
              <a:t>Тема 2.1 </a:t>
            </a:r>
            <a:r>
              <a:rPr lang="ru-RU" sz="3600" dirty="0">
                <a:effectLst/>
              </a:rPr>
              <a:t>Основы проектирования строительных конструкций</a:t>
            </a:r>
          </a:p>
        </p:txBody>
      </p:sp>
      <p:sp>
        <p:nvSpPr>
          <p:cNvPr id="3" name="Подзаголовок 2"/>
          <p:cNvSpPr>
            <a:spLocks noGrp="1"/>
          </p:cNvSpPr>
          <p:nvPr>
            <p:ph type="subTitle" idx="1"/>
          </p:nvPr>
        </p:nvSpPr>
        <p:spPr>
          <a:xfrm>
            <a:off x="214282" y="4409728"/>
            <a:ext cx="8496944" cy="2448272"/>
          </a:xfrm>
        </p:spPr>
        <p:txBody>
          <a:bodyPr>
            <a:normAutofit lnSpcReduction="10000"/>
          </a:bodyPr>
          <a:lstStyle/>
          <a:p>
            <a:pPr algn="l"/>
            <a:r>
              <a:rPr lang="ru-RU" sz="2800" b="1" dirty="0" smtClean="0">
                <a:effectLst/>
              </a:rPr>
              <a:t>Продолжительность</a:t>
            </a:r>
          </a:p>
          <a:p>
            <a:pPr algn="l"/>
            <a:r>
              <a:rPr lang="ru-RU" sz="2800" b="1" dirty="0" smtClean="0">
                <a:effectLst/>
              </a:rPr>
              <a:t>2 семестра</a:t>
            </a:r>
          </a:p>
          <a:p>
            <a:pPr algn="l"/>
            <a:r>
              <a:rPr lang="ru-RU" sz="2800" b="1" dirty="0" smtClean="0">
                <a:effectLst/>
              </a:rPr>
              <a:t>144 часа</a:t>
            </a:r>
          </a:p>
          <a:p>
            <a:pPr algn="l"/>
            <a:r>
              <a:rPr lang="ru-RU" sz="2800" b="1" dirty="0" smtClean="0">
                <a:effectLst/>
              </a:rPr>
              <a:t>17 </a:t>
            </a:r>
            <a:r>
              <a:rPr lang="ru-RU" sz="2800" b="1" dirty="0">
                <a:effectLst/>
              </a:rPr>
              <a:t>практических </a:t>
            </a:r>
            <a:r>
              <a:rPr lang="ru-RU" sz="2800" b="1" dirty="0" smtClean="0">
                <a:effectLst/>
              </a:rPr>
              <a:t>работ</a:t>
            </a:r>
          </a:p>
          <a:p>
            <a:pPr algn="l"/>
            <a:r>
              <a:rPr lang="ru-RU" sz="2800" b="1" dirty="0" smtClean="0">
                <a:effectLst/>
              </a:rPr>
              <a:t>Курсовая работа 20 часов</a:t>
            </a:r>
          </a:p>
        </p:txBody>
      </p:sp>
    </p:spTree>
    <p:extLst>
      <p:ext uri="{BB962C8B-B14F-4D97-AF65-F5344CB8AC3E}">
        <p14:creationId xmlns="" xmlns:p14="http://schemas.microsoft.com/office/powerpoint/2010/main" val="158754857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620688"/>
            <a:ext cx="9094704" cy="1236950"/>
          </a:xfrm>
        </p:spPr>
        <p:txBody>
          <a:bodyPr>
            <a:noAutofit/>
          </a:bodyPr>
          <a:lstStyle/>
          <a:p>
            <a:pPr algn="ctr"/>
            <a:r>
              <a:rPr lang="ru-RU" sz="6000" dirty="0" smtClean="0"/>
              <a:t>Предельное </a:t>
            </a:r>
            <a:br>
              <a:rPr lang="ru-RU" sz="6000" dirty="0" smtClean="0"/>
            </a:br>
            <a:r>
              <a:rPr lang="ru-RU" sz="6000" dirty="0" smtClean="0"/>
              <a:t>состояние</a:t>
            </a:r>
            <a:endParaRPr lang="ru-RU" sz="6000" dirty="0"/>
          </a:p>
        </p:txBody>
      </p:sp>
      <p:sp>
        <p:nvSpPr>
          <p:cNvPr id="5" name="TextBox 4"/>
          <p:cNvSpPr txBox="1"/>
          <p:nvPr/>
        </p:nvSpPr>
        <p:spPr>
          <a:xfrm>
            <a:off x="467544" y="1988840"/>
            <a:ext cx="8424936" cy="2554545"/>
          </a:xfrm>
          <a:prstGeom prst="rect">
            <a:avLst/>
          </a:prstGeom>
          <a:noFill/>
        </p:spPr>
        <p:txBody>
          <a:bodyPr wrap="square" rtlCol="0">
            <a:spAutoFit/>
          </a:bodyPr>
          <a:lstStyle/>
          <a:p>
            <a:r>
              <a:rPr lang="ru-RU" sz="4000" dirty="0" smtClean="0"/>
              <a:t>Это состояние по достижении которого конструкция перестает удовлетворять предъявляемым ей требованиям.</a:t>
            </a:r>
            <a:endParaRPr lang="ru-RU" sz="4000" dirty="0"/>
          </a:p>
        </p:txBody>
      </p:sp>
    </p:spTree>
    <p:extLst>
      <p:ext uri="{BB962C8B-B14F-4D97-AF65-F5344CB8AC3E}">
        <p14:creationId xmlns="" xmlns:p14="http://schemas.microsoft.com/office/powerpoint/2010/main" val="282834934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rot="5400000">
            <a:off x="4937995" y="2702965"/>
            <a:ext cx="6320793" cy="1724191"/>
          </a:xfrm>
        </p:spPr>
        <p:txBody>
          <a:bodyPr>
            <a:normAutofit/>
          </a:bodyPr>
          <a:lstStyle/>
          <a:p>
            <a:r>
              <a:rPr lang="ru-RU" dirty="0" smtClean="0"/>
              <a:t>Группы предельных состояний</a:t>
            </a:r>
            <a:endParaRPr lang="ru-RU" dirty="0"/>
          </a:p>
        </p:txBody>
      </p:sp>
      <p:pic>
        <p:nvPicPr>
          <p:cNvPr id="7" name="Объект 6"/>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1979712" y="3401616"/>
            <a:ext cx="4891109" cy="3456384"/>
          </a:xfrm>
        </p:spPr>
      </p:pic>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5340085" cy="4005064"/>
          </a:xfrm>
          <a:prstGeom prst="rect">
            <a:avLst/>
          </a:prstGeom>
        </p:spPr>
      </p:pic>
    </p:spTree>
    <p:extLst>
      <p:ext uri="{BB962C8B-B14F-4D97-AF65-F5344CB8AC3E}">
        <p14:creationId xmlns="" xmlns:p14="http://schemas.microsoft.com/office/powerpoint/2010/main" val="4874881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ransvaal-park.narod.ru/2048x1536f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771" t="9816"/>
          <a:stretch/>
        </p:blipFill>
        <p:spPr bwMode="auto">
          <a:xfrm>
            <a:off x="-396552" y="0"/>
            <a:ext cx="965542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872298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одается домик в Белгороде - изображение 1"/>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11511" r="13464" b="16840"/>
          <a:stretch/>
        </p:blipFill>
        <p:spPr bwMode="auto">
          <a:xfrm>
            <a:off x="251520" y="-19474"/>
            <a:ext cx="8303596" cy="68992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14388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88640"/>
            <a:ext cx="8640960" cy="1938992"/>
          </a:xfrm>
          <a:prstGeom prst="rect">
            <a:avLst/>
          </a:prstGeom>
        </p:spPr>
        <p:txBody>
          <a:bodyPr wrap="square">
            <a:spAutoFit/>
          </a:bodyPr>
          <a:lstStyle/>
          <a:p>
            <a:r>
              <a:rPr lang="ru-RU" sz="4000" dirty="0"/>
              <a:t>первая – по потере несущей способности или непригодности к </a:t>
            </a:r>
            <a:r>
              <a:rPr lang="ru-RU" sz="4000" dirty="0" smtClean="0"/>
              <a:t>эксплуатации.</a:t>
            </a:r>
            <a:endParaRPr lang="ru-RU" sz="4000" dirty="0"/>
          </a:p>
        </p:txBody>
      </p:sp>
      <p:sp>
        <p:nvSpPr>
          <p:cNvPr id="7" name="Прямоугольник 6"/>
          <p:cNvSpPr/>
          <p:nvPr/>
        </p:nvSpPr>
        <p:spPr>
          <a:xfrm>
            <a:off x="395536" y="3068960"/>
            <a:ext cx="8496944" cy="3046988"/>
          </a:xfrm>
          <a:prstGeom prst="rect">
            <a:avLst/>
          </a:prstGeom>
        </p:spPr>
        <p:txBody>
          <a:bodyPr wrap="square">
            <a:spAutoFit/>
          </a:bodyPr>
          <a:lstStyle/>
          <a:p>
            <a:r>
              <a:rPr lang="ru-RU" sz="3200" dirty="0"/>
              <a:t>Говоря проще, состояния, относящиеся к этой группе, считаются предельными, если в конструкции наступило опасное напряженно-деформированное состояние; в худшем случае, если она по этим причинам разрушилась.</a:t>
            </a:r>
          </a:p>
        </p:txBody>
      </p:sp>
    </p:spTree>
    <p:extLst>
      <p:ext uri="{BB962C8B-B14F-4D97-AF65-F5344CB8AC3E}">
        <p14:creationId xmlns="" xmlns:p14="http://schemas.microsoft.com/office/powerpoint/2010/main" val="319402217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59532" y="1315146"/>
            <a:ext cx="8424936" cy="3170099"/>
          </a:xfrm>
          <a:prstGeom prst="rect">
            <a:avLst/>
          </a:prstGeom>
        </p:spPr>
        <p:txBody>
          <a:bodyPr wrap="square">
            <a:spAutoFit/>
          </a:bodyPr>
          <a:lstStyle/>
          <a:p>
            <a:r>
              <a:rPr lang="ru-RU" sz="4000" dirty="0"/>
              <a:t>вторая – по непригодности к нормальной эксплуатации, осуществляемой в соответствии с технологическими или бытовыми требованиями.</a:t>
            </a:r>
          </a:p>
        </p:txBody>
      </p:sp>
    </p:spTree>
    <p:extLst>
      <p:ext uri="{BB962C8B-B14F-4D97-AF65-F5344CB8AC3E}">
        <p14:creationId xmlns="" xmlns:p14="http://schemas.microsoft.com/office/powerpoint/2010/main" val="25174317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496944" cy="6494085"/>
          </a:xfrm>
          <a:prstGeom prst="rect">
            <a:avLst/>
          </a:prstGeom>
        </p:spPr>
        <p:txBody>
          <a:bodyPr wrap="square">
            <a:spAutoFit/>
          </a:bodyPr>
          <a:lstStyle/>
          <a:p>
            <a:r>
              <a:rPr lang="ru-RU" sz="3200" dirty="0"/>
              <a:t>Нормальной называется такая эксплуатация здания или его конструкции, которая осуществляется в соответствии с предусмотренными в </a:t>
            </a:r>
            <a:r>
              <a:rPr lang="ru-RU" sz="3200" dirty="0" smtClean="0"/>
              <a:t>нормах. </a:t>
            </a:r>
          </a:p>
          <a:p>
            <a:r>
              <a:rPr lang="ru-RU" sz="3200" dirty="0" smtClean="0"/>
              <a:t>Другими </a:t>
            </a:r>
            <a:r>
              <a:rPr lang="ru-RU" sz="3200" dirty="0"/>
              <a:t>словами, возможны случаи, когда конструкция не потеряла несущей способности, т.е. удовлетворяет требованиям первой группы предельных состояний, но ее деформации (например, прогибы или трещины) таковы, что нарушает технологический процесс или нормальные условия нахождения людей в помещении.</a:t>
            </a:r>
          </a:p>
        </p:txBody>
      </p:sp>
    </p:spTree>
    <p:extLst>
      <p:ext uri="{BB962C8B-B14F-4D97-AF65-F5344CB8AC3E}">
        <p14:creationId xmlns="" xmlns:p14="http://schemas.microsoft.com/office/powerpoint/2010/main" val="313231026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16632"/>
            <a:ext cx="8136904" cy="5632311"/>
          </a:xfrm>
          <a:prstGeom prst="rect">
            <a:avLst/>
          </a:prstGeom>
        </p:spPr>
        <p:txBody>
          <a:bodyPr wrap="square">
            <a:spAutoFit/>
          </a:bodyPr>
          <a:lstStyle/>
          <a:p>
            <a:r>
              <a:rPr lang="ru-RU" sz="3600" dirty="0"/>
              <a:t>Метод расчета по предельным состояниям состоит в недопущении превышения предельных состояний при эксплуатации в течение всего срока службы конструкции, а также в стадии их изготовления, транспортирования и монтажа или возведения при наименьших затратах труда, материалов, денежных средств.</a:t>
            </a:r>
          </a:p>
        </p:txBody>
      </p:sp>
    </p:spTree>
    <p:extLst>
      <p:ext uri="{BB962C8B-B14F-4D97-AF65-F5344CB8AC3E}">
        <p14:creationId xmlns="" xmlns:p14="http://schemas.microsoft.com/office/powerpoint/2010/main" val="404163736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764704"/>
            <a:ext cx="8640960" cy="4176464"/>
          </a:xfrm>
        </p:spPr>
        <p:txBody>
          <a:bodyPr>
            <a:normAutofit fontScale="90000"/>
          </a:bodyPr>
          <a:lstStyle/>
          <a:p>
            <a:pPr algn="ctr"/>
            <a:r>
              <a:rPr lang="ru-RU" sz="9600" dirty="0" smtClean="0">
                <a:latin typeface="Gabriola" pitchFamily="82" charset="0"/>
                <a:ea typeface="BatangChe" pitchFamily="49" charset="-127"/>
              </a:rPr>
              <a:t>Присяжная</a:t>
            </a:r>
            <a:br>
              <a:rPr lang="ru-RU" sz="9600" dirty="0" smtClean="0">
                <a:latin typeface="Gabriola" pitchFamily="82" charset="0"/>
                <a:ea typeface="BatangChe" pitchFamily="49" charset="-127"/>
              </a:rPr>
            </a:br>
            <a:r>
              <a:rPr lang="ru-RU" sz="9600" dirty="0">
                <a:latin typeface="Gabriola" pitchFamily="82" charset="0"/>
                <a:ea typeface="BatangChe" pitchFamily="49" charset="-127"/>
              </a:rPr>
              <a:t>Л</a:t>
            </a:r>
            <a:r>
              <a:rPr lang="ru-RU" sz="9600" dirty="0" smtClean="0">
                <a:latin typeface="Gabriola" pitchFamily="82" charset="0"/>
                <a:ea typeface="BatangChe" pitchFamily="49" charset="-127"/>
              </a:rPr>
              <a:t>юдмила </a:t>
            </a:r>
            <a:br>
              <a:rPr lang="ru-RU" sz="9600" dirty="0" smtClean="0">
                <a:latin typeface="Gabriola" pitchFamily="82" charset="0"/>
                <a:ea typeface="BatangChe" pitchFamily="49" charset="-127"/>
              </a:rPr>
            </a:br>
            <a:r>
              <a:rPr lang="ru-RU" sz="9600" dirty="0" smtClean="0">
                <a:latin typeface="Gabriola" pitchFamily="82" charset="0"/>
                <a:ea typeface="BatangChe" pitchFamily="49" charset="-127"/>
              </a:rPr>
              <a:t>Николаевна</a:t>
            </a:r>
            <a:endParaRPr lang="ru-RU" sz="9600" dirty="0">
              <a:latin typeface="Gabriola" pitchFamily="82" charset="0"/>
              <a:ea typeface="BatangChe" pitchFamily="49" charset="-127"/>
            </a:endParaRPr>
          </a:p>
        </p:txBody>
      </p:sp>
    </p:spTree>
    <p:extLst>
      <p:ext uri="{BB962C8B-B14F-4D97-AF65-F5344CB8AC3E}">
        <p14:creationId xmlns="" xmlns:p14="http://schemas.microsoft.com/office/powerpoint/2010/main" val="39612010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196752"/>
            <a:ext cx="8208912" cy="471993"/>
          </a:xfrm>
        </p:spPr>
        <p:txBody>
          <a:bodyPr>
            <a:normAutofit fontScale="90000"/>
          </a:bodyPr>
          <a:lstStyle/>
          <a:p>
            <a:r>
              <a:rPr lang="ru-RU" sz="4800" u="sng" dirty="0" smtClean="0">
                <a:effectLst/>
              </a:rPr>
              <a:t>Литература по дисциплине</a:t>
            </a:r>
            <a:endParaRPr lang="ru-RU" sz="4800" u="sng" dirty="0">
              <a:effectLst/>
            </a:endParaRPr>
          </a:p>
        </p:txBody>
      </p:sp>
      <p:sp>
        <p:nvSpPr>
          <p:cNvPr id="2" name="Объект 1"/>
          <p:cNvSpPr>
            <a:spLocks noGrp="1"/>
          </p:cNvSpPr>
          <p:nvPr>
            <p:ph idx="1"/>
          </p:nvPr>
        </p:nvSpPr>
        <p:spPr>
          <a:xfrm>
            <a:off x="395536" y="908720"/>
            <a:ext cx="8424936" cy="5688632"/>
          </a:xfrm>
        </p:spPr>
        <p:txBody>
          <a:bodyPr>
            <a:normAutofit/>
          </a:bodyPr>
          <a:lstStyle/>
          <a:p>
            <a:pPr marL="18288" indent="0">
              <a:buNone/>
            </a:pPr>
            <a:endParaRPr lang="ru-RU" u="sng" dirty="0" smtClean="0">
              <a:effectLst/>
            </a:endParaRPr>
          </a:p>
          <a:p>
            <a:pPr marL="18288" indent="0">
              <a:buNone/>
            </a:pPr>
            <a:endParaRPr lang="ru-RU" sz="4000" dirty="0" smtClean="0">
              <a:effectLst/>
            </a:endParaRPr>
          </a:p>
          <a:p>
            <a:pPr marL="18288" indent="0">
              <a:buNone/>
            </a:pPr>
            <a:r>
              <a:rPr lang="ru-RU" sz="4000" dirty="0" err="1" smtClean="0">
                <a:effectLst/>
              </a:rPr>
              <a:t>Сетков</a:t>
            </a:r>
            <a:r>
              <a:rPr lang="ru-RU" sz="4000" dirty="0" smtClean="0">
                <a:effectLst/>
              </a:rPr>
              <a:t> </a:t>
            </a:r>
            <a:r>
              <a:rPr lang="ru-RU" sz="4000" dirty="0">
                <a:effectLst/>
              </a:rPr>
              <a:t>В.И., Сербин Е.П. Строительные конструкции. – М.: ИНФРА – М, </a:t>
            </a:r>
            <a:r>
              <a:rPr lang="ru-RU" sz="4000" dirty="0" smtClean="0">
                <a:effectLst/>
              </a:rPr>
              <a:t>2005 – 448с.</a:t>
            </a:r>
            <a:endParaRPr lang="ru-RU" sz="4000" dirty="0" smtClean="0">
              <a:effectLst/>
            </a:endParaRPr>
          </a:p>
          <a:p>
            <a:endParaRPr lang="ru-RU" sz="4000" dirty="0" smtClean="0">
              <a:effectLst/>
            </a:endParaRPr>
          </a:p>
          <a:p>
            <a:endParaRPr lang="ru-RU" dirty="0"/>
          </a:p>
        </p:txBody>
      </p:sp>
    </p:spTree>
    <p:extLst>
      <p:ext uri="{BB962C8B-B14F-4D97-AF65-F5344CB8AC3E}">
        <p14:creationId xmlns="" xmlns:p14="http://schemas.microsoft.com/office/powerpoint/2010/main" val="22288625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3.nnm.ru/f/d/c/5/6/d07b6cf1ab492d28c91799c35b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5" y="188640"/>
            <a:ext cx="4682171" cy="424847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Объект 1"/>
          <p:cNvSpPr>
            <a:spLocks noGrp="1"/>
          </p:cNvSpPr>
          <p:nvPr>
            <p:ph idx="1"/>
          </p:nvPr>
        </p:nvSpPr>
        <p:spPr>
          <a:xfrm>
            <a:off x="107504" y="1040542"/>
            <a:ext cx="4608512" cy="3672408"/>
          </a:xfrm>
        </p:spPr>
        <p:txBody>
          <a:bodyPr>
            <a:normAutofit/>
          </a:bodyPr>
          <a:lstStyle/>
          <a:p>
            <a:pPr marL="18288" indent="0">
              <a:buNone/>
            </a:pPr>
            <a:r>
              <a:rPr lang="ru-RU" sz="3000" dirty="0" smtClean="0"/>
              <a:t>Самым значительным его открытием стал </a:t>
            </a:r>
          </a:p>
          <a:p>
            <a:pPr marL="18288" indent="0">
              <a:buNone/>
            </a:pPr>
            <a:r>
              <a:rPr lang="ru-RU" sz="3000" dirty="0" smtClean="0"/>
              <a:t>закон всемирного тяготения.</a:t>
            </a:r>
          </a:p>
          <a:p>
            <a:pPr marL="18288" indent="0">
              <a:buNone/>
            </a:pPr>
            <a:r>
              <a:rPr lang="ru-RU" sz="3000" dirty="0" smtClean="0"/>
              <a:t>Кроме того он сформулировал еще три закона.</a:t>
            </a:r>
            <a:endParaRPr lang="ru-RU" sz="3000" dirty="0"/>
          </a:p>
        </p:txBody>
      </p:sp>
      <p:sp>
        <p:nvSpPr>
          <p:cNvPr id="5" name="Объект 1"/>
          <p:cNvSpPr txBox="1">
            <a:spLocks/>
          </p:cNvSpPr>
          <p:nvPr/>
        </p:nvSpPr>
        <p:spPr>
          <a:xfrm>
            <a:off x="401453" y="4941168"/>
            <a:ext cx="8426586" cy="1368152"/>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ru-RU" sz="4400" dirty="0"/>
              <a:t>Сформулируйте и объясните  </a:t>
            </a:r>
            <a:r>
              <a:rPr lang="ru-RU" sz="4400" dirty="0" smtClean="0"/>
              <a:t>3 закон</a:t>
            </a:r>
            <a:endParaRPr lang="ru-RU" sz="4400" dirty="0"/>
          </a:p>
        </p:txBody>
      </p:sp>
      <p:sp>
        <p:nvSpPr>
          <p:cNvPr id="3" name="Прямоугольник 2"/>
          <p:cNvSpPr/>
          <p:nvPr/>
        </p:nvSpPr>
        <p:spPr>
          <a:xfrm>
            <a:off x="401452" y="332656"/>
            <a:ext cx="4213294" cy="707886"/>
          </a:xfrm>
          <a:prstGeom prst="rect">
            <a:avLst/>
          </a:prstGeom>
        </p:spPr>
        <p:txBody>
          <a:bodyPr wrap="square">
            <a:spAutoFit/>
          </a:bodyPr>
          <a:lstStyle/>
          <a:p>
            <a:pPr marL="18288" indent="0">
              <a:buNone/>
            </a:pPr>
            <a:r>
              <a:rPr lang="ru-RU" sz="4000" u="sng" dirty="0"/>
              <a:t>Исаак Ньютон</a:t>
            </a:r>
          </a:p>
        </p:txBody>
      </p:sp>
    </p:spTree>
    <p:extLst>
      <p:ext uri="{BB962C8B-B14F-4D97-AF65-F5344CB8AC3E}">
        <p14:creationId xmlns="" xmlns:p14="http://schemas.microsoft.com/office/powerpoint/2010/main" val="815399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1/10/13_Portrait_of_Robert_Hooke.JPG?uselang=ru"/>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4045"/>
          <a:stretch/>
        </p:blipFill>
        <p:spPr bwMode="auto">
          <a:xfrm>
            <a:off x="4507144" y="260649"/>
            <a:ext cx="4359341" cy="44644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2"/>
          <p:cNvSpPr>
            <a:spLocks noGrp="1"/>
          </p:cNvSpPr>
          <p:nvPr>
            <p:ph type="title"/>
          </p:nvPr>
        </p:nvSpPr>
        <p:spPr>
          <a:xfrm>
            <a:off x="284085" y="4876800"/>
            <a:ext cx="8464379" cy="1576536"/>
          </a:xfrm>
        </p:spPr>
        <p:txBody>
          <a:bodyPr>
            <a:normAutofit fontScale="90000"/>
          </a:bodyPr>
          <a:lstStyle/>
          <a:p>
            <a:pPr algn="ctr"/>
            <a:r>
              <a:rPr lang="ru-RU" dirty="0" smtClean="0"/>
              <a:t>Сформулируйте и объясните </a:t>
            </a:r>
            <a:r>
              <a:rPr lang="ru-RU" sz="5400" dirty="0"/>
              <a:t>закон Гука </a:t>
            </a:r>
            <a:endParaRPr lang="ru-RU" dirty="0"/>
          </a:p>
        </p:txBody>
      </p:sp>
      <p:sp>
        <p:nvSpPr>
          <p:cNvPr id="2" name="Объект 1"/>
          <p:cNvSpPr>
            <a:spLocks noGrp="1"/>
          </p:cNvSpPr>
          <p:nvPr>
            <p:ph idx="1"/>
          </p:nvPr>
        </p:nvSpPr>
        <p:spPr>
          <a:xfrm>
            <a:off x="179512" y="404665"/>
            <a:ext cx="4968552" cy="3938736"/>
          </a:xfrm>
        </p:spPr>
        <p:txBody>
          <a:bodyPr>
            <a:normAutofit/>
          </a:bodyPr>
          <a:lstStyle/>
          <a:p>
            <a:pPr marL="18288" indent="0">
              <a:buNone/>
            </a:pPr>
            <a:r>
              <a:rPr lang="ru-RU" sz="3600" u="sng" dirty="0"/>
              <a:t>Роберт </a:t>
            </a:r>
            <a:r>
              <a:rPr lang="ru-RU" sz="3600" u="sng" dirty="0" smtClean="0"/>
              <a:t>Гук</a:t>
            </a:r>
            <a:endParaRPr lang="ru-RU" sz="2800" u="sng" dirty="0" smtClean="0"/>
          </a:p>
          <a:p>
            <a:pPr marL="18288" indent="0">
              <a:buNone/>
            </a:pPr>
            <a:endParaRPr lang="ru-RU" sz="2000" u="sng" dirty="0" smtClean="0"/>
          </a:p>
          <a:p>
            <a:pPr marL="18288" indent="0">
              <a:buNone/>
            </a:pPr>
            <a:r>
              <a:rPr lang="ru-RU" sz="2800" dirty="0"/>
              <a:t>В настоящее время </a:t>
            </a:r>
            <a:r>
              <a:rPr lang="ru-RU" sz="2800" dirty="0" smtClean="0"/>
              <a:t>закон Гука в </a:t>
            </a:r>
            <a:r>
              <a:rPr lang="ru-RU" sz="2800" dirty="0"/>
              <a:t>обобщённом виде служит основанием математической </a:t>
            </a:r>
            <a:r>
              <a:rPr lang="ru-RU" sz="2800" dirty="0" smtClean="0"/>
              <a:t>теории упругости.</a:t>
            </a:r>
            <a:endParaRPr lang="ru-RU" sz="2800" u="sng" dirty="0"/>
          </a:p>
        </p:txBody>
      </p:sp>
    </p:spTree>
    <p:extLst>
      <p:ext uri="{BB962C8B-B14F-4D97-AF65-F5344CB8AC3E}">
        <p14:creationId xmlns="" xmlns:p14="http://schemas.microsoft.com/office/powerpoint/2010/main" val="3469008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5661248"/>
            <a:ext cx="7543800" cy="914400"/>
          </a:xfrm>
        </p:spPr>
        <p:txBody>
          <a:bodyPr>
            <a:normAutofit fontScale="90000"/>
          </a:bodyPr>
          <a:lstStyle/>
          <a:p>
            <a:pPr algn="ctr"/>
            <a:r>
              <a:rPr lang="ru-RU" sz="4000" dirty="0"/>
              <a:t>Сформулируйте и объясните теорию </a:t>
            </a:r>
            <a:r>
              <a:rPr lang="ru-RU" sz="4000" dirty="0" smtClean="0"/>
              <a:t>Эйлера</a:t>
            </a:r>
            <a:endParaRPr lang="ru-RU" sz="4000" dirty="0"/>
          </a:p>
        </p:txBody>
      </p:sp>
      <p:sp>
        <p:nvSpPr>
          <p:cNvPr id="2" name="Объект 1"/>
          <p:cNvSpPr>
            <a:spLocks noGrp="1"/>
          </p:cNvSpPr>
          <p:nvPr>
            <p:ph idx="1"/>
          </p:nvPr>
        </p:nvSpPr>
        <p:spPr>
          <a:xfrm>
            <a:off x="323528" y="260648"/>
            <a:ext cx="4752528" cy="4867460"/>
          </a:xfrm>
        </p:spPr>
        <p:txBody>
          <a:bodyPr>
            <a:normAutofit/>
          </a:bodyPr>
          <a:lstStyle/>
          <a:p>
            <a:pPr marL="18288" indent="0">
              <a:buNone/>
            </a:pPr>
            <a:r>
              <a:rPr lang="ru-RU" sz="3600" u="sng" dirty="0"/>
              <a:t>Леонард </a:t>
            </a:r>
            <a:r>
              <a:rPr lang="ru-RU" sz="3600" u="sng" dirty="0" smtClean="0"/>
              <a:t>Эйлер</a:t>
            </a:r>
          </a:p>
          <a:p>
            <a:pPr marL="18288" indent="0">
              <a:buNone/>
            </a:pPr>
            <a:endParaRPr lang="ru-RU" sz="3600" u="sng" dirty="0" smtClean="0"/>
          </a:p>
          <a:p>
            <a:pPr marL="18288" indent="0">
              <a:buNone/>
            </a:pPr>
            <a:r>
              <a:rPr lang="ru-RU" sz="2400" dirty="0"/>
              <a:t>По существу именно он создал несколько новых математических дисциплин — </a:t>
            </a:r>
            <a:r>
              <a:rPr lang="ru-RU" sz="2400" dirty="0" smtClean="0"/>
              <a:t>теорию чисел, вариационное исчисление, </a:t>
            </a:r>
            <a:r>
              <a:rPr lang="ru-RU" sz="2400" dirty="0"/>
              <a:t>теорию </a:t>
            </a:r>
            <a:r>
              <a:rPr lang="ru-RU" sz="2400" dirty="0" smtClean="0"/>
              <a:t>комплексных функций, дифференциальную геометрию поверхностей, специальные функции.</a:t>
            </a:r>
            <a:endParaRPr lang="ru-RU" sz="2400" u="sng" dirty="0"/>
          </a:p>
        </p:txBody>
      </p:sp>
      <p:pic>
        <p:nvPicPr>
          <p:cNvPr id="3074" name="Picture 2" descr="File:Leonhard Euler 2.jpg">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301" t="-1" r="10451" b="23530"/>
          <a:stretch/>
        </p:blipFill>
        <p:spPr bwMode="auto">
          <a:xfrm>
            <a:off x="5004048" y="188640"/>
            <a:ext cx="3888431" cy="49394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0913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685801"/>
            <a:ext cx="7762056" cy="4687415"/>
          </a:xfrm>
        </p:spPr>
        <p:txBody>
          <a:bodyPr>
            <a:normAutofit/>
          </a:bodyPr>
          <a:lstStyle/>
          <a:p>
            <a:pPr marL="18288" indent="0" algn="ctr">
              <a:buNone/>
            </a:pPr>
            <a:r>
              <a:rPr lang="ru-RU" sz="3600" b="1" i="1" dirty="0" smtClean="0">
                <a:effectLst/>
              </a:rPr>
              <a:t>«</a:t>
            </a:r>
            <a:r>
              <a:rPr lang="ru-RU" sz="4000" i="1" dirty="0" smtClean="0">
                <a:effectLst/>
              </a:rPr>
              <a:t>Действие </a:t>
            </a:r>
            <a:r>
              <a:rPr lang="ru-RU" sz="4000" i="1" dirty="0">
                <a:effectLst/>
              </a:rPr>
              <a:t>равно противодействию по величине </a:t>
            </a:r>
            <a:endParaRPr lang="ru-RU" sz="4000" i="1" dirty="0" smtClean="0">
              <a:effectLst/>
            </a:endParaRPr>
          </a:p>
          <a:p>
            <a:pPr marL="18288" indent="0" algn="ctr">
              <a:buNone/>
            </a:pPr>
            <a:r>
              <a:rPr lang="ru-RU" sz="4000" i="1" dirty="0" smtClean="0">
                <a:effectLst/>
              </a:rPr>
              <a:t>и </a:t>
            </a:r>
            <a:r>
              <a:rPr lang="ru-RU" sz="4000" i="1" dirty="0">
                <a:effectLst/>
              </a:rPr>
              <a:t>противоположно ему по </a:t>
            </a:r>
            <a:r>
              <a:rPr lang="ru-RU" sz="4000" i="1" dirty="0" smtClean="0">
                <a:effectLst/>
              </a:rPr>
              <a:t>направлению».</a:t>
            </a:r>
            <a:endParaRPr lang="ru-RU" sz="4000" i="1" dirty="0"/>
          </a:p>
        </p:txBody>
      </p:sp>
    </p:spTree>
    <p:extLst>
      <p:ext uri="{BB962C8B-B14F-4D97-AF65-F5344CB8AC3E}">
        <p14:creationId xmlns="" xmlns:p14="http://schemas.microsoft.com/office/powerpoint/2010/main" val="5667699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93304" y="2636912"/>
            <a:ext cx="8064896" cy="3955141"/>
          </a:xfrm>
        </p:spPr>
        <p:txBody>
          <a:bodyPr>
            <a:noAutofit/>
          </a:bodyPr>
          <a:lstStyle/>
          <a:p>
            <a:pPr marL="18288" indent="0" algn="ctr">
              <a:buNone/>
            </a:pPr>
            <a:r>
              <a:rPr lang="ru-RU" sz="4000" dirty="0" smtClean="0"/>
              <a:t>«</a:t>
            </a:r>
            <a:r>
              <a:rPr lang="ru-RU" sz="4000" i="1" dirty="0" smtClean="0"/>
              <a:t>Сила </a:t>
            </a:r>
            <a:r>
              <a:rPr lang="ru-RU" sz="4000" i="1" dirty="0"/>
              <a:t>упругости, возникающая в теле при его деформации, прямо пропорциональна величине этой </a:t>
            </a:r>
            <a:r>
              <a:rPr lang="ru-RU" sz="4000" i="1" dirty="0" smtClean="0"/>
              <a:t>деформации</a:t>
            </a:r>
            <a:r>
              <a:rPr lang="ru-RU" sz="4000" dirty="0" smtClean="0"/>
              <a:t>»</a:t>
            </a:r>
            <a:endParaRPr lang="ru-RU" sz="4000" dirty="0"/>
          </a:p>
        </p:txBody>
      </p:sp>
      <p:sp>
        <p:nvSpPr>
          <p:cNvPr id="3" name="Прямоугольник 2"/>
          <p:cNvSpPr/>
          <p:nvPr/>
        </p:nvSpPr>
        <p:spPr>
          <a:xfrm>
            <a:off x="107504" y="1555687"/>
            <a:ext cx="9036496" cy="707886"/>
          </a:xfrm>
          <a:prstGeom prst="rect">
            <a:avLst/>
          </a:prstGeom>
        </p:spPr>
        <p:txBody>
          <a:bodyPr wrap="square">
            <a:spAutoFit/>
          </a:bodyPr>
          <a:lstStyle/>
          <a:p>
            <a:pPr algn="ctr"/>
            <a:r>
              <a:rPr lang="ru-RU" sz="4000" i="1" dirty="0" smtClean="0"/>
              <a:t>«Каково </a:t>
            </a:r>
            <a:r>
              <a:rPr lang="ru-RU" sz="4000" i="1" dirty="0"/>
              <a:t>растяжение, такова и сила"</a:t>
            </a:r>
            <a:endParaRPr lang="ru-RU" sz="4000" dirty="0"/>
          </a:p>
        </p:txBody>
      </p:sp>
    </p:spTree>
    <p:extLst>
      <p:ext uri="{BB962C8B-B14F-4D97-AF65-F5344CB8AC3E}">
        <p14:creationId xmlns="" xmlns:p14="http://schemas.microsoft.com/office/powerpoint/2010/main" val="3417978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685801"/>
            <a:ext cx="8064896" cy="5047455"/>
          </a:xfrm>
        </p:spPr>
        <p:txBody>
          <a:bodyPr>
            <a:noAutofit/>
          </a:bodyPr>
          <a:lstStyle/>
          <a:p>
            <a:pPr marL="18288" indent="0" algn="ctr">
              <a:buNone/>
            </a:pPr>
            <a:r>
              <a:rPr lang="ru-RU" sz="4000" dirty="0" smtClean="0"/>
              <a:t>«</a:t>
            </a:r>
            <a:r>
              <a:rPr lang="ru-RU" sz="4000" i="1" dirty="0" smtClean="0"/>
              <a:t>В два раза более длинный стержень воспринимает в четыре раза меньшую нагрузку</a:t>
            </a:r>
            <a:r>
              <a:rPr lang="ru-RU" sz="4000" dirty="0" smtClean="0"/>
              <a:t>»</a:t>
            </a:r>
            <a:endParaRPr lang="ru-RU" sz="4000" dirty="0"/>
          </a:p>
        </p:txBody>
      </p:sp>
    </p:spTree>
    <p:extLst>
      <p:ext uri="{BB962C8B-B14F-4D97-AF65-F5344CB8AC3E}">
        <p14:creationId xmlns="" xmlns:p14="http://schemas.microsoft.com/office/powerpoint/2010/main" val="389116732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421</TotalTime>
  <Words>351</Words>
  <Application>Microsoft Office PowerPoint</Application>
  <PresentationFormat>Экран (4:3)</PresentationFormat>
  <Paragraphs>38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Перспектива</vt:lpstr>
      <vt:lpstr>Профессиональный модуль 01 Раздел 2. Проектирование строительных конструкций МДК 01. Проектирование зданий и сооружений Тема 2.1 Основы проектирования строительных конструкций</vt:lpstr>
      <vt:lpstr>Присяжная Людмила  Николаевна</vt:lpstr>
      <vt:lpstr>Литература по дисциплине</vt:lpstr>
      <vt:lpstr>Слайд 4</vt:lpstr>
      <vt:lpstr>Сформулируйте и объясните закон Гука </vt:lpstr>
      <vt:lpstr>Сформулируйте и объясните теорию Эйлера</vt:lpstr>
      <vt:lpstr>Слайд 7</vt:lpstr>
      <vt:lpstr>Слайд 8</vt:lpstr>
      <vt:lpstr>Слайд 9</vt:lpstr>
      <vt:lpstr>Предельное  состояние</vt:lpstr>
      <vt:lpstr>Группы предельных состояний</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«Строительные конструкции»</dc:title>
  <dc:creator>Кей</dc:creator>
  <cp:lastModifiedBy>BEST XP Edition</cp:lastModifiedBy>
  <cp:revision>18</cp:revision>
  <dcterms:created xsi:type="dcterms:W3CDTF">2012-08-15T14:46:04Z</dcterms:created>
  <dcterms:modified xsi:type="dcterms:W3CDTF">2013-04-18T10:43:12Z</dcterms:modified>
</cp:coreProperties>
</file>