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74" r:id="rId4"/>
    <p:sldId id="275" r:id="rId5"/>
    <p:sldId id="261" r:id="rId6"/>
    <p:sldId id="265" r:id="rId7"/>
    <p:sldId id="259" r:id="rId8"/>
    <p:sldId id="276" r:id="rId9"/>
    <p:sldId id="260" r:id="rId10"/>
    <p:sldId id="258" r:id="rId11"/>
    <p:sldId id="262" r:id="rId12"/>
    <p:sldId id="277" r:id="rId13"/>
    <p:sldId id="270" r:id="rId14"/>
    <p:sldId id="272" r:id="rId15"/>
    <p:sldId id="273" r:id="rId16"/>
    <p:sldId id="282" r:id="rId17"/>
    <p:sldId id="284" r:id="rId18"/>
    <p:sldId id="283" r:id="rId19"/>
    <p:sldId id="263" r:id="rId20"/>
    <p:sldId id="266" r:id="rId21"/>
    <p:sldId id="269" r:id="rId22"/>
    <p:sldId id="271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C8CCA-2DB1-4751-A329-E8C266E2F4A0}" type="datetimeFigureOut">
              <a:rPr lang="ru-RU" smtClean="0"/>
              <a:pPr/>
              <a:t>11.02.2012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DCB3D-9B69-44EC-BA71-79374D7D50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32D304-744A-4CA5-A8AB-11FFC54BC8C4}" type="datetimeFigureOut">
              <a:rPr lang="ru-RU" smtClean="0"/>
              <a:pPr/>
              <a:t>11.02.2012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637AF0-F1A0-4407-8CF7-A322F9D52B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Тема и цель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37AF0-F1A0-4407-8CF7-A322F9D52BD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Армирование марша с полуплощадками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37AF0-F1A0-4407-8CF7-A322F9D52BDF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Сетка для армирования ступеней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37AF0-F1A0-4407-8CF7-A322F9D52BDF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Ступени и схема марша по </a:t>
            </a:r>
            <a:r>
              <a:rPr lang="ru-RU" dirty="0" err="1" smtClean="0"/>
              <a:t>косоурам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37AF0-F1A0-4407-8CF7-A322F9D52BDF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Деревянная лестница по </a:t>
            </a:r>
            <a:r>
              <a:rPr lang="ru-RU" dirty="0" err="1" smtClean="0"/>
              <a:t>косоурам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37AF0-F1A0-4407-8CF7-A322F9D52BDF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Лестница на </a:t>
            </a:r>
            <a:r>
              <a:rPr lang="ru-RU" dirty="0" err="1" smtClean="0"/>
              <a:t>больцах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37AF0-F1A0-4407-8CF7-A322F9D52BDF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Фотографии лестниц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37AF0-F1A0-4407-8CF7-A322F9D52BDF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Фотографии</a:t>
            </a:r>
            <a:r>
              <a:rPr lang="ru-RU" baseline="0" dirty="0" smtClean="0"/>
              <a:t> лестниц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37AF0-F1A0-4407-8CF7-A322F9D52BDF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 свидания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37AF0-F1A0-4407-8CF7-A322F9D52BDF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Размещение лестниц в плане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37AF0-F1A0-4407-8CF7-A322F9D52BD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Размещение</a:t>
            </a:r>
            <a:r>
              <a:rPr lang="ru-RU" baseline="0" dirty="0" smtClean="0"/>
              <a:t> в плане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37AF0-F1A0-4407-8CF7-A322F9D52BD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37AF0-F1A0-4407-8CF7-A322F9D52BD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Форма главных лестниц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37AF0-F1A0-4407-8CF7-A322F9D52BD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Винтовые лестницы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37AF0-F1A0-4407-8CF7-A322F9D52BD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37AF0-F1A0-4407-8CF7-A322F9D52BD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Лестничная площадка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37AF0-F1A0-4407-8CF7-A322F9D52BD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Армирование лестничной площадки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37AF0-F1A0-4407-8CF7-A322F9D52BD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0"/>
            <a:ext cx="9144000" cy="3822192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55648" y="6400800"/>
            <a:ext cx="2133600" cy="365125"/>
          </a:xfrm>
        </p:spPr>
        <p:txBody>
          <a:bodyPr/>
          <a:lstStyle/>
          <a:p>
            <a:fld id="{6BE4573E-F6AE-47E8-A5D7-4BCB2A2DFF86}" type="datetimeFigureOut">
              <a:rPr lang="en-US" smtClean="0"/>
              <a:pPr/>
              <a:t>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40080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1152" y="6400800"/>
            <a:ext cx="2133600" cy="365125"/>
          </a:xfrm>
        </p:spPr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1718336" y="2798064"/>
            <a:ext cx="7425663" cy="1024128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/>
        </p:nvSpPr>
        <p:spPr bwMode="gray">
          <a:xfrm rot="16200000">
            <a:off x="600496" y="2697480"/>
            <a:ext cx="1024128" cy="122529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gray">
          <a:xfrm>
            <a:off x="0" y="3819185"/>
            <a:ext cx="1728216" cy="1024128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/>
          <p:cNvSpPr/>
          <p:nvPr/>
        </p:nvSpPr>
        <p:spPr bwMode="gray">
          <a:xfrm rot="5400000">
            <a:off x="1828800" y="3718600"/>
            <a:ext cx="1024128" cy="1225296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47"/>
          <p:cNvGrpSpPr/>
          <p:nvPr/>
        </p:nvGrpSpPr>
        <p:grpSpPr bwMode="gray">
          <a:xfrm>
            <a:off x="1754222" y="0"/>
            <a:ext cx="1181656" cy="3815366"/>
            <a:chOff x="1754222" y="0"/>
            <a:chExt cx="1181656" cy="3815366"/>
          </a:xfrm>
        </p:grpSpPr>
        <p:grpSp>
          <p:nvGrpSpPr>
            <p:cNvPr id="23" name="Group 11"/>
            <p:cNvGrpSpPr/>
            <p:nvPr userDrawn="1"/>
          </p:nvGrpSpPr>
          <p:grpSpPr bwMode="gray">
            <a:xfrm>
              <a:off x="1754222" y="0"/>
              <a:ext cx="340408" cy="3815366"/>
              <a:chOff x="702662" y="-3778"/>
              <a:chExt cx="340408" cy="1581912"/>
            </a:xfrm>
          </p:grpSpPr>
          <p:cxnSp>
            <p:nvCxnSpPr>
              <p:cNvPr id="13" name="Straight Connector 12"/>
              <p:cNvCxnSpPr/>
              <p:nvPr userDrawn="1"/>
            </p:nvCxnSpPr>
            <p:spPr bwMode="gray">
              <a:xfrm rot="5400000">
                <a:off x="-87500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 userDrawn="1"/>
            </p:nvCxnSpPr>
            <p:spPr bwMode="gray">
              <a:xfrm rot="5400000">
                <a:off x="251320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 userDrawn="1"/>
            </p:nvCxnSpPr>
            <p:spPr bwMode="gray">
              <a:xfrm rot="5400000">
                <a:off x="-49256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 userDrawn="1"/>
            </p:nvCxnSpPr>
            <p:spPr bwMode="gray">
              <a:xfrm rot="5400000">
                <a:off x="-11011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 userDrawn="1"/>
            </p:nvCxnSpPr>
            <p:spPr bwMode="gray">
              <a:xfrm rot="5400000">
                <a:off x="27235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 userDrawn="1"/>
            </p:nvCxnSpPr>
            <p:spPr bwMode="gray">
              <a:xfrm rot="5400000">
                <a:off x="65479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 userDrawn="1"/>
            </p:nvCxnSpPr>
            <p:spPr bwMode="gray">
              <a:xfrm rot="5400000">
                <a:off x="103724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 userDrawn="1"/>
            </p:nvCxnSpPr>
            <p:spPr bwMode="gray">
              <a:xfrm rot="5400000">
                <a:off x="141968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 bwMode="gray">
              <a:xfrm rot="5400000">
                <a:off x="180214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 userDrawn="1"/>
            </p:nvCxnSpPr>
            <p:spPr bwMode="gray">
              <a:xfrm rot="5400000">
                <a:off x="218458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22"/>
            <p:cNvGrpSpPr/>
            <p:nvPr userDrawn="1"/>
          </p:nvGrpSpPr>
          <p:grpSpPr bwMode="gray">
            <a:xfrm>
              <a:off x="2138270" y="0"/>
              <a:ext cx="340408" cy="3815366"/>
              <a:chOff x="702662" y="-3778"/>
              <a:chExt cx="340408" cy="1581912"/>
            </a:xfrm>
          </p:grpSpPr>
          <p:cxnSp>
            <p:nvCxnSpPr>
              <p:cNvPr id="24" name="Straight Connector 23"/>
              <p:cNvCxnSpPr/>
              <p:nvPr userDrawn="1"/>
            </p:nvCxnSpPr>
            <p:spPr bwMode="gray">
              <a:xfrm rot="5400000">
                <a:off x="-87500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 userDrawn="1"/>
            </p:nvCxnSpPr>
            <p:spPr bwMode="gray">
              <a:xfrm rot="5400000">
                <a:off x="251320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 bwMode="gray">
              <a:xfrm rot="5400000">
                <a:off x="-49256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 bwMode="gray">
              <a:xfrm rot="5400000">
                <a:off x="-11011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 bwMode="gray">
              <a:xfrm rot="5400000">
                <a:off x="27235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 bwMode="gray">
              <a:xfrm rot="5400000">
                <a:off x="65479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 userDrawn="1"/>
            </p:nvCxnSpPr>
            <p:spPr bwMode="gray">
              <a:xfrm rot="5400000">
                <a:off x="103724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 userDrawn="1"/>
            </p:nvCxnSpPr>
            <p:spPr bwMode="gray">
              <a:xfrm rot="5400000">
                <a:off x="141968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 bwMode="gray">
              <a:xfrm rot="5400000">
                <a:off x="180214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 userDrawn="1"/>
            </p:nvCxnSpPr>
            <p:spPr bwMode="gray">
              <a:xfrm rot="5400000">
                <a:off x="218458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/>
            <p:cNvGrpSpPr/>
            <p:nvPr userDrawn="1"/>
          </p:nvGrpSpPr>
          <p:grpSpPr bwMode="gray">
            <a:xfrm>
              <a:off x="2522318" y="0"/>
              <a:ext cx="413560" cy="3815366"/>
              <a:chOff x="2522318" y="0"/>
              <a:chExt cx="413560" cy="3815366"/>
            </a:xfrm>
          </p:grpSpPr>
          <p:cxnSp>
            <p:nvCxnSpPr>
              <p:cNvPr id="35" name="Straight Connector 34"/>
              <p:cNvCxnSpPr/>
              <p:nvPr userDrawn="1"/>
            </p:nvCxnSpPr>
            <p:spPr bwMode="gray">
              <a:xfrm rot="5400000">
                <a:off x="615429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 userDrawn="1"/>
            </p:nvCxnSpPr>
            <p:spPr bwMode="gray">
              <a:xfrm rot="5400000">
                <a:off x="954249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 userDrawn="1"/>
            </p:nvCxnSpPr>
            <p:spPr bwMode="gray">
              <a:xfrm rot="5400000">
                <a:off x="653673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 userDrawn="1"/>
            </p:nvCxnSpPr>
            <p:spPr bwMode="gray">
              <a:xfrm rot="5400000">
                <a:off x="691918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 userDrawn="1"/>
            </p:nvCxnSpPr>
            <p:spPr bwMode="gray">
              <a:xfrm rot="5400000">
                <a:off x="730164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 userDrawn="1"/>
            </p:nvCxnSpPr>
            <p:spPr bwMode="gray">
              <a:xfrm rot="5400000">
                <a:off x="768408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 userDrawn="1"/>
            </p:nvCxnSpPr>
            <p:spPr bwMode="gray">
              <a:xfrm rot="5400000">
                <a:off x="806653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 userDrawn="1"/>
            </p:nvCxnSpPr>
            <p:spPr bwMode="gray">
              <a:xfrm rot="5400000">
                <a:off x="844897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 userDrawn="1"/>
            </p:nvCxnSpPr>
            <p:spPr bwMode="gray">
              <a:xfrm rot="5400000">
                <a:off x="883143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 userDrawn="1"/>
            </p:nvCxnSpPr>
            <p:spPr bwMode="gray">
              <a:xfrm rot="5400000">
                <a:off x="921387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 userDrawn="1"/>
            </p:nvCxnSpPr>
            <p:spPr bwMode="gray">
              <a:xfrm rot="5400000">
                <a:off x="1027401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 userDrawn="1"/>
            </p:nvCxnSpPr>
            <p:spPr bwMode="gray">
              <a:xfrm rot="5400000">
                <a:off x="994539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" name="Group 48"/>
          <p:cNvGrpSpPr/>
          <p:nvPr/>
        </p:nvGrpSpPr>
        <p:grpSpPr bwMode="invGray">
          <a:xfrm>
            <a:off x="504542" y="3825240"/>
            <a:ext cx="1181656" cy="3032760"/>
            <a:chOff x="1754222" y="0"/>
            <a:chExt cx="1181656" cy="3815366"/>
          </a:xfrm>
        </p:grpSpPr>
        <p:grpSp>
          <p:nvGrpSpPr>
            <p:cNvPr id="49" name="Group 11"/>
            <p:cNvGrpSpPr/>
            <p:nvPr userDrawn="1"/>
          </p:nvGrpSpPr>
          <p:grpSpPr bwMode="invGray">
            <a:xfrm>
              <a:off x="1754222" y="0"/>
              <a:ext cx="340408" cy="3815366"/>
              <a:chOff x="702662" y="-3778"/>
              <a:chExt cx="340408" cy="1581912"/>
            </a:xfrm>
          </p:grpSpPr>
          <p:cxnSp>
            <p:nvCxnSpPr>
              <p:cNvPr id="75" name="Straight Connector 74"/>
              <p:cNvCxnSpPr/>
              <p:nvPr userDrawn="1"/>
            </p:nvCxnSpPr>
            <p:spPr bwMode="invGray">
              <a:xfrm rot="5400000">
                <a:off x="-87500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 userDrawn="1"/>
            </p:nvCxnSpPr>
            <p:spPr bwMode="invGray">
              <a:xfrm rot="5400000">
                <a:off x="251320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 userDrawn="1"/>
            </p:nvCxnSpPr>
            <p:spPr bwMode="invGray">
              <a:xfrm rot="5400000">
                <a:off x="-49256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 userDrawn="1"/>
            </p:nvCxnSpPr>
            <p:spPr bwMode="invGray">
              <a:xfrm rot="5400000">
                <a:off x="-11011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 userDrawn="1"/>
            </p:nvCxnSpPr>
            <p:spPr bwMode="invGray">
              <a:xfrm rot="5400000">
                <a:off x="27235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 userDrawn="1"/>
            </p:nvCxnSpPr>
            <p:spPr bwMode="invGray">
              <a:xfrm rot="5400000">
                <a:off x="65479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 userDrawn="1"/>
            </p:nvCxnSpPr>
            <p:spPr bwMode="invGray">
              <a:xfrm rot="5400000">
                <a:off x="103724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 userDrawn="1"/>
            </p:nvCxnSpPr>
            <p:spPr bwMode="invGray">
              <a:xfrm rot="5400000">
                <a:off x="141968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 userDrawn="1"/>
            </p:nvCxnSpPr>
            <p:spPr bwMode="invGray">
              <a:xfrm rot="5400000">
                <a:off x="180214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 userDrawn="1"/>
            </p:nvCxnSpPr>
            <p:spPr bwMode="invGray">
              <a:xfrm rot="5400000">
                <a:off x="218458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22"/>
            <p:cNvGrpSpPr/>
            <p:nvPr userDrawn="1"/>
          </p:nvGrpSpPr>
          <p:grpSpPr bwMode="invGray">
            <a:xfrm>
              <a:off x="2138270" y="0"/>
              <a:ext cx="340408" cy="3815366"/>
              <a:chOff x="702662" y="-3778"/>
              <a:chExt cx="340408" cy="1581912"/>
            </a:xfrm>
          </p:grpSpPr>
          <p:cxnSp>
            <p:nvCxnSpPr>
              <p:cNvPr id="65" name="Straight Connector 64"/>
              <p:cNvCxnSpPr/>
              <p:nvPr userDrawn="1"/>
            </p:nvCxnSpPr>
            <p:spPr bwMode="invGray">
              <a:xfrm rot="5400000">
                <a:off x="-87500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 userDrawn="1"/>
            </p:nvCxnSpPr>
            <p:spPr bwMode="invGray">
              <a:xfrm rot="5400000">
                <a:off x="251320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 userDrawn="1"/>
            </p:nvCxnSpPr>
            <p:spPr bwMode="invGray">
              <a:xfrm rot="5400000">
                <a:off x="-49256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 userDrawn="1"/>
            </p:nvCxnSpPr>
            <p:spPr bwMode="invGray">
              <a:xfrm rot="5400000">
                <a:off x="-11011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 userDrawn="1"/>
            </p:nvCxnSpPr>
            <p:spPr bwMode="invGray">
              <a:xfrm rot="5400000">
                <a:off x="27235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 userDrawn="1"/>
            </p:nvCxnSpPr>
            <p:spPr bwMode="invGray">
              <a:xfrm rot="5400000">
                <a:off x="65479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 userDrawn="1"/>
            </p:nvCxnSpPr>
            <p:spPr bwMode="invGray">
              <a:xfrm rot="5400000">
                <a:off x="103724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 userDrawn="1"/>
            </p:nvCxnSpPr>
            <p:spPr bwMode="invGray">
              <a:xfrm rot="5400000">
                <a:off x="141968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 userDrawn="1"/>
            </p:nvCxnSpPr>
            <p:spPr bwMode="invGray">
              <a:xfrm rot="5400000">
                <a:off x="180214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 userDrawn="1"/>
            </p:nvCxnSpPr>
            <p:spPr bwMode="invGray">
              <a:xfrm rot="5400000">
                <a:off x="218458" y="786384"/>
                <a:ext cx="1581912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46"/>
            <p:cNvGrpSpPr/>
            <p:nvPr userDrawn="1"/>
          </p:nvGrpSpPr>
          <p:grpSpPr bwMode="invGray">
            <a:xfrm>
              <a:off x="2522318" y="0"/>
              <a:ext cx="413560" cy="3815366"/>
              <a:chOff x="2522318" y="0"/>
              <a:chExt cx="413560" cy="3815366"/>
            </a:xfrm>
          </p:grpSpPr>
          <p:cxnSp>
            <p:nvCxnSpPr>
              <p:cNvPr id="53" name="Straight Connector 52"/>
              <p:cNvCxnSpPr/>
              <p:nvPr userDrawn="1"/>
            </p:nvCxnSpPr>
            <p:spPr bwMode="invGray">
              <a:xfrm rot="5400000">
                <a:off x="615429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 userDrawn="1"/>
            </p:nvCxnSpPr>
            <p:spPr bwMode="invGray">
              <a:xfrm rot="5400000">
                <a:off x="954249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 userDrawn="1"/>
            </p:nvCxnSpPr>
            <p:spPr bwMode="invGray">
              <a:xfrm rot="5400000">
                <a:off x="653673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 userDrawn="1"/>
            </p:nvCxnSpPr>
            <p:spPr bwMode="invGray">
              <a:xfrm rot="5400000">
                <a:off x="691918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 userDrawn="1"/>
            </p:nvCxnSpPr>
            <p:spPr bwMode="invGray">
              <a:xfrm rot="5400000">
                <a:off x="730164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 userDrawn="1"/>
            </p:nvCxnSpPr>
            <p:spPr bwMode="invGray">
              <a:xfrm rot="5400000">
                <a:off x="768408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 userDrawn="1"/>
            </p:nvCxnSpPr>
            <p:spPr bwMode="invGray">
              <a:xfrm rot="5400000">
                <a:off x="806653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 userDrawn="1"/>
            </p:nvCxnSpPr>
            <p:spPr bwMode="invGray">
              <a:xfrm rot="5400000">
                <a:off x="844897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 userDrawn="1"/>
            </p:nvCxnSpPr>
            <p:spPr bwMode="invGray">
              <a:xfrm rot="5400000">
                <a:off x="883143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 userDrawn="1"/>
            </p:nvCxnSpPr>
            <p:spPr bwMode="invGray">
              <a:xfrm rot="5400000">
                <a:off x="921387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 userDrawn="1"/>
            </p:nvCxnSpPr>
            <p:spPr bwMode="invGray">
              <a:xfrm rot="5400000">
                <a:off x="1027401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 userDrawn="1"/>
            </p:nvCxnSpPr>
            <p:spPr bwMode="invGray">
              <a:xfrm rot="5400000">
                <a:off x="994539" y="1906889"/>
                <a:ext cx="3815366" cy="1588"/>
              </a:xfrm>
              <a:prstGeom prst="line">
                <a:avLst/>
              </a:prstGeom>
              <a:ln w="9525"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2862072" y="3959352"/>
            <a:ext cx="6245352" cy="1472184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2980944" y="2816352"/>
            <a:ext cx="5897880" cy="960120"/>
          </a:xfrm>
        </p:spPr>
        <p:txBody>
          <a:bodyPr anchor="b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grpSp>
        <p:nvGrpSpPr>
          <p:cNvPr id="52" name="Group 87"/>
          <p:cNvGrpSpPr/>
          <p:nvPr/>
        </p:nvGrpSpPr>
        <p:grpSpPr bwMode="gray">
          <a:xfrm>
            <a:off x="8147304" y="2587752"/>
            <a:ext cx="640080" cy="118872"/>
            <a:chOff x="8147304" y="2587752"/>
            <a:chExt cx="640080" cy="118872"/>
          </a:xfrm>
        </p:grpSpPr>
        <p:sp>
          <p:nvSpPr>
            <p:cNvPr id="85" name="Rectangle 84"/>
            <p:cNvSpPr/>
            <p:nvPr userDrawn="1"/>
          </p:nvSpPr>
          <p:spPr bwMode="gray">
            <a:xfrm>
              <a:off x="8147304" y="2587752"/>
              <a:ext cx="118872" cy="118872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 userDrawn="1"/>
          </p:nvSpPr>
          <p:spPr bwMode="gray">
            <a:xfrm>
              <a:off x="8412480" y="2587752"/>
              <a:ext cx="118872" cy="118872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 userDrawn="1"/>
          </p:nvSpPr>
          <p:spPr bwMode="gray">
            <a:xfrm>
              <a:off x="8668512" y="2587752"/>
              <a:ext cx="118872" cy="118872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/>
              <a:pPr/>
              <a:t>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7472" y="457200"/>
            <a:ext cx="6291072" cy="5468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 rot="16200000">
            <a:off x="3787141" y="2999232"/>
            <a:ext cx="6355080" cy="365760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/>
        </p:nvSpPr>
        <p:spPr bwMode="ltGray">
          <a:xfrm rot="10800000">
            <a:off x="6786373" y="6355080"/>
            <a:ext cx="365760" cy="36576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/>
        </p:nvSpPr>
        <p:spPr bwMode="ltGray">
          <a:xfrm>
            <a:off x="7142989" y="5980176"/>
            <a:ext cx="374904" cy="374904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 rot="16200000">
            <a:off x="7078981" y="6419088"/>
            <a:ext cx="502920" cy="374904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 bwMode="invGray">
          <a:xfrm rot="5400000">
            <a:off x="7962938" y="5539777"/>
            <a:ext cx="356616" cy="2005509"/>
            <a:chOff x="702662" y="-3778"/>
            <a:chExt cx="340408" cy="1581912"/>
          </a:xfrm>
        </p:grpSpPr>
        <p:cxnSp>
          <p:nvCxnSpPr>
            <p:cNvPr id="12" name="Straight Connector 11"/>
            <p:cNvCxnSpPr/>
            <p:nvPr userDrawn="1"/>
          </p:nvCxnSpPr>
          <p:spPr bwMode="invGray">
            <a:xfrm rot="5400000">
              <a:off x="-87500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 bwMode="invGray">
            <a:xfrm rot="5400000">
              <a:off x="251320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 bwMode="invGray">
            <a:xfrm rot="5400000">
              <a:off x="-49256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 bwMode="invGray">
            <a:xfrm rot="5400000">
              <a:off x="-11011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 bwMode="invGray">
            <a:xfrm rot="5400000">
              <a:off x="27235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 bwMode="invGray">
            <a:xfrm rot="5400000">
              <a:off x="65479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 bwMode="invGray">
            <a:xfrm rot="5400000">
              <a:off x="103724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 bwMode="invGray">
            <a:xfrm rot="5400000">
              <a:off x="141968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 bwMode="invGray">
            <a:xfrm rot="5400000">
              <a:off x="180214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 bwMode="invGray">
            <a:xfrm rot="5400000">
              <a:off x="218458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 bwMode="invGray">
          <a:xfrm rot="5400000">
            <a:off x="3392340" y="2596980"/>
            <a:ext cx="356616" cy="7141296"/>
            <a:chOff x="702662" y="-3778"/>
            <a:chExt cx="340408" cy="1581912"/>
          </a:xfrm>
        </p:grpSpPr>
        <p:cxnSp>
          <p:nvCxnSpPr>
            <p:cNvPr id="23" name="Straight Connector 22"/>
            <p:cNvCxnSpPr/>
            <p:nvPr userDrawn="1"/>
          </p:nvCxnSpPr>
          <p:spPr bwMode="invGray">
            <a:xfrm rot="5400000">
              <a:off x="-87500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 bwMode="invGray">
            <a:xfrm rot="5400000">
              <a:off x="251320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 bwMode="invGray">
            <a:xfrm rot="5400000">
              <a:off x="-49256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 bwMode="invGray">
            <a:xfrm rot="5400000">
              <a:off x="-11011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 bwMode="invGray">
            <a:xfrm rot="5400000">
              <a:off x="27235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 bwMode="invGray">
            <a:xfrm rot="5400000">
              <a:off x="65479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 bwMode="invGray">
            <a:xfrm rot="5400000">
              <a:off x="103724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 bwMode="invGray">
            <a:xfrm rot="5400000">
              <a:off x="141968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 bwMode="invGray">
            <a:xfrm rot="5400000">
              <a:off x="180214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 bwMode="invGray">
            <a:xfrm rot="5400000">
              <a:off x="218458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78040" y="384048"/>
            <a:ext cx="1746504" cy="555040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4048" y="6400800"/>
            <a:ext cx="2133600" cy="365125"/>
          </a:xfrm>
        </p:spPr>
        <p:txBody>
          <a:bodyPr/>
          <a:lstStyle/>
          <a:p>
            <a:fld id="{6BE4573E-F6AE-47E8-A5D7-4BCB2A2DFF86}" type="datetimeFigureOut">
              <a:rPr lang="en-US" smtClean="0"/>
              <a:pPr/>
              <a:t>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58444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17232" y="6400800"/>
            <a:ext cx="914400" cy="365125"/>
          </a:xfrm>
        </p:spPr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/>
              <a:pPr/>
              <a:t>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49631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/>
              <a:pPr/>
              <a:t>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32"/>
          <p:cNvGrpSpPr/>
          <p:nvPr/>
        </p:nvGrpSpPr>
        <p:grpSpPr bwMode="ltGray">
          <a:xfrm>
            <a:off x="0" y="4041648"/>
            <a:ext cx="9153144" cy="740664"/>
            <a:chOff x="0" y="1216152"/>
            <a:chExt cx="9153144" cy="740664"/>
          </a:xfrm>
        </p:grpSpPr>
        <p:sp>
          <p:nvSpPr>
            <p:cNvPr id="7" name="Rectangle 6"/>
            <p:cNvSpPr/>
            <p:nvPr userDrawn="1"/>
          </p:nvSpPr>
          <p:spPr bwMode="ltGray">
            <a:xfrm>
              <a:off x="685800" y="1216152"/>
              <a:ext cx="8467344" cy="36576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 bwMode="ltGray">
            <a:xfrm>
              <a:off x="0" y="1581912"/>
              <a:ext cx="685800" cy="374904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Triangle 8"/>
            <p:cNvSpPr/>
            <p:nvPr userDrawn="1"/>
          </p:nvSpPr>
          <p:spPr bwMode="ltGray">
            <a:xfrm rot="5400000">
              <a:off x="685800" y="1581912"/>
              <a:ext cx="374904" cy="374904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Triangle 9"/>
            <p:cNvSpPr/>
            <p:nvPr userDrawn="1"/>
          </p:nvSpPr>
          <p:spPr bwMode="ltGray">
            <a:xfrm rot="16200000">
              <a:off x="320040" y="1216152"/>
              <a:ext cx="365760" cy="36576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10"/>
          <p:cNvGrpSpPr/>
          <p:nvPr/>
        </p:nvGrpSpPr>
        <p:grpSpPr>
          <a:xfrm>
            <a:off x="702662" y="-3778"/>
            <a:ext cx="340408" cy="4394803"/>
            <a:chOff x="702662" y="-3778"/>
            <a:chExt cx="340408" cy="1581912"/>
          </a:xfrm>
        </p:grpSpPr>
        <p:cxnSp>
          <p:nvCxnSpPr>
            <p:cNvPr id="12" name="Straight Connector 11"/>
            <p:cNvCxnSpPr/>
            <p:nvPr userDrawn="1"/>
          </p:nvCxnSpPr>
          <p:spPr>
            <a:xfrm rot="5400000">
              <a:off x="-87500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rot="5400000">
              <a:off x="251320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rot="5400000">
              <a:off x="-49256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rot="5400000">
              <a:off x="-11011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rot="5400000">
              <a:off x="27235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rot="5400000">
              <a:off x="65479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 rot="5400000">
              <a:off x="103724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rot="5400000">
              <a:off x="141968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 rot="5400000">
              <a:off x="180214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rot="5400000">
              <a:off x="218458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21"/>
          <p:cNvGrpSpPr/>
          <p:nvPr/>
        </p:nvGrpSpPr>
        <p:grpSpPr>
          <a:xfrm>
            <a:off x="323615" y="4419600"/>
            <a:ext cx="340408" cy="2429255"/>
            <a:chOff x="702662" y="-3778"/>
            <a:chExt cx="340408" cy="1581912"/>
          </a:xfrm>
        </p:grpSpPr>
        <p:cxnSp>
          <p:nvCxnSpPr>
            <p:cNvPr id="23" name="Straight Connector 22"/>
            <p:cNvCxnSpPr/>
            <p:nvPr userDrawn="1"/>
          </p:nvCxnSpPr>
          <p:spPr>
            <a:xfrm rot="5400000">
              <a:off x="-87500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rot="5400000">
              <a:off x="251320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 rot="5400000">
              <a:off x="-49256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 rot="5400000">
              <a:off x="-11011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rot="5400000">
              <a:off x="27235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rot="5400000">
              <a:off x="65479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rot="5400000">
              <a:off x="103724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rot="5400000">
              <a:off x="141968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 rot="5400000">
              <a:off x="180214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 rot="5400000">
              <a:off x="218458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 bwMode="gray">
          <a:xfrm>
            <a:off x="8147304" y="4169664"/>
            <a:ext cx="640080" cy="118872"/>
            <a:chOff x="8147304" y="2587752"/>
            <a:chExt cx="640080" cy="118872"/>
          </a:xfrm>
        </p:grpSpPr>
        <p:sp>
          <p:nvSpPr>
            <p:cNvPr id="35" name="Rectangle 34"/>
            <p:cNvSpPr/>
            <p:nvPr userDrawn="1"/>
          </p:nvSpPr>
          <p:spPr bwMode="gray">
            <a:xfrm>
              <a:off x="8147304" y="2587752"/>
              <a:ext cx="118872" cy="118872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 userDrawn="1"/>
          </p:nvSpPr>
          <p:spPr bwMode="gray">
            <a:xfrm>
              <a:off x="8412480" y="2587752"/>
              <a:ext cx="118872" cy="118872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 userDrawn="1"/>
          </p:nvSpPr>
          <p:spPr bwMode="gray">
            <a:xfrm>
              <a:off x="8668512" y="2587752"/>
              <a:ext cx="118872" cy="118872"/>
            </a:xfrm>
            <a:prstGeom prst="rect">
              <a:avLst/>
            </a:pr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143000" y="4498848"/>
            <a:ext cx="7772400" cy="1645920"/>
          </a:xfrm>
        </p:spPr>
        <p:txBody>
          <a:bodyPr anchor="t">
            <a:normAutofit/>
          </a:bodyPr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544" y="1719072"/>
            <a:ext cx="4038600" cy="4416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5464" y="1719072"/>
            <a:ext cx="4038600" cy="44165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/>
              <a:pPr/>
              <a:t>2/11/2012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ltGray">
          <a:xfrm>
            <a:off x="685800" y="1216152"/>
            <a:ext cx="8467344" cy="365760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invGray">
          <a:xfrm>
            <a:off x="0" y="1581912"/>
            <a:ext cx="685800" cy="374904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/>
          <p:cNvSpPr/>
          <p:nvPr/>
        </p:nvSpPr>
        <p:spPr bwMode="ltGray">
          <a:xfrm rot="5400000">
            <a:off x="685800" y="1581912"/>
            <a:ext cx="374904" cy="374904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/>
          <p:cNvSpPr/>
          <p:nvPr/>
        </p:nvSpPr>
        <p:spPr bwMode="ltGray">
          <a:xfrm rot="16200000">
            <a:off x="320040" y="1216152"/>
            <a:ext cx="365760" cy="36576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 bwMode="invGray">
          <a:xfrm>
            <a:off x="702662" y="-3778"/>
            <a:ext cx="340408" cy="1581912"/>
            <a:chOff x="702662" y="-3778"/>
            <a:chExt cx="340408" cy="1581912"/>
          </a:xfrm>
        </p:grpSpPr>
        <p:cxnSp>
          <p:nvCxnSpPr>
            <p:cNvPr id="15" name="Straight Connector 14"/>
            <p:cNvCxnSpPr/>
            <p:nvPr userDrawn="1"/>
          </p:nvCxnSpPr>
          <p:spPr bwMode="invGray">
            <a:xfrm rot="5400000">
              <a:off x="-87500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 bwMode="invGray">
            <a:xfrm rot="5400000">
              <a:off x="251320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 bwMode="invGray">
            <a:xfrm rot="5400000">
              <a:off x="-49256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 bwMode="invGray">
            <a:xfrm rot="5400000">
              <a:off x="-11011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 bwMode="invGray">
            <a:xfrm rot="5400000">
              <a:off x="27235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 bwMode="invGray">
            <a:xfrm rot="5400000">
              <a:off x="65479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 bwMode="invGray">
            <a:xfrm rot="5400000">
              <a:off x="103724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 bwMode="invGray">
            <a:xfrm rot="5400000">
              <a:off x="141968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 bwMode="invGray">
            <a:xfrm rot="5400000">
              <a:off x="180214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 bwMode="invGray">
            <a:xfrm rot="5400000">
              <a:off x="218458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 bwMode="invGray">
          <a:xfrm>
            <a:off x="323615" y="1580352"/>
            <a:ext cx="340408" cy="5268503"/>
            <a:chOff x="702662" y="-3778"/>
            <a:chExt cx="340408" cy="1581912"/>
          </a:xfrm>
        </p:grpSpPr>
        <p:cxnSp>
          <p:nvCxnSpPr>
            <p:cNvPr id="26" name="Straight Connector 25"/>
            <p:cNvCxnSpPr/>
            <p:nvPr userDrawn="1"/>
          </p:nvCxnSpPr>
          <p:spPr bwMode="invGray">
            <a:xfrm rot="5400000">
              <a:off x="-87500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 bwMode="invGray">
            <a:xfrm rot="5400000">
              <a:off x="251320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 bwMode="invGray">
            <a:xfrm rot="5400000">
              <a:off x="-49256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 bwMode="invGray">
            <a:xfrm rot="5400000">
              <a:off x="-11011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 bwMode="invGray">
            <a:xfrm rot="5400000">
              <a:off x="27235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 bwMode="invGray">
            <a:xfrm rot="5400000">
              <a:off x="65479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 bwMode="invGray">
            <a:xfrm rot="5400000">
              <a:off x="103724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 bwMode="invGray">
            <a:xfrm rot="5400000">
              <a:off x="141968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 bwMode="invGray">
            <a:xfrm rot="5400000">
              <a:off x="180214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 bwMode="invGray">
            <a:xfrm rot="5400000">
              <a:off x="218458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7824" y="1691640"/>
            <a:ext cx="3867912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7824" y="2359152"/>
            <a:ext cx="38679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2040" y="1691640"/>
            <a:ext cx="3867912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2040" y="2359152"/>
            <a:ext cx="38679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/>
              <a:pPr/>
              <a:t>2/11/2012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/>
              <a:pPr/>
              <a:t>2/11/2012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/>
              <a:pPr/>
              <a:t>2/11/2012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36576"/>
            <a:ext cx="7662672" cy="1143000"/>
          </a:xfrm>
        </p:spPr>
        <p:txBody>
          <a:bodyPr anchor="ctr">
            <a:normAutofit/>
          </a:bodyPr>
          <a:lstStyle>
            <a:lvl1pPr algn="l"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91640"/>
            <a:ext cx="5111496" cy="45537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1560" y="1691640"/>
            <a:ext cx="2414016" cy="45628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/>
              <a:pPr/>
              <a:t>2/11/2012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36576"/>
            <a:ext cx="7662672" cy="1143000"/>
          </a:xfrm>
        </p:spPr>
        <p:txBody>
          <a:bodyPr anchor="ctr">
            <a:normAutofit/>
          </a:bodyPr>
          <a:lstStyle>
            <a:lvl1pPr algn="l"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896112" y="1801368"/>
            <a:ext cx="7790688" cy="36758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5256" y="5541264"/>
            <a:ext cx="7818120" cy="7040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4573E-F6AE-47E8-A5D7-4BCB2A2DFF86}" type="datetimeFigureOut">
              <a:rPr lang="en-US" smtClean="0"/>
              <a:pPr/>
              <a:t>2/11/2012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>
            <a:off x="0" y="0"/>
            <a:ext cx="9144000" cy="1581912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097280" y="36576"/>
            <a:ext cx="76626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4290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65532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83790-BC70-4AE4-8F29-A17DB58E18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85800" y="1216152"/>
            <a:ext cx="8467344" cy="365760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1581912"/>
            <a:ext cx="685800" cy="374904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/>
          <p:cNvSpPr/>
          <p:nvPr/>
        </p:nvSpPr>
        <p:spPr bwMode="ltGray">
          <a:xfrm rot="5400000">
            <a:off x="685800" y="1581912"/>
            <a:ext cx="374904" cy="374904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/>
          <p:cNvSpPr/>
          <p:nvPr/>
        </p:nvSpPr>
        <p:spPr bwMode="ltGray">
          <a:xfrm rot="16200000">
            <a:off x="320040" y="1216152"/>
            <a:ext cx="365760" cy="36576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31"/>
          <p:cNvGrpSpPr/>
          <p:nvPr/>
        </p:nvGrpSpPr>
        <p:grpSpPr bwMode="gray">
          <a:xfrm>
            <a:off x="702662" y="-3778"/>
            <a:ext cx="340408" cy="1581912"/>
            <a:chOff x="702662" y="-3778"/>
            <a:chExt cx="340408" cy="1581912"/>
          </a:xfrm>
        </p:grpSpPr>
        <p:cxnSp>
          <p:nvCxnSpPr>
            <p:cNvPr id="14" name="Straight Connector 13"/>
            <p:cNvCxnSpPr/>
            <p:nvPr userDrawn="1"/>
          </p:nvCxnSpPr>
          <p:spPr bwMode="gray">
            <a:xfrm rot="5400000">
              <a:off x="-87500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 bwMode="gray">
            <a:xfrm rot="5400000">
              <a:off x="251320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 bwMode="gray">
            <a:xfrm rot="5400000">
              <a:off x="-49256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 bwMode="gray">
            <a:xfrm rot="5400000">
              <a:off x="-11011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 bwMode="gray">
            <a:xfrm rot="5400000">
              <a:off x="27235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 bwMode="gray">
            <a:xfrm rot="5400000">
              <a:off x="65479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 bwMode="gray">
            <a:xfrm rot="5400000">
              <a:off x="103724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 bwMode="gray">
            <a:xfrm rot="5400000">
              <a:off x="141968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 bwMode="gray">
            <a:xfrm rot="5400000">
              <a:off x="180214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 bwMode="gray">
            <a:xfrm rot="5400000">
              <a:off x="218458" y="786384"/>
              <a:ext cx="1581912" cy="1588"/>
            </a:xfrm>
            <a:prstGeom prst="line">
              <a:avLst/>
            </a:prstGeom>
            <a:ln w="9525"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32"/>
          <p:cNvGrpSpPr/>
          <p:nvPr/>
        </p:nvGrpSpPr>
        <p:grpSpPr bwMode="invGray">
          <a:xfrm>
            <a:off x="323615" y="1580352"/>
            <a:ext cx="340408" cy="5268503"/>
            <a:chOff x="702662" y="-3778"/>
            <a:chExt cx="340408" cy="1581912"/>
          </a:xfrm>
        </p:grpSpPr>
        <p:cxnSp>
          <p:nvCxnSpPr>
            <p:cNvPr id="34" name="Straight Connector 33"/>
            <p:cNvCxnSpPr/>
            <p:nvPr userDrawn="1"/>
          </p:nvCxnSpPr>
          <p:spPr bwMode="invGray">
            <a:xfrm rot="5400000">
              <a:off x="-87500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 bwMode="invGray">
            <a:xfrm rot="5400000">
              <a:off x="251320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 bwMode="invGray">
            <a:xfrm rot="5400000">
              <a:off x="-49256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 bwMode="invGray">
            <a:xfrm rot="5400000">
              <a:off x="-11011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 bwMode="invGray">
            <a:xfrm rot="5400000">
              <a:off x="27235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 bwMode="invGray">
            <a:xfrm rot="5400000">
              <a:off x="65479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 bwMode="invGray">
            <a:xfrm rot="5400000">
              <a:off x="103724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 bwMode="invGray">
            <a:xfrm rot="5400000">
              <a:off x="141968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 bwMode="invGray">
            <a:xfrm rot="5400000">
              <a:off x="180214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 bwMode="invGray">
            <a:xfrm rot="5400000">
              <a:off x="218458" y="786384"/>
              <a:ext cx="1581912" cy="1588"/>
            </a:xfrm>
            <a:prstGeom prst="line">
              <a:avLst/>
            </a:prstGeom>
            <a:ln w="9525">
              <a:solidFill>
                <a:srgbClr val="A6A6A6">
                  <a:alpha val="34902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1069848" y="1600200"/>
            <a:ext cx="76169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1069848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4573E-F6AE-47E8-A5D7-4BCB2A2DFF86}" type="datetimeFigureOut">
              <a:rPr lang="en-US" smtClean="0"/>
              <a:pPr/>
              <a:t>2/11/2012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ln w="12700">
            <a:solidFill>
              <a:schemeClr val="accent2">
                <a:lumMod val="50000"/>
              </a:schemeClr>
            </a:solidFill>
          </a:ln>
          <a:gradFill>
            <a:gsLst>
              <a:gs pos="0">
                <a:schemeClr val="accent2"/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6200000" scaled="1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hyperlink" Target="http://3ddd.ru/shots/1200597542.jpg" TargetMode="Externa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488" y="500042"/>
            <a:ext cx="5715040" cy="178595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Конструирование лестничного марша</a:t>
            </a:r>
            <a:endParaRPr lang="ru-RU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18" y="4000504"/>
            <a:ext cx="7164344" cy="2643206"/>
          </a:xfrm>
        </p:spPr>
        <p:txBody>
          <a:bodyPr>
            <a:noAutofit/>
          </a:bodyPr>
          <a:lstStyle/>
          <a:p>
            <a:r>
              <a:rPr lang="ru-RU" sz="3200" b="1" u="sng" dirty="0" smtClean="0">
                <a:solidFill>
                  <a:schemeClr val="bg1"/>
                </a:solidFill>
              </a:rPr>
              <a:t>Цель: 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рассмотреть разновидности лестниц,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разобрать армирование лестничных маршей и лестничных площадок.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md_1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26320" y="0"/>
            <a:ext cx="387477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7224" y="1643050"/>
            <a:ext cx="3071834" cy="4634294"/>
          </a:xfrm>
        </p:spPr>
        <p:txBody>
          <a:bodyPr>
            <a:normAutofit lnSpcReduction="10000"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Разновидности лестничных маршей  </a:t>
            </a:r>
          </a:p>
          <a:p>
            <a:endParaRPr lang="ru-RU" sz="3200" dirty="0" smtClean="0">
              <a:solidFill>
                <a:srgbClr val="FFC000"/>
              </a:solidFill>
            </a:endParaRPr>
          </a:p>
          <a:p>
            <a:endParaRPr lang="ru-RU" sz="3200" dirty="0" smtClean="0">
              <a:solidFill>
                <a:srgbClr val="FFC000"/>
              </a:solidFill>
            </a:endParaRPr>
          </a:p>
          <a:p>
            <a:endParaRPr lang="ru-RU" sz="3200" dirty="0" smtClean="0">
              <a:solidFill>
                <a:srgbClr val="FFC000"/>
              </a:solidFill>
            </a:endParaRPr>
          </a:p>
          <a:p>
            <a:endParaRPr lang="ru-RU" sz="3200" dirty="0" smtClean="0">
              <a:solidFill>
                <a:srgbClr val="FFC000"/>
              </a:solidFill>
            </a:endParaRPr>
          </a:p>
          <a:p>
            <a:r>
              <a:rPr lang="ru-RU" sz="3200" dirty="0" smtClean="0">
                <a:solidFill>
                  <a:srgbClr val="FFC000"/>
                </a:solidFill>
              </a:rPr>
              <a:t>Рассмотреть на примере</a:t>
            </a:r>
            <a:endParaRPr lang="ru-RU" sz="3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285728"/>
            <a:ext cx="3357554" cy="6357982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FFFF00"/>
                </a:solidFill>
              </a:rPr>
              <a:t>Лестницы из железобетона выполняют из бетона класса В20, В25, для армирования лестниц используют арматуру классов А400, В500. Для закладных деталей используют сталь </a:t>
            </a:r>
            <a:r>
              <a:rPr lang="ru-RU" sz="1800" dirty="0" err="1" smtClean="0">
                <a:solidFill>
                  <a:srgbClr val="FFFF00"/>
                </a:solidFill>
              </a:rPr>
              <a:t>ВСт</a:t>
            </a:r>
            <a:r>
              <a:rPr lang="ru-RU" sz="1800" dirty="0" smtClean="0">
                <a:solidFill>
                  <a:srgbClr val="FFFF00"/>
                </a:solidFill>
              </a:rPr>
              <a:t>.</a:t>
            </a:r>
          </a:p>
          <a:p>
            <a:r>
              <a:rPr lang="ru-RU" sz="1800" dirty="0" smtClean="0">
                <a:solidFill>
                  <a:srgbClr val="FFFF00"/>
                </a:solidFill>
              </a:rPr>
              <a:t>лестницы выполняют монолитными или сборными. При конструировании лестниц необходимо руководствоваться высотой этажа, размерами лестничной клетки. При высоте этажа 2,8м и 3м целесообразно использовать лестничные марши  в сочетании с площадочными плитами. При высоте этажа 3м, 3,3м используют марши с полуплощадками.</a:t>
            </a:r>
            <a:endParaRPr lang="ru-RU" sz="1800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214290"/>
            <a:ext cx="4683122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 b="22998"/>
          <a:stretch>
            <a:fillRect/>
          </a:stretch>
        </p:blipFill>
        <p:spPr bwMode="auto">
          <a:xfrm>
            <a:off x="4143372" y="3500438"/>
            <a:ext cx="4643470" cy="318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28794" y="5715016"/>
            <a:ext cx="5771602" cy="85725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Лестничная площадка (схема)</a:t>
            </a:r>
            <a:endParaRPr lang="ru-RU" sz="2800" dirty="0"/>
          </a:p>
        </p:txBody>
      </p:sp>
      <p:pic>
        <p:nvPicPr>
          <p:cNvPr id="5" name="Содержимое 4" descr="Площадка лестничная железобетонная к плоским маршам для жилых зданий с высотой этажа 2,8м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285728"/>
            <a:ext cx="550072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8143932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572500" cy="2643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143248"/>
            <a:ext cx="485778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b="3443"/>
          <a:stretch>
            <a:fillRect/>
          </a:stretch>
        </p:blipFill>
        <p:spPr bwMode="auto">
          <a:xfrm>
            <a:off x="428596" y="428604"/>
            <a:ext cx="8286808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3" cstate="print"/>
          <a:srcRect l="5981" r="10902"/>
          <a:stretch>
            <a:fillRect/>
          </a:stretch>
        </p:blipFill>
        <p:spPr bwMode="auto">
          <a:xfrm>
            <a:off x="4143372" y="3286124"/>
            <a:ext cx="5000628" cy="3571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4" cstate="print"/>
          <a:srcRect l="3363" r="25842" b="55502"/>
          <a:stretch>
            <a:fillRect/>
          </a:stretch>
        </p:blipFill>
        <p:spPr bwMode="auto">
          <a:xfrm>
            <a:off x="0" y="0"/>
            <a:ext cx="5072066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 cstate="print"/>
          <a:srcRect t="36900" b="24975"/>
          <a:stretch>
            <a:fillRect/>
          </a:stretch>
        </p:blipFill>
        <p:spPr bwMode="auto">
          <a:xfrm>
            <a:off x="285720" y="357166"/>
            <a:ext cx="564360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 l="18939" t="73899" r="16946"/>
          <a:stretch>
            <a:fillRect/>
          </a:stretch>
        </p:blipFill>
        <p:spPr bwMode="auto">
          <a:xfrm>
            <a:off x="3714744" y="3643314"/>
            <a:ext cx="457203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3" cstate="print"/>
          <a:srcRect l="2663" t="15306" r="9115" b="5357"/>
          <a:stretch>
            <a:fillRect/>
          </a:stretch>
        </p:blipFill>
        <p:spPr bwMode="auto">
          <a:xfrm>
            <a:off x="285720" y="500042"/>
            <a:ext cx="8572500" cy="347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Рисунок 10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285728"/>
            <a:ext cx="4056070" cy="35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Рисунок 1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428604"/>
            <a:ext cx="342902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73" name="Object 1"/>
          <p:cNvGraphicFramePr>
            <a:graphicFrameLocks noChangeAspect="1"/>
          </p:cNvGraphicFramePr>
          <p:nvPr/>
        </p:nvGraphicFramePr>
        <p:xfrm>
          <a:off x="357158" y="3929066"/>
          <a:ext cx="4662739" cy="2638428"/>
        </p:xfrm>
        <a:graphic>
          <a:graphicData uri="http://schemas.openxmlformats.org/presentationml/2006/ole">
            <p:oleObj spid="_x0000_s3073" name="Точечный рисунок" r:id="rId6" imgW="4753639" imgH="2685714" progId="PBrush">
              <p:embed/>
            </p:oleObj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Размещение лестниц в здании</a:t>
            </a:r>
            <a:endParaRPr lang="ru-RU" dirty="0"/>
          </a:p>
        </p:txBody>
      </p:sp>
      <p:pic>
        <p:nvPicPr>
          <p:cNvPr id="4" name="Содержимое 3" descr="157_small_124677830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92160" y="1600200"/>
            <a:ext cx="5362474" cy="490063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57158" y="214290"/>
            <a:ext cx="8329388" cy="628654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Рассмотрим лестницы с несущими конструкциями (площадочные балки, </a:t>
            </a:r>
            <a:r>
              <a:rPr lang="ru-RU" dirty="0" err="1" smtClean="0"/>
              <a:t>косоуры</a:t>
            </a:r>
            <a:r>
              <a:rPr lang="ru-RU" dirty="0" smtClean="0"/>
              <a:t>, тетивы) из стальных балок. Ступени таких лестниц, как правило, делают сборные железобетонные, реже из естественных камней твёрдых пород. Железобетонные ступени делают массивными сплошными и облегчёнными пустотелыми.</a:t>
            </a:r>
          </a:p>
          <a:p>
            <a:r>
              <a:rPr lang="ru-RU" dirty="0" smtClean="0"/>
              <a:t>Фризовым ступеням, укладываемым в начале и в конце маршей, придаются специальные профили. Лестничные площадки иногда выполняются из железобетона на месте, однако чаще их собирают из готовых небольших или укрупнённых плит.</a:t>
            </a:r>
          </a:p>
          <a:p>
            <a:r>
              <a:rPr lang="ru-RU" dirty="0" smtClean="0"/>
              <a:t> Стальные балки имеют небольшой вес, их удобно обрабатывать, собирать и соединять между собой. Для придания им огнестойкости и из эстетических соображений их часто обтягивают сеткой и оштукатуривают; оштукатуривание производится на месте и представляет довольно трудоёмкую операцию. Из стальных балок могут делаться лестницы: 1) с </a:t>
            </a:r>
            <a:r>
              <a:rPr lang="ru-RU" dirty="0" err="1" smtClean="0"/>
              <a:t>косоурами</a:t>
            </a:r>
            <a:r>
              <a:rPr lang="ru-RU" dirty="0" smtClean="0"/>
              <a:t> и 2) с тетивами.</a:t>
            </a:r>
          </a:p>
          <a:p>
            <a:r>
              <a:rPr lang="ru-RU" dirty="0" smtClean="0"/>
              <a:t>Тетивы располагают сбоку от ступеней, поэтому их необходимо делать из швеллеров, опирая ступени на их нижнюю полку. Высота швеллера должна быть такова, чтобы внутри профиля поместилась ступень.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285728"/>
            <a:ext cx="3214710" cy="6286544"/>
          </a:xfrm>
        </p:spPr>
        <p:txBody>
          <a:bodyPr>
            <a:normAutofit/>
          </a:bodyPr>
          <a:lstStyle/>
          <a:p>
            <a:endParaRPr lang="ru-RU" sz="1600" dirty="0" smtClean="0"/>
          </a:p>
          <a:p>
            <a:endParaRPr lang="ru-RU" dirty="0"/>
          </a:p>
        </p:txBody>
      </p:sp>
      <p:pic>
        <p:nvPicPr>
          <p:cNvPr id="3" name="Рисунок 2" descr="Рисунок 12"/>
          <p:cNvPicPr/>
          <p:nvPr/>
        </p:nvPicPr>
        <p:blipFill>
          <a:blip r:embed="rId3" cstate="print"/>
          <a:srcRect b="54583"/>
          <a:stretch>
            <a:fillRect/>
          </a:stretch>
        </p:blipFill>
        <p:spPr bwMode="auto">
          <a:xfrm>
            <a:off x="428596" y="285728"/>
            <a:ext cx="221457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Рисунок 12"/>
          <p:cNvPicPr/>
          <p:nvPr/>
        </p:nvPicPr>
        <p:blipFill>
          <a:blip r:embed="rId3" cstate="print"/>
          <a:srcRect t="56667"/>
          <a:stretch>
            <a:fillRect/>
          </a:stretch>
        </p:blipFill>
        <p:spPr bwMode="auto">
          <a:xfrm>
            <a:off x="3143240" y="285728"/>
            <a:ext cx="214314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8596" y="2643182"/>
            <a:ext cx="22145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Косоур</a:t>
            </a:r>
            <a:r>
              <a:rPr lang="ru-RU" b="1" dirty="0" smtClean="0"/>
              <a:t> (</a:t>
            </a:r>
            <a:r>
              <a:rPr lang="ru-RU" b="1" dirty="0" err="1" smtClean="0"/>
              <a:t>a</a:t>
            </a:r>
            <a:r>
              <a:rPr lang="ru-RU" b="1" dirty="0" smtClean="0"/>
              <a:t>)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43240" y="2643182"/>
            <a:ext cx="22145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тетива (</a:t>
            </a:r>
            <a:r>
              <a:rPr lang="ru-RU" b="1" dirty="0" err="1" smtClean="0"/>
              <a:t>b</a:t>
            </a:r>
            <a:r>
              <a:rPr lang="ru-RU" b="1" dirty="0" smtClean="0"/>
              <a:t>) </a:t>
            </a:r>
            <a:endParaRPr lang="ru-RU" dirty="0"/>
          </a:p>
        </p:txBody>
      </p:sp>
      <p:pic>
        <p:nvPicPr>
          <p:cNvPr id="8" name="Рисунок 7" descr="Рисунок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429000"/>
            <a:ext cx="272415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071934" y="3429000"/>
          <a:ext cx="4500594" cy="2758356"/>
        </p:xfrm>
        <a:graphic>
          <a:graphicData uri="http://schemas.openxmlformats.org/drawingml/2006/table">
            <a:tbl>
              <a:tblPr/>
              <a:tblGrid>
                <a:gridCol w="4500594"/>
              </a:tblGrid>
              <a:tr h="3098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Лестница на </a:t>
                      </a:r>
                      <a:r>
                        <a:rPr lang="ru-RU" sz="20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косоурах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: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4031">
                <a:tc>
                  <a:txBody>
                    <a:bodyPr/>
                    <a:lstStyle/>
                    <a:p>
                      <a:pPr>
                        <a:tabLst>
                          <a:tab pos="180340" algn="l"/>
                        </a:tabLst>
                      </a:pPr>
                      <a:endParaRPr lang="ru-RU" sz="20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852">
                <a:tc>
                  <a:txBody>
                    <a:bodyPr/>
                    <a:lstStyle/>
                    <a:p>
                      <a:pPr>
                        <a:tabLst>
                          <a:tab pos="180340" algn="l"/>
                        </a:tabLs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a</a:t>
                      </a:r>
                      <a:r>
                        <a:rPr lang="ru-RU" sz="20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) косоур с «кобылками»; 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852">
                <a:tc>
                  <a:txBody>
                    <a:bodyPr/>
                    <a:lstStyle/>
                    <a:p>
                      <a:pPr>
                        <a:tabLst>
                          <a:tab pos="180340" algn="l"/>
                        </a:tabLs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b</a:t>
                      </a:r>
                      <a:r>
                        <a:rPr lang="ru-RU" sz="20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) Б-косоур цельный; </a:t>
                      </a:r>
                      <a:endParaRPr lang="ru-RU" sz="200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9555">
                <a:tc>
                  <a:txBody>
                    <a:bodyPr/>
                    <a:lstStyle/>
                    <a:p>
                      <a:pPr>
                        <a:tabLst>
                          <a:tab pos="270510" algn="l"/>
                        </a:tabLs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1. </a:t>
                      </a:r>
                      <a:r>
                        <a:rPr lang="ru-RU" sz="20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косоур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из цельной заготовки; 2.трас площадки; 3.площадка; 4.балка, заделываемая  в стену; 5.крепление </a:t>
                      </a:r>
                      <a:r>
                        <a:rPr lang="ru-RU" sz="20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косоура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 к полу; 6.«ко6ылка» 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6189364" cy="892094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  <a:effectLst/>
              </a:rPr>
              <a:t>Лестница на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  <a:effectLst/>
              </a:rPr>
              <a:t>больцах</a:t>
            </a:r>
            <a:endParaRPr lang="ru-RU" dirty="0">
              <a:solidFill>
                <a:schemeClr val="bg2">
                  <a:lumMod val="75000"/>
                </a:schemeClr>
              </a:solidFill>
              <a:effectLst/>
            </a:endParaRPr>
          </a:p>
        </p:txBody>
      </p:sp>
      <p:pic>
        <p:nvPicPr>
          <p:cNvPr id="5" name="Содержимое 4" descr="http://www.stepmd.ru/img/unika/047.jpg"/>
          <p:cNvPicPr>
            <a:picLocks noGrp="1"/>
          </p:cNvPicPr>
          <p:nvPr>
            <p:ph idx="1"/>
          </p:nvPr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1214414" y="928670"/>
            <a:ext cx="6929486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i111.photobucket.com/albums/n121/bashlitch/stairporn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8604"/>
            <a:ext cx="4476750" cy="2857500"/>
          </a:xfrm>
          <a:prstGeom prst="rect">
            <a:avLst/>
          </a:prstGeom>
          <a:noFill/>
        </p:spPr>
      </p:pic>
      <p:pic>
        <p:nvPicPr>
          <p:cNvPr id="36868" name="Picture 4" descr="http://i111.photobucket.com/albums/n121/bashlitch/stairporn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1285860"/>
            <a:ext cx="4476750" cy="530542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i111.photobucket.com/albums/n121/bashlitch/stairporn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476750" cy="4314826"/>
          </a:xfrm>
          <a:prstGeom prst="rect">
            <a:avLst/>
          </a:prstGeom>
          <a:noFill/>
        </p:spPr>
      </p:pic>
      <p:pic>
        <p:nvPicPr>
          <p:cNvPr id="37892" name="Picture 4" descr="http://i111.photobucket.com/albums/n121/bashlitch/stairporn_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7250" y="2571750"/>
            <a:ext cx="4476750" cy="42862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i111.photobucket.com/albums/n121/bashlitch/stairporn_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4476750" cy="4486275"/>
          </a:xfrm>
          <a:prstGeom prst="rect">
            <a:avLst/>
          </a:prstGeom>
          <a:noFill/>
        </p:spPr>
      </p:pic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0"/>
            <a:ext cx="1114408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</a:t>
            </a:r>
            <a:r>
              <a:rPr kumimoji="0" lang="ru-RU" sz="2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8918" name="Picture 6" descr="Лестница KPMG Building. Мюнхе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2143116"/>
            <a:ext cx="5905508" cy="4429132"/>
          </a:xfrm>
          <a:prstGeom prst="rect">
            <a:avLst/>
          </a:prstGeom>
          <a:noFill/>
        </p:spPr>
      </p:pic>
      <p:pic>
        <p:nvPicPr>
          <p:cNvPr id="7" name="Рисунок 6" descr="Картинка 137 из 435">
            <a:hlinkClick r:id="rId5" tgtFrame="_blank"/>
          </p:cNvPr>
          <p:cNvPicPr/>
          <p:nvPr/>
        </p:nvPicPr>
        <p:blipFill>
          <a:blip r:embed="rId6" cstate="print">
            <a:grayscl/>
            <a:lum bright="3000" contrast="47000"/>
          </a:blip>
          <a:srcRect/>
          <a:stretch>
            <a:fillRect/>
          </a:stretch>
        </p:blipFill>
        <p:spPr bwMode="auto">
          <a:xfrm>
            <a:off x="785786" y="0"/>
            <a:ext cx="728667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857224" y="785794"/>
            <a:ext cx="692948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СПАСИБО ЗА ВНИМАНИЕ. </a:t>
            </a:r>
          </a:p>
          <a:p>
            <a:pPr algn="ctr"/>
            <a:r>
              <a:rPr lang="ru-RU" sz="4800" b="1" dirty="0" smtClean="0"/>
              <a:t>ДО ВСТРЕЧИ НА ЭКЗАМЕНЕ</a:t>
            </a:r>
            <a:endParaRPr lang="ru-RU" sz="4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8" presetClass="exit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8" presetClass="exit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5715016"/>
            <a:ext cx="8072494" cy="85725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Размещение лестниц в плане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428604"/>
            <a:ext cx="6758006" cy="5181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1538" y="4786322"/>
            <a:ext cx="7520968" cy="192882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Возможность использования перекрестных лестниц, в зданиях с большим скоплением народа они представлены на одном лестничном марше  и состоят из двух  перекрещенных </a:t>
            </a:r>
            <a:r>
              <a:rPr lang="ru-RU" sz="2400" dirty="0" err="1" smtClean="0"/>
              <a:t>двумаршевых</a:t>
            </a:r>
            <a:r>
              <a:rPr lang="ru-RU" sz="2400" dirty="0" smtClean="0"/>
              <a:t> лестницы.</a:t>
            </a:r>
            <a:endParaRPr lang="ru-RU" sz="2400" dirty="0"/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428604"/>
            <a:ext cx="621510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http://archkonstrukt.narod.ru/FRAM.files/LESTNIC.files/P203.JPG"/>
          <p:cNvPicPr>
            <a:picLocks noGrp="1"/>
          </p:cNvPicPr>
          <p:nvPr>
            <p:ph idx="1"/>
          </p:nvPr>
        </p:nvPicPr>
        <p:blipFill>
          <a:blip r:embed="rId3" cstate="print"/>
          <a:srcRect b="34972"/>
          <a:stretch>
            <a:fillRect/>
          </a:stretch>
        </p:blipFill>
        <p:spPr bwMode="auto">
          <a:xfrm>
            <a:off x="1071538" y="0"/>
            <a:ext cx="62865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4714876" cy="6429396"/>
          </a:xfrm>
        </p:spPr>
        <p:txBody>
          <a:bodyPr>
            <a:normAutofit lnSpcReduction="10000"/>
          </a:bodyPr>
          <a:lstStyle/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Кроме </a:t>
            </a:r>
            <a:r>
              <a:rPr lang="ru-RU" sz="2400" dirty="0" smtClean="0"/>
              <a:t>описанных нормальных лестниц, в местах со стеснёнными габаритами и небольшим движением могут применяться:</a:t>
            </a:r>
          </a:p>
          <a:p>
            <a:r>
              <a:rPr lang="ru-RU" sz="2400" dirty="0" smtClean="0"/>
              <a:t>1) приставные, круто поставленные лестницы (например, пожарные), перемещение по которым возможно только с помощью рук;</a:t>
            </a:r>
          </a:p>
          <a:p>
            <a:r>
              <a:rPr lang="ru-RU" sz="2400" dirty="0" smtClean="0"/>
              <a:t>2) винтовые лестницы, образуемые из забежных ступеней, расположенных непрерывно по кругу вокруг центрального столба. </a:t>
            </a:r>
          </a:p>
          <a:p>
            <a:endParaRPr lang="ru-RU" sz="2000" dirty="0" smtClean="0"/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4290"/>
            <a:ext cx="421484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143248"/>
            <a:ext cx="4248187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md_79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143372" y="214290"/>
            <a:ext cx="4643470" cy="6317647"/>
          </a:xfrm>
          <a:ln w="76200">
            <a:solidFill>
              <a:srgbClr val="FFC000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2910" y="500042"/>
            <a:ext cx="3143272" cy="6000792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Что же понимают под удобной и безопасной лестницей? Прежде всего, ширина лестничного марша должна быть такой, чтобы по лестнице можно было передвигаться, не ощущая помех. </a:t>
            </a:r>
            <a:endParaRPr lang="ru-RU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214290"/>
            <a:ext cx="3857652" cy="6357982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/>
              <a:t>Типы и габариты внутриквартирных лестниц</a:t>
            </a:r>
            <a:endParaRPr lang="ru-RU" sz="1800" dirty="0" smtClean="0"/>
          </a:p>
          <a:p>
            <a:r>
              <a:rPr lang="ru-RU" sz="2400" i="1" dirty="0" smtClean="0">
                <a:solidFill>
                  <a:srgbClr val="FFFF00"/>
                </a:solidFill>
              </a:rPr>
              <a:t>а</a:t>
            </a:r>
            <a:r>
              <a:rPr lang="ru-RU" sz="2400" dirty="0" smtClean="0">
                <a:solidFill>
                  <a:srgbClr val="FFFF00"/>
                </a:solidFill>
              </a:rPr>
              <a:t> - одномаршевые лестницы: </a:t>
            </a:r>
          </a:p>
          <a:p>
            <a:r>
              <a:rPr lang="ru-RU" sz="2400" i="1" dirty="0" smtClean="0">
                <a:solidFill>
                  <a:srgbClr val="FFFF00"/>
                </a:solidFill>
              </a:rPr>
              <a:t>1</a:t>
            </a:r>
            <a:r>
              <a:rPr lang="ru-RU" sz="2400" dirty="0" smtClean="0">
                <a:solidFill>
                  <a:srgbClr val="FFFF00"/>
                </a:solidFill>
              </a:rPr>
              <a:t> - прямая лестница с перилами шириной марша 110 - 10 = 100 см; </a:t>
            </a:r>
          </a:p>
          <a:p>
            <a:r>
              <a:rPr lang="ru-RU" sz="2400" i="1" dirty="0" smtClean="0">
                <a:solidFill>
                  <a:srgbClr val="FFFF00"/>
                </a:solidFill>
              </a:rPr>
              <a:t>2 </a:t>
            </a:r>
            <a:r>
              <a:rPr lang="ru-RU" sz="2400" dirty="0" smtClean="0">
                <a:solidFill>
                  <a:srgbClr val="FFFF00"/>
                </a:solidFill>
              </a:rPr>
              <a:t>-</a:t>
            </a:r>
            <a:r>
              <a:rPr lang="ru-RU" sz="2400" i="1" dirty="0" smtClean="0">
                <a:solidFill>
                  <a:srgbClr val="FFFF00"/>
                </a:solidFill>
              </a:rPr>
              <a:t> </a:t>
            </a:r>
            <a:r>
              <a:rPr lang="ru-RU" sz="2400" dirty="0" smtClean="0">
                <a:solidFill>
                  <a:srgbClr val="FFFF00"/>
                </a:solidFill>
              </a:rPr>
              <a:t>прямая лестница, расположенная между двумя стенами; </a:t>
            </a:r>
          </a:p>
          <a:p>
            <a:r>
              <a:rPr lang="ru-RU" sz="2400" i="1" dirty="0" smtClean="0">
                <a:solidFill>
                  <a:srgbClr val="FFFF00"/>
                </a:solidFill>
              </a:rPr>
              <a:t>3</a:t>
            </a:r>
            <a:r>
              <a:rPr lang="ru-RU" sz="2400" dirty="0" smtClean="0">
                <a:solidFill>
                  <a:srgbClr val="FFFF00"/>
                </a:solidFill>
              </a:rPr>
              <a:t> - лестница с площадкой в начале марша с поворотом на 90°; </a:t>
            </a:r>
          </a:p>
          <a:p>
            <a:r>
              <a:rPr lang="ru-RU" sz="2400" i="1" dirty="0" smtClean="0">
                <a:solidFill>
                  <a:srgbClr val="FFFF00"/>
                </a:solidFill>
              </a:rPr>
              <a:t>4 </a:t>
            </a:r>
            <a:r>
              <a:rPr lang="ru-RU" sz="2400" dirty="0" smtClean="0">
                <a:solidFill>
                  <a:srgbClr val="FFFF00"/>
                </a:solidFill>
              </a:rPr>
              <a:t>- лестница с площадкой в начале марша с поворотом на 180°.</a:t>
            </a:r>
          </a:p>
          <a:p>
            <a:endParaRPr lang="ru-RU" dirty="0"/>
          </a:p>
        </p:txBody>
      </p:sp>
      <p:pic>
        <p:nvPicPr>
          <p:cNvPr id="5" name="Рисунок 4" descr="http://snipov.net/snip/43/43566/x068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285728"/>
            <a:ext cx="4692444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14290"/>
            <a:ext cx="435771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85720" y="285728"/>
            <a:ext cx="4286280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Проектировать лестницы шириной свыше 3 м не следует. Независимо от количества людей ширина лестничных маршей для удобства пользования лестницей и удобства проноса вещей должна быть: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в главных и основных лестницах не менее 1,2—1,40 м;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во вспомогательных (второстепенных) лестницах не менее 1,10 м;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ширина чердачных и подвальных маршей и наружных лестниц должна быть не менее 0,75 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Ширина площадок должна быть не менее ширины примыкающих к площадке 2 маршей. Иногда ширина площадок определяется требованием удобного поворота переносимых по лестнице предметов: мебели, музыкальных инструментов и т. п. Например, площадки лечебных зданий должны иметь ширину не менее 2,6 м для удобного поворота носилок.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 build="p"/>
    </p:bldLst>
  </p:timing>
</p:sld>
</file>

<file path=ppt/theme/theme1.xml><?xml version="1.0" encoding="utf-8"?>
<a:theme xmlns:a="http://schemas.openxmlformats.org/drawingml/2006/main" name="Тема 'Узел'">
  <a:themeElements>
    <a:clrScheme name="Korea01">
      <a:dk1>
        <a:srgbClr val="000000"/>
      </a:dk1>
      <a:lt1>
        <a:srgbClr val="FFFFFF"/>
      </a:lt1>
      <a:dk2>
        <a:srgbClr val="003366"/>
      </a:dk2>
      <a:lt2>
        <a:srgbClr val="F5F1D7"/>
      </a:lt2>
      <a:accent1>
        <a:srgbClr val="B2B2B2"/>
      </a:accent1>
      <a:accent2>
        <a:srgbClr val="C6BE5A"/>
      </a:accent2>
      <a:accent3>
        <a:srgbClr val="84AA4B"/>
      </a:accent3>
      <a:accent4>
        <a:srgbClr val="CB6B23"/>
      </a:accent4>
      <a:accent5>
        <a:srgbClr val="8A6EB2"/>
      </a:accent5>
      <a:accent6>
        <a:srgbClr val="4AA3AC"/>
      </a:accent6>
      <a:hlink>
        <a:srgbClr val="0FD2D7"/>
      </a:hlink>
      <a:folHlink>
        <a:srgbClr val="FF0066"/>
      </a:folHlink>
    </a:clrScheme>
    <a:fontScheme name="Korea01">
      <a:majorFont>
        <a:latin typeface="Calisto MT"/>
        <a:ea typeface=""/>
        <a:cs typeface=""/>
      </a:majorFont>
      <a:minorFont>
        <a:latin typeface="Constantia"/>
        <a:ea typeface=""/>
        <a:cs typeface=""/>
      </a:minorFont>
    </a:fontScheme>
    <a:fmtScheme name="Korea0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35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35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8100000" algn="b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translucentPowder">
            <a:bevelT w="38100" h="38100" prst="slope"/>
          </a:sp3d>
        </a:effectStyle>
        <a:effectStyle>
          <a:effectLst>
            <a:outerShdw blurRad="50800" dist="25400" dir="2700000" algn="b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8000000"/>
            </a:lightRig>
          </a:scene3d>
          <a:sp3d prstMaterial="flat">
            <a:bevelT w="31750" h="63500" prst="slope"/>
          </a:sp3d>
        </a:effectStyle>
        <a:effectStyle>
          <a:effectLst>
            <a:outerShdw blurRad="38100" dist="38100" dir="2700000" algn="b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6200000"/>
            </a:lightRig>
          </a:scene3d>
          <a:sp3d prstMaterial="flat">
            <a:bevelT w="57150" h="1143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90000"/>
              </a:schemeClr>
            </a:gs>
            <a:gs pos="100000">
              <a:schemeClr val="phClr">
                <a:shade val="90000"/>
                <a:satMod val="100000"/>
                <a:lumMod val="80000"/>
              </a:schemeClr>
            </a:gs>
          </a:gsLst>
          <a:lin ang="10800000" scaled="1"/>
        </a:gradFill>
        <a:gradFill rotWithShape="1">
          <a:gsLst>
            <a:gs pos="22000">
              <a:schemeClr val="phClr">
                <a:tint val="100000"/>
                <a:shade val="60000"/>
                <a:satMod val="170000"/>
              </a:schemeClr>
            </a:gs>
            <a:gs pos="100000">
              <a:schemeClr val="phClr">
                <a:tint val="95000"/>
                <a:shade val="100000"/>
                <a:satMod val="130000"/>
                <a:lumMod val="130000"/>
              </a:schemeClr>
            </a:gs>
          </a:gsLst>
          <a:lin ang="27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'Узел'</Template>
  <TotalTime>163</TotalTime>
  <Words>607</Words>
  <Application>Microsoft Office PowerPoint</Application>
  <PresentationFormat>Экран (4:3)</PresentationFormat>
  <Paragraphs>79</Paragraphs>
  <Slides>25</Slides>
  <Notes>17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Тема 'Узел'</vt:lpstr>
      <vt:lpstr>Точечный рисунок</vt:lpstr>
      <vt:lpstr>Конструирование лестничного марша</vt:lpstr>
      <vt:lpstr>Размещение лестниц в здании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Лестница на больцах</vt:lpstr>
      <vt:lpstr>Слайд 23</vt:lpstr>
      <vt:lpstr>Слайд 24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Конструирование лестничного марша</dc:title>
  <dc:creator>XTreme</dc:creator>
  <cp:lastModifiedBy>BEST XP Edition</cp:lastModifiedBy>
  <cp:revision>18</cp:revision>
  <dcterms:created xsi:type="dcterms:W3CDTF">2010-03-12T17:31:43Z</dcterms:created>
  <dcterms:modified xsi:type="dcterms:W3CDTF">2012-02-11T18:10:37Z</dcterms:modified>
</cp:coreProperties>
</file>