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8" r:id="rId19"/>
    <p:sldId id="271" r:id="rId20"/>
    <p:sldId id="270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6732240" cy="2160240"/>
          </a:xfrm>
        </p:spPr>
        <p:txBody>
          <a:bodyPr>
            <a:noAutofit/>
          </a:bodyPr>
          <a:lstStyle/>
          <a:p>
            <a:r>
              <a:rPr lang="ru-RU" sz="5400" dirty="0"/>
              <a:t>Конструктивная и расчетная </a:t>
            </a:r>
            <a:r>
              <a:rPr lang="ru-RU" sz="5400" dirty="0" smtClean="0"/>
              <a:t>схема конструкций</a:t>
            </a:r>
            <a:r>
              <a:rPr lang="ru-RU" sz="54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5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48680"/>
            <a:ext cx="74485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00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74880" cy="39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92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0116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0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9071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7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269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96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24"/>
            <a:ext cx="7920881" cy="55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7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50"/>
            <a:ext cx="7332166" cy="54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3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4664"/>
            <a:ext cx="91059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0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39" y="188640"/>
            <a:ext cx="30099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94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4615424" cy="54327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Модуль упругости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51520" y="836712"/>
            <a:ext cx="5184576" cy="5616624"/>
          </a:xfrm>
        </p:spPr>
        <p:txBody>
          <a:bodyPr>
            <a:noAutofit/>
          </a:bodyPr>
          <a:lstStyle/>
          <a:p>
            <a:r>
              <a:rPr lang="ru-RU" sz="3200" dirty="0" smtClean="0"/>
              <a:t>“</a:t>
            </a:r>
            <a:r>
              <a:rPr lang="ru-RU" sz="3200" dirty="0"/>
              <a:t>Модуль упругости любого вещества есть столб этого вещества, </a:t>
            </a:r>
            <a:r>
              <a:rPr lang="ru-RU" sz="3200" dirty="0" smtClean="0"/>
              <a:t>способный </a:t>
            </a:r>
            <a:r>
              <a:rPr lang="ru-RU" sz="3200" dirty="0"/>
              <a:t>производить давление на свое основание, которое так относится к </a:t>
            </a:r>
            <a:r>
              <a:rPr lang="ru-RU" sz="3200" dirty="0" smtClean="0"/>
              <a:t>весу, вызывающему </a:t>
            </a:r>
            <a:r>
              <a:rPr lang="ru-RU" sz="3200" dirty="0"/>
              <a:t>определенную степень сжатия, </a:t>
            </a:r>
            <a:r>
              <a:rPr lang="ru-RU" sz="3200" dirty="0" smtClean="0"/>
              <a:t>как </a:t>
            </a:r>
            <a:r>
              <a:rPr lang="ru-RU" sz="3200" dirty="0"/>
              <a:t>длина вещества к уменьшению этой длины” </a:t>
            </a:r>
          </a:p>
          <a:p>
            <a:r>
              <a:rPr lang="ru-RU" sz="3200" dirty="0"/>
              <a:t>Томас Юнг, 1807 г.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0003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6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836712"/>
            <a:ext cx="70567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Конструктивной схемой балки называют схему, которая отображает материал, форму и размеры сечения.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9772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Модуль Юнга (модуль нормальной упругости) - величина, равная отношению нормального напряжения к вызванной им относительной упругой деформации (коэффициент сопротивления материала упругой деформации) при осевом растяжении – сжатии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72892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74399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Деформацию считают упругой там, где выполняется закон Гука (1675 г.), т.е. в той области, где деформация линейно зависит от напряжения. </a:t>
            </a:r>
          </a:p>
        </p:txBody>
      </p:sp>
    </p:spTree>
    <p:extLst>
      <p:ext uri="{BB962C8B-B14F-4D97-AF65-F5344CB8AC3E}">
        <p14:creationId xmlns:p14="http://schemas.microsoft.com/office/powerpoint/2010/main" val="131015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5760640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116632"/>
            <a:ext cx="3275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Линейные части кривых деформирования материалов. Тангенс угла наклона - модуль упругости (модуль Юнга), обычно обозначается Е. 	</a:t>
            </a:r>
          </a:p>
        </p:txBody>
      </p:sp>
    </p:spTree>
    <p:extLst>
      <p:ext uri="{BB962C8B-B14F-4D97-AF65-F5344CB8AC3E}">
        <p14:creationId xmlns:p14="http://schemas.microsoft.com/office/powerpoint/2010/main" val="264262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aterialscience.ru/subjects/materialovedenie/kontrolnie/kontrolnaya_rabota_1_variant_26_vopros_2_24_05_2010/img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326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уга 1"/>
          <p:cNvSpPr/>
          <p:nvPr/>
        </p:nvSpPr>
        <p:spPr>
          <a:xfrm>
            <a:off x="1600924" y="4941168"/>
            <a:ext cx="720080" cy="792088"/>
          </a:xfrm>
          <a:prstGeom prst="arc">
            <a:avLst>
              <a:gd name="adj1" fmla="val 15403290"/>
              <a:gd name="adj2" fmla="val 38511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3728" y="4437112"/>
                <a:ext cx="20059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𝑡𝑔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4800" i="1" dirty="0" smtClean="0">
                    <a:solidFill>
                      <a:srgbClr val="FF0000"/>
                    </a:solidFill>
                  </a:rPr>
                  <a:t>=E</a:t>
                </a:r>
                <a:endParaRPr lang="ru-RU" sz="4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437112"/>
                <a:ext cx="2005998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18382" r="-13374" b="-36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 rot="944082">
            <a:off x="1600510" y="2948954"/>
            <a:ext cx="1075877" cy="2532276"/>
          </a:xfrm>
          <a:prstGeom prst="ellipse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3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4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" y="3717033"/>
            <a:ext cx="9141369" cy="262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67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80728"/>
            <a:ext cx="911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6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" y="1920878"/>
            <a:ext cx="9195308" cy="49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3" y="260648"/>
            <a:ext cx="7093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Расчетная схема балки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2548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259632" y="1451486"/>
            <a:ext cx="992802" cy="2329170"/>
          </a:xfrm>
          <a:prstGeom prst="rect">
            <a:avLst/>
          </a:prstGeom>
          <a:pattFill prst="horzBrick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45163" y="1453214"/>
            <a:ext cx="959541" cy="2329170"/>
          </a:xfrm>
          <a:prstGeom prst="rect">
            <a:avLst/>
          </a:prstGeom>
          <a:pattFill prst="horzBrick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63688" y="908720"/>
            <a:ext cx="540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63688" y="1404392"/>
            <a:ext cx="540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63688" y="908720"/>
            <a:ext cx="0" cy="495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64288" y="908720"/>
            <a:ext cx="0" cy="4956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259632" y="1451486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04248" y="1451486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52717" y="1451486"/>
            <a:ext cx="0" cy="2329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252434" y="1451486"/>
            <a:ext cx="15310" cy="2329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6829258" y="1453214"/>
            <a:ext cx="15906" cy="2327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12360" y="1451486"/>
            <a:ext cx="0" cy="2329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083804" y="3780656"/>
            <a:ext cx="5358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917290" y="3780656"/>
            <a:ext cx="5358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577230" y="3782384"/>
            <a:ext cx="5358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489053" y="3780656"/>
            <a:ext cx="5358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783651" y="3628256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1619672" y="3782384"/>
            <a:ext cx="189266" cy="303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83651" y="3628256"/>
            <a:ext cx="133639" cy="154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7312483" y="3539232"/>
            <a:ext cx="15906" cy="546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7113098" y="3780656"/>
            <a:ext cx="215291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328389" y="3539232"/>
            <a:ext cx="160288" cy="243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783651" y="1388365"/>
            <a:ext cx="46597" cy="411284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174145" y="1404392"/>
            <a:ext cx="46597" cy="411284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619672" y="5229200"/>
            <a:ext cx="58690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1702262" y="5121188"/>
            <a:ext cx="296416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049235" y="5122920"/>
            <a:ext cx="296416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63988" y="4631058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88586" y="908720"/>
            <a:ext cx="5400600" cy="4956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619672" y="2204864"/>
            <a:ext cx="8334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1714305" y="2144442"/>
            <a:ext cx="160034" cy="162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2185224" y="2150858"/>
            <a:ext cx="145141" cy="155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665314" y="1702231"/>
                <a:ext cx="6650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ru-RU" sz="2800" b="1" i="1" smtClean="0">
                              <a:latin typeface="Cambria Math"/>
                            </a:rPr>
                            <m:t>оп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314" y="1702231"/>
                <a:ext cx="66505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743482" y="1652498"/>
                <a:ext cx="6650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ru-RU" sz="2800" b="1" i="1" smtClean="0">
                              <a:latin typeface="Cambria Math"/>
                            </a:rPr>
                            <m:t>оп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482" y="1652498"/>
                <a:ext cx="6650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единительная линия 82"/>
          <p:cNvCxnSpPr/>
          <p:nvPr/>
        </p:nvCxnSpPr>
        <p:spPr>
          <a:xfrm>
            <a:off x="6659264" y="2175718"/>
            <a:ext cx="8334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7122199" y="2097917"/>
            <a:ext cx="145141" cy="155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6764640" y="2097917"/>
            <a:ext cx="145141" cy="155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260089" y="1404392"/>
            <a:ext cx="16451" cy="27446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820644" y="1412773"/>
            <a:ext cx="7655" cy="27363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2042716" y="3982018"/>
            <a:ext cx="489233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2180164" y="3905439"/>
            <a:ext cx="192753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6740833" y="3905935"/>
            <a:ext cx="192753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106294" y="3306865"/>
                <a:ext cx="1042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000" b="1" i="1" dirty="0">
                              <a:latin typeface="Times New Roman" pitchFamily="18" charset="0"/>
                              <a:cs typeface="Times New Roman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ru-RU" sz="4000" b="1" i="1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cs typeface="Times New Roman" pitchFamily="18" charset="0"/>
                            </a:rPr>
                            <m:t>св.</m:t>
                          </m:r>
                        </m:sub>
                      </m:sSub>
                    </m:oMath>
                  </m:oMathPara>
                </a14:m>
                <a:endParaRPr lang="ru-RU" sz="4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294" y="3306865"/>
                <a:ext cx="1042721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Прямая соединительная линия 96"/>
          <p:cNvCxnSpPr/>
          <p:nvPr/>
        </p:nvCxnSpPr>
        <p:spPr>
          <a:xfrm>
            <a:off x="1998678" y="1412773"/>
            <a:ext cx="37737" cy="3456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006511" y="1401876"/>
            <a:ext cx="37737" cy="3456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1781665" y="4631058"/>
            <a:ext cx="5407521" cy="36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1905654" y="4555413"/>
            <a:ext cx="264343" cy="224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6899945" y="4540880"/>
            <a:ext cx="264343" cy="224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660681" y="3982018"/>
                <a:ext cx="2145278" cy="766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ru-RU" sz="40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  <m:sub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о</m:t>
                        </m:r>
                      </m:sub>
                    </m:sSub>
                  </m:oMath>
                </a14:m>
                <a:r>
                  <a:rPr lang="ru-RU" sz="4000" b="1" i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ru-RU" sz="40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  <m:sub>
                        <m:r>
                          <a:rPr lang="en-US" sz="4000" b="1" i="1" smtClean="0">
                            <a:latin typeface="Cambria Math"/>
                            <a:cs typeface="Times New Roman" pitchFamily="18" charset="0"/>
                          </a:rPr>
                          <m:t>𝒆𝒇</m:t>
                        </m:r>
                      </m:sub>
                    </m:sSub>
                  </m:oMath>
                </a14:m>
                <a:r>
                  <a:rPr lang="ru-RU" sz="4000" b="1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4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681" y="3982018"/>
                <a:ext cx="2145278" cy="766172"/>
              </a:xfrm>
              <a:prstGeom prst="rect">
                <a:avLst/>
              </a:prstGeom>
              <a:blipFill rotWithShape="1">
                <a:blip r:embed="rId6"/>
                <a:stretch>
                  <a:fillRect t="-14286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789647" y="5538572"/>
                <a:ext cx="388734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5400" i="1" smtClean="0">
                          <a:latin typeface="Cambria Math"/>
                        </a:rPr>
                        <m:t>=</m:t>
                      </m:r>
                      <m:r>
                        <a:rPr lang="en-US" sz="5400" b="0" i="1" smtClean="0">
                          <a:latin typeface="Cambria Math"/>
                        </a:rPr>
                        <m:t>𝑙</m:t>
                      </m:r>
                      <m:r>
                        <a:rPr lang="en-US" sz="5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ru-RU" sz="5400" b="0" i="1" smtClean="0">
                              <a:latin typeface="Cambria Math"/>
                            </a:rPr>
                            <m:t>оп.</m:t>
                          </m:r>
                        </m:sub>
                      </m:sSub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47" y="5538572"/>
                <a:ext cx="3887346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68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65" grpId="0"/>
      <p:bldP spid="66" grpId="0" animBg="1"/>
      <p:bldP spid="81" grpId="0"/>
      <p:bldP spid="82" grpId="0"/>
      <p:bldP spid="95" grpId="0"/>
      <p:bldP spid="105" grpId="0"/>
      <p:bldP spid="1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09600"/>
            <a:ext cx="7918648" cy="4191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Расчетная схема любой конструкции – это изображение конструктивной схемы в которой не отражены материал и некоторые свойства, но отражены основные размеры влияющие на расчеты и принцип работы конструкции.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2578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3429000"/>
            <a:ext cx="6120680" cy="18722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800" dirty="0" smtClean="0"/>
              <a:t>Конструктивная схема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760640" cy="331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5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426"/>
            <a:ext cx="6885856" cy="3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331640" y="3429000"/>
            <a:ext cx="6120680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ru-RU" sz="4800" dirty="0" smtClean="0"/>
              <a:t>Расчетная схема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6177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80</TotalTime>
  <Words>229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Urban Pop</vt:lpstr>
      <vt:lpstr>Конструктивная и расчетная схема конструкций.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Модуль упругости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Конструктивная и расчетная схема конструкций.</dc:title>
  <dc:creator>Кей</dc:creator>
  <cp:lastModifiedBy>BEST XP Edition</cp:lastModifiedBy>
  <cp:revision>11</cp:revision>
  <dcterms:created xsi:type="dcterms:W3CDTF">2013-04-22T15:45:16Z</dcterms:created>
  <dcterms:modified xsi:type="dcterms:W3CDTF">2013-05-13T13:49:59Z</dcterms:modified>
</cp:coreProperties>
</file>