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ltGray">
          <a:xfrm>
            <a:off x="621792" y="594360"/>
            <a:ext cx="7790688" cy="5788152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orthographicFront"/>
            <a:lightRig rig="soft" dir="t">
              <a:rot lat="0" lon="0" rev="16200000"/>
            </a:lightRig>
          </a:scene3d>
          <a:sp3d prstMaterial="plastic">
            <a:bevelT w="1016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5800" y="2130425"/>
            <a:ext cx="7772400" cy="1470025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71600" y="3886200"/>
            <a:ext cx="6400800" cy="12161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8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endParaRPr lang="en-US" sz="4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02536"/>
            <a:ext cx="7068312" cy="11430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9848" y="3218688"/>
            <a:ext cx="7068312" cy="1572768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536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612648"/>
            <a:ext cx="70134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31536" cy="41148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685800"/>
            <a:ext cx="6638544" cy="3959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1016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285232"/>
            <a:ext cx="5431536" cy="630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808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948D-7ADB-47A0-8325-CDECE7B7CB06}" type="datetimeFigureOut">
              <a:rPr lang="en-US" smtClean="0"/>
              <a:pPr/>
              <a:t>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7248" y="6464808"/>
            <a:ext cx="2895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4808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6572-22DC-412B-A744-72BDB4F39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gradFill flip="none" rotWithShape="1">
            <a:gsLst>
              <a:gs pos="0">
                <a:schemeClr val="tx1"/>
              </a:gs>
              <a:gs pos="44000">
                <a:schemeClr val="tx1">
                  <a:lumMod val="8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incegategroup.com/wp-content/uploads/2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rincegategroup.com/wp-content/uploads/22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incegategroup.com/wp-content/uploads/2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214423"/>
          </a:xfrm>
        </p:spPr>
        <p:txBody>
          <a:bodyPr/>
          <a:lstStyle/>
          <a:p>
            <a:r>
              <a:rPr lang="ru-RU" sz="2800" dirty="0" smtClean="0"/>
              <a:t>Тема: </a:t>
            </a:r>
            <a:r>
              <a:rPr lang="ru-RU" sz="3600" dirty="0" smtClean="0"/>
              <a:t>СОЕДИНЕНИЕ ЭЛЕМЕНТОВ ДЕРЕВЯННЫХ КОНСТРУКЦИЙ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3786214" cy="4214842"/>
          </a:xfrm>
        </p:spPr>
        <p:txBody>
          <a:bodyPr>
            <a:normAutofit/>
          </a:bodyPr>
          <a:lstStyle/>
          <a:p>
            <a:pPr algn="l"/>
            <a:r>
              <a:rPr lang="ru-RU" sz="2800" u="sng" dirty="0" smtClean="0"/>
              <a:t>ЦЕЛЬ:</a:t>
            </a: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ПОЗНАКОМИТЬСЯ С РАЗНООБРАЗИЕМ СОЕДИНЕНИЙ ДЕРЕВЯННЫХ ЭЛЕМЕНТОВ И ИЗ ХАРАКТЕРИСТИКАМИ. 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volggr_b_27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000240"/>
            <a:ext cx="4762534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Металлические зубчатые пластины</a:t>
            </a:r>
            <a:endParaRPr lang="ru-RU" dirty="0"/>
          </a:p>
        </p:txBody>
      </p:sp>
      <p:pic>
        <p:nvPicPr>
          <p:cNvPr id="4" name="Рисунок 3" descr="http://www.princegategroup.com/wp-content/uploads/27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-mistigri-1241618221.jpg"/>
          <p:cNvPicPr>
            <a:picLocks noChangeAspect="1"/>
          </p:cNvPicPr>
          <p:nvPr/>
        </p:nvPicPr>
        <p:blipFill>
          <a:blip r:embed="rId4"/>
          <a:srcRect l="9973"/>
          <a:stretch>
            <a:fillRect/>
          </a:stretch>
        </p:blipFill>
        <p:spPr>
          <a:xfrm>
            <a:off x="4714876" y="1142984"/>
            <a:ext cx="4214810" cy="3044952"/>
          </a:xfrm>
          <a:prstGeom prst="rect">
            <a:avLst/>
          </a:prstGeom>
        </p:spPr>
      </p:pic>
      <p:pic>
        <p:nvPicPr>
          <p:cNvPr id="6" name="Рисунок 5" descr="соединение стропильных ферм, металлозубчатые пластины"/>
          <p:cNvPicPr/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500034" y="1071546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Соединения на клеях</a:t>
            </a:r>
          </a:p>
          <a:p>
            <a:r>
              <a:rPr lang="ru-RU" dirty="0" smtClean="0"/>
              <a:t>Соединения на клеях наиболее прогрессивный способ соединения деревянных элементов. При склеивании элементы не могут производить взаимный сдвиг, благодаря чему полученная конструкция работает как единое целое.  </a:t>
            </a:r>
          </a:p>
          <a:p>
            <a:r>
              <a:rPr lang="ru-RU" dirty="0" smtClean="0"/>
              <a:t>Не рекомендуется при сплачивании склеивать элементы с толщиной более 33мм.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Рассмотрим клеевые соединения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Клеевые соединен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286543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4857760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Клеевые соединения: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А — склеивание продольное; Б — склеивание впритык; В — склеивание "на ус"; Г — склеивание зубчатым шипом; Д — склеивание под углом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чения дощатоклееных и клеенофанерных элемент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8580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000636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Сечения </a:t>
            </a:r>
            <a:r>
              <a:rPr kumimoji="0" lang="ru-RU" sz="2400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дощатоклееных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и </a:t>
            </a:r>
            <a:r>
              <a:rPr kumimoji="0" lang="ru-RU" sz="2400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клеенофанерных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элементов: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1 — доски; 2 — фанера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_01_07_09_17_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63" t="6534" r="3875" b="8611"/>
          <a:stretch>
            <a:fillRect/>
          </a:stretch>
        </p:blipFill>
        <p:spPr>
          <a:xfrm>
            <a:off x="428596" y="285728"/>
            <a:ext cx="5214974" cy="5429288"/>
          </a:xfrm>
        </p:spPr>
      </p:pic>
      <p:pic>
        <p:nvPicPr>
          <p:cNvPr id="5" name="Рисунок 4" descr="Деревянные клееные конструкции зачастую являются важными элементами строительных систем здани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357430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 помощью деревянных клееных конструкций создаются сложные элементы здан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976707" cy="321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4143380"/>
            <a:ext cx="65008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 помощью деревянных клееных конструкций создаются сложные элементы зданий.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Рисунок 4" descr="2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00042"/>
            <a:ext cx="4250561" cy="28337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07223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Закрепляем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Дайте характеристику соединениям.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Какие соединения называют механическими?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Какие соединения относятся к податливым?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Что такое нагель?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Что такое растянутая связь?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FF0000"/>
                </a:solidFill>
              </a:rPr>
              <a:t>Где используется лобовая врубка?</a:t>
            </a:r>
          </a:p>
          <a:p>
            <a:pPr marL="514350" indent="-51435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7) Преимущества клеевых соединений.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8) Что такое нагель?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9) Принцип работы нагеля.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10) Какие бывают нагели?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Об</a:t>
            </a:r>
            <a:r>
              <a:rPr lang="ru-RU" dirty="0" smtClean="0"/>
              <a:t>ъ</a:t>
            </a:r>
            <a:r>
              <a:rPr lang="ru-RU" dirty="0" smtClean="0"/>
              <a:t>ясните рисунки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Врубка с двойным зубо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0722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воздевые соединения каркасных секц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92921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14366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E7E200"/>
                </a:solidFill>
              </a:rPr>
              <a:t>Характеристика соединений</a:t>
            </a:r>
          </a:p>
          <a:p>
            <a:pPr>
              <a:buNone/>
            </a:pPr>
            <a:r>
              <a:rPr lang="ru-RU" sz="2800" dirty="0" smtClean="0"/>
              <a:t>Соединение деревянных элементов может производиться для </a:t>
            </a:r>
            <a:r>
              <a:rPr lang="ru-RU" sz="2800" u="sng" dirty="0" smtClean="0"/>
              <a:t>увеличения площади поперечного сечения </a:t>
            </a:r>
            <a:r>
              <a:rPr lang="ru-RU" sz="2800" dirty="0" smtClean="0"/>
              <a:t>(для увеличения несущей способности) называют </a:t>
            </a:r>
            <a:r>
              <a:rPr lang="ru-RU" sz="2800" u="sng" dirty="0" smtClean="0"/>
              <a:t>сплачиванием.</a:t>
            </a:r>
          </a:p>
          <a:p>
            <a:pPr>
              <a:buNone/>
            </a:pPr>
            <a:r>
              <a:rPr lang="ru-RU" sz="2800" dirty="0" smtClean="0"/>
              <a:t>Соединение </a:t>
            </a:r>
            <a:r>
              <a:rPr lang="ru-RU" sz="2800" u="sng" dirty="0" smtClean="0"/>
              <a:t>для увеличения длины </a:t>
            </a:r>
            <a:r>
              <a:rPr lang="ru-RU" sz="2800" dirty="0" smtClean="0"/>
              <a:t>называют</a:t>
            </a:r>
            <a:r>
              <a:rPr lang="ru-RU" sz="2800" u="sng" dirty="0" smtClean="0"/>
              <a:t> сращиванием. </a:t>
            </a:r>
          </a:p>
          <a:p>
            <a:pPr>
              <a:buNone/>
            </a:pPr>
            <a:r>
              <a:rPr lang="ru-RU" sz="2800" dirty="0" smtClean="0"/>
              <a:t>Р</a:t>
            </a:r>
            <a:r>
              <a:rPr lang="ru-RU" sz="2800" dirty="0" smtClean="0"/>
              <a:t>азличают следующие соединения: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Соединения через площадку смятия (лобовые врубки и упоры).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Соединения на механических связях.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Соединения на клеях.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858148" y="4071942"/>
            <a:ext cx="357190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097560" y="3857628"/>
            <a:ext cx="1046440" cy="20717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dirty="0" smtClean="0"/>
              <a:t>Податливые соединения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алки дощатоклеены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5722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ращивание врубкой с усилением клиньями и болтам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624665" cy="31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рцевые соединения брусье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9850" y="357188"/>
            <a:ext cx="45843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rincegategroup.com/wp-content/uploads/2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66"/>
            <a:ext cx="4225942" cy="579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b="32899"/>
          <a:stretch>
            <a:fillRect/>
          </a:stretch>
        </p:blipFill>
        <p:spPr bwMode="auto">
          <a:xfrm>
            <a:off x="285720" y="357166"/>
            <a:ext cx="861062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29600" cy="381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552450"/>
            <a:ext cx="87439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329642" cy="192882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92D050"/>
                </a:solidFill>
              </a:rPr>
              <a:t>СПАСИБО ЗА ВНИМАНИЕ!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2770" name="Picture 2" descr="C:\Documents and Settings\Администратор\Мои документы\Мои рисунки\Новая папка (2)\r2i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715000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злы в элементах фермы"/>
          <p:cNvPicPr>
            <a:picLocks noGrp="1"/>
          </p:cNvPicPr>
          <p:nvPr>
            <p:ph idx="1"/>
          </p:nvPr>
        </p:nvPicPr>
        <p:blipFill>
          <a:blip r:embed="rId2"/>
          <a:srcRect b="7498"/>
          <a:stretch>
            <a:fillRect/>
          </a:stretch>
        </p:blipFill>
        <p:spPr bwMode="auto">
          <a:xfrm>
            <a:off x="357158" y="214290"/>
            <a:ext cx="8358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3357562"/>
            <a:ext cx="8429684" cy="30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Лобовая врубка. Соединение в котором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передача усилий происходит через площадку смятия, также возникает  площадка скалывания, которую требуется контролировать, она должна </a:t>
            </a:r>
            <a:r>
              <a:rPr lang="ru-RU" sz="2800" i="1" dirty="0" smtClean="0">
                <a:solidFill>
                  <a:srgbClr val="FFFF00"/>
                </a:solidFill>
              </a:rPr>
              <a:t>быть </a:t>
            </a:r>
            <a:r>
              <a:rPr lang="ru-RU" sz="2800" i="1" dirty="0" smtClean="0">
                <a:solidFill>
                  <a:srgbClr val="FFFF00"/>
                </a:solidFill>
              </a:rPr>
              <a:t>≥ 1/5</a:t>
            </a:r>
            <a:r>
              <a:rPr lang="en-US" sz="2800" i="1" dirty="0" smtClean="0">
                <a:solidFill>
                  <a:srgbClr val="FFFF00"/>
                </a:solidFill>
              </a:rPr>
              <a:t>h</a:t>
            </a:r>
            <a:r>
              <a:rPr lang="ru-RU" sz="2800" i="1" dirty="0" smtClean="0">
                <a:solidFill>
                  <a:srgbClr val="FFFF00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Болт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используется в соединении как аварийная связь. И работает  на изгиб.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r>
              <a:rPr lang="ru-RU" b="1" u="sng" dirty="0" smtClean="0"/>
              <a:t>Соединения на механических связях</a:t>
            </a:r>
            <a:r>
              <a:rPr lang="ru-RU" u="sng" dirty="0" smtClean="0"/>
              <a:t> </a:t>
            </a:r>
            <a:r>
              <a:rPr lang="ru-RU" dirty="0" smtClean="0"/>
              <a:t>обладают достаточно высокой прочностью и надежностью. Передача сил в таких соединениях происходит от одного элемента к другому через отдельные точки и компенсируется силами трения между металлом и волокнами древесины (гвоздевое соединение) или упорами винтовой нарезки и прорезаемыми в древесине винтовыми желобками (соединение на шурупах).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/>
              <a:t>Соединения на нагелях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 — дубовый нагель; 2 — стальной нагель-болт; 3 — пустотелый нагель; 4 — стальной нагель без шляпки; 5 — нагель-гвоздь; 6 — пластинчатые нагели</a:t>
            </a:r>
          </a:p>
          <a:p>
            <a:endParaRPr lang="ru-RU" dirty="0"/>
          </a:p>
        </p:txBody>
      </p:sp>
      <p:pic>
        <p:nvPicPr>
          <p:cNvPr id="4" name="Рисунок 3" descr="Соединения на нагелях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01056" cy="30718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>
            <a:stCxn id="4" idx="1"/>
          </p:cNvCxnSpPr>
          <p:nvPr/>
        </p:nvCxnSpPr>
        <p:spPr>
          <a:xfrm rot="10800000" flipH="1" flipV="1">
            <a:off x="642910" y="2750338"/>
            <a:ext cx="1643074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6643702" y="178592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6786578" y="292893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Нагель элемент работающий на изгиб. Соединения </a:t>
            </a:r>
            <a:r>
              <a:rPr lang="ru-RU" dirty="0" smtClean="0"/>
              <a:t>на нагелях препятствуют взаимному сдвигу стыкуемых элементов, поэтому гвозди и шурупы в некоторой степени можно считать разновидностью нагелей. В нагельном соединении, находящемся под воздействием внешней нагрузки, сам нагель работает на изгиб, а древесина соединяемых элементов под нагелями подвергается смятию. Нагели бывают стальные, пластмассовые и деревянные, а по форме — цилиндрические и </a:t>
            </a:r>
            <a:r>
              <a:rPr lang="ru-RU" dirty="0" smtClean="0"/>
              <a:t>пластинчатые. В </a:t>
            </a:r>
            <a:r>
              <a:rPr lang="ru-RU" dirty="0" smtClean="0"/>
              <a:t>конструкциях, которые находятся в агрессивной среде, используют алюминиевые, пластмассовые и дубовые нагели.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2800" b="1" dirty="0" smtClean="0"/>
              <a:t>Шурупы </a:t>
            </a:r>
            <a:r>
              <a:rPr lang="ru-RU" sz="2800" b="1" dirty="0" smtClean="0"/>
              <a:t>и глухари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А — глухарь; Б — утопленный шуруп; В — шуруп с высокой головкой; Г — самонарезающий шуруп; Д — шуруп с полукруглой головкой; Е — шуруп с удвоенной резьбой</a:t>
            </a:r>
          </a:p>
          <a:p>
            <a:endParaRPr lang="ru-RU" dirty="0"/>
          </a:p>
        </p:txBody>
      </p:sp>
      <p:pic>
        <p:nvPicPr>
          <p:cNvPr id="4" name="Рисунок 3" descr="Шурупы и глухар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04"/>
            <a:ext cx="357124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57166"/>
            <a:ext cx="3757610" cy="60722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Использование пластинчатых нагелей  наиболее ярко представлена в балке </a:t>
            </a:r>
            <a:r>
              <a:rPr lang="ru-RU" dirty="0" err="1" smtClean="0"/>
              <a:t>Деревягина</a:t>
            </a:r>
            <a:r>
              <a:rPr lang="ru-RU" dirty="0" smtClean="0"/>
              <a:t> созданной в 1939году.</a:t>
            </a:r>
            <a:endParaRPr lang="ru-RU" dirty="0"/>
          </a:p>
        </p:txBody>
      </p:sp>
      <p:pic>
        <p:nvPicPr>
          <p:cNvPr id="5" name="Рисунок 4" descr="http://www.princegategroup.com/wp-content/uploads/2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4291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u="sng" dirty="0" smtClean="0"/>
              <a:t>Соединения на растянутых связях</a:t>
            </a:r>
          </a:p>
          <a:p>
            <a:pPr marL="0" indent="0"/>
            <a:r>
              <a:rPr lang="ru-RU" sz="3300" dirty="0" smtClean="0"/>
              <a:t>К растянутым связям относятся гвозди, винты (шурупы и глухари), работающие на выдергивание, скобы, хомуты, стяжные болты и тяжи. Различают связи натяжные и </a:t>
            </a:r>
            <a:r>
              <a:rPr lang="ru-RU" sz="3300" dirty="0" err="1" smtClean="0"/>
              <a:t>ненатяжные</a:t>
            </a:r>
            <a:r>
              <a:rPr lang="ru-RU" sz="3300" dirty="0" smtClean="0"/>
              <a:t>, временные (монтажные) и постоянные. Все виды связей, и особенно постоянные, воспринимающие расчетные усилия, должны быть защищены от коррозии (оцинковкой, покрытием водостойкими лаками и т.п.). </a:t>
            </a:r>
          </a:p>
          <a:p>
            <a:pPr marL="0" indent="0"/>
            <a:r>
              <a:rPr lang="ru-RU" sz="3300" dirty="0" smtClean="0"/>
              <a:t>Гвозди сопротивляются выдергиванию только усилиями поверхности трения между ними и древесиной гнезда. Силы трения могут уменьшиться при образовании в древесине трещин, которые снижают силу сжатия гвоздя, поэтому для гвоздей, работающих на выдергивание, обязательно соблюдение тех же норм расстановки, которые приняты для гвоздей, работающих как нагели на изгиб.</a:t>
            </a:r>
          </a:p>
          <a:p>
            <a:pPr>
              <a:buNone/>
            </a:pP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'Синий металл'">
  <a:themeElements>
    <a:clrScheme name="Серая">
      <a:dk1>
        <a:sysClr val="windowText" lastClr="000000"/>
      </a:dk1>
      <a:lt1>
        <a:sysClr val="window" lastClr="F4F4F4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 3">
      <a:majorFont>
        <a:latin typeface="Forte"/>
        <a:ea typeface=""/>
        <a:cs typeface=""/>
      </a:majorFont>
      <a:minorFont>
        <a:latin typeface="Franklin Gothic Book"/>
        <a:ea typeface=""/>
        <a:cs typeface="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'Синий металл'</Template>
  <TotalTime>131</TotalTime>
  <Words>522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'Синий металл'</vt:lpstr>
      <vt:lpstr>Тема: СОЕДИНЕНИЕ ЭЛЕМЕНТОВ ДЕРЕВЯННЫХ КОНСТРУКЦИЙ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СОЕДИНЕНИЕ ЭЛЕМЕНТОВ ДЕРЕВЯННЫХ КОНСТРУКЦИЙ </dc:title>
  <dc:creator>XTreme</dc:creator>
  <cp:lastModifiedBy>XTreme</cp:lastModifiedBy>
  <cp:revision>14</cp:revision>
  <dcterms:created xsi:type="dcterms:W3CDTF">2010-02-14T13:00:25Z</dcterms:created>
  <dcterms:modified xsi:type="dcterms:W3CDTF">2010-02-14T15:11:52Z</dcterms:modified>
</cp:coreProperties>
</file>