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4" r:id="rId19"/>
    <p:sldId id="276" r:id="rId20"/>
    <p:sldId id="273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6696744" cy="5256584"/>
          </a:xfrm>
        </p:spPr>
        <p:txBody>
          <a:bodyPr/>
          <a:lstStyle/>
          <a:p>
            <a:r>
              <a:rPr lang="ru-RU" sz="4400" dirty="0"/>
              <a:t>Вывод уравнений прочности нормального сечения балки прямоугольного элемента с одиночным армированием.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22761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60648"/>
                <a:ext cx="9036496" cy="4608512"/>
              </a:xfrm>
            </p:spPr>
            <p:txBody>
              <a:bodyPr>
                <a:normAutofit/>
              </a:bodyPr>
              <a:lstStyle/>
              <a:p>
                <a:pPr marL="444500" indent="0"/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Теперь расписываем:</a:t>
                </a:r>
                <a:endParaRPr lang="en-US" sz="3600" b="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/>
                <a:endParaRPr lang="ru-RU" sz="1000" b="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−0,5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−0,5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3600" b="0" dirty="0">
                  <a:latin typeface="Cambria Math" pitchFamily="18" charset="0"/>
                  <a:ea typeface="Cambria Math" pitchFamily="18" charset="0"/>
                </a:endParaRPr>
              </a:p>
              <a:p>
                <a:pPr marL="444500" indent="0"/>
                <a:endParaRPr lang="ru-RU" sz="3600" b="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60648"/>
                <a:ext cx="9036496" cy="4608512"/>
              </a:xfrm>
              <a:blipFill rotWithShape="1">
                <a:blip r:embed="rId2"/>
                <a:stretch>
                  <a:fillRect t="-1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07" y="2420888"/>
            <a:ext cx="405689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75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60648"/>
                <a:ext cx="8352928" cy="4608512"/>
              </a:xfrm>
            </p:spPr>
            <p:txBody>
              <a:bodyPr>
                <a:normAutofit lnSpcReduction="10000"/>
              </a:bodyPr>
              <a:lstStyle/>
              <a:p>
                <a:pPr marL="0" indent="0"/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Теперь в уравнении известен только момент: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mbria Math" pitchFamily="18" charset="0"/>
                        </a:rPr>
                        <m:t>𝑀</m:t>
                      </m:r>
                      <m:r>
                        <a:rPr lang="en-US" sz="36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  <m:t>𝑞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/>
                              </m:sSubSup>
                            </m:e>
                            <m:sub/>
                            <m:sup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/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В таких условиях прибегают к следующему приему. Задаются материалами: арматурой, бетоном, шириной сечения .</a:t>
                </a:r>
                <a:endParaRPr lang="en-US" sz="3600" b="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60648"/>
                <a:ext cx="8352928" cy="4608512"/>
              </a:xfrm>
              <a:blipFill rotWithShape="1">
                <a:blip r:embed="rId2"/>
                <a:stretch>
                  <a:fillRect l="-2263" t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9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568952" cy="4608512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Неизвестными остаются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ea typeface="Cambria Math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ea typeface="Cambria Math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ea typeface="Cambria Math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ea typeface="Cambria Math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ea typeface="Cambria Math" pitchFamily="18" charset="0"/>
                      </a:rPr>
                      <m:t>, </m:t>
                    </m:r>
                    <m:r>
                      <a:rPr lang="en-US" sz="36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  <a:ea typeface="Cambria Math" pitchFamily="18" charset="0"/>
                      </a:rPr>
                      <m:t>.</m:t>
                    </m:r>
                  </m:oMath>
                </a14:m>
                <a:endParaRPr lang="en-US" sz="3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Если вернуться к формуле:</a:t>
                </a:r>
              </a:p>
              <a:p>
                <a:endParaRPr lang="en-US" sz="3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0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</m:sub>
                      </m:sSub>
                      <m:r>
                        <a:rPr lang="ru-RU" sz="3600" b="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ru-RU" sz="3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То сжатую зону можно рассчитать:</a:t>
                </a:r>
              </a:p>
              <a:p>
                <a:endParaRPr lang="ru-RU" sz="3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3600" b="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568952" cy="4608512"/>
              </a:xfrm>
              <a:blipFill rotWithShape="1">
                <a:blip r:embed="rId2"/>
                <a:stretch>
                  <a:fillRect l="-1849" t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35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568952" cy="5544616"/>
              </a:xfrm>
            </p:spPr>
            <p:txBody>
              <a:bodyPr>
                <a:normAutofit/>
              </a:bodyPr>
              <a:lstStyle/>
              <a:p>
                <a:pPr marL="0" indent="0"/>
                <a:r>
                  <a:rPr lang="ru-RU" sz="3600" b="0" dirty="0">
                    <a:latin typeface="Cambria Math" pitchFamily="18" charset="0"/>
                    <a:ea typeface="Cambria Math" pitchFamily="18" charset="0"/>
                  </a:rPr>
                  <a:t>Строительные нормы ограничивают относительную высоту сжатой зоны </a:t>
                </a:r>
                <a:r>
                  <a:rPr lang="el-GR" sz="3600" b="0" dirty="0">
                    <a:latin typeface="Cambria Math" pitchFamily="18" charset="0"/>
                    <a:ea typeface="Cambria Math" pitchFamily="18" charset="0"/>
                  </a:rPr>
                  <a:t>ξ</a:t>
                </a:r>
                <a:r>
                  <a:rPr lang="ru-RU" sz="3600" b="0" dirty="0">
                    <a:latin typeface="Cambria Math" pitchFamily="18" charset="0"/>
                    <a:ea typeface="Cambria Math" pitchFamily="18" charset="0"/>
                  </a:rPr>
                  <a:t> и представляет собой отношение:</a:t>
                </a: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b="0" i="1">
                          <a:latin typeface="Cambria Math"/>
                          <a:ea typeface="Cambria Math" pitchFamily="18" charset="0"/>
                        </a:rPr>
                        <m:t>ξ</m:t>
                      </m:r>
                      <m:r>
                        <a:rPr lang="ru-RU" sz="3600" b="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ru-RU" sz="3600" b="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/>
                                  <a:ea typeface="Cambria Math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b="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/>
                <a:r>
                  <a:rPr lang="ru-RU" sz="3600" b="0" dirty="0">
                    <a:latin typeface="Cambria Math" pitchFamily="18" charset="0"/>
                    <a:ea typeface="Cambria Math" pitchFamily="18" charset="0"/>
                  </a:rPr>
                  <a:t>У этого значения есть ограничение, граничное значение высоты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b="0" i="1">
                            <a:latin typeface="Cambria Math"/>
                            <a:ea typeface="Cambria Math" pitchFamily="18" charset="0"/>
                          </a:rPr>
                          <m:t>ξ</m:t>
                        </m:r>
                      </m:e>
                      <m:sub>
                        <m:r>
                          <a:rPr lang="en-US" sz="3600" b="0" i="1">
                            <a:latin typeface="Cambria Math"/>
                            <a:ea typeface="Cambria Math" pitchFamily="18" charset="0"/>
                          </a:rPr>
                          <m:t>𝑅</m:t>
                        </m:r>
                      </m:sub>
                    </m:sSub>
                    <m:r>
                      <a:rPr lang="en-US" sz="3600" b="0" i="1">
                        <a:latin typeface="Cambria Math"/>
                        <a:ea typeface="Cambria Math" pitchFamily="18" charset="0"/>
                      </a:rPr>
                      <m:t>.</m:t>
                    </m:r>
                  </m:oMath>
                </a14:m>
                <a:endParaRPr lang="ru-RU" sz="3600" b="0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ru-RU" sz="3600" b="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568952" cy="5544616"/>
              </a:xfrm>
              <a:blipFill rotWithShape="1">
                <a:blip r:embed="rId2"/>
                <a:stretch>
                  <a:fillRect l="-2134" t="-1650" r="-1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568952" cy="5976664"/>
              </a:xfrm>
            </p:spPr>
            <p:txBody>
              <a:bodyPr>
                <a:normAutofit/>
              </a:bodyPr>
              <a:lstStyle/>
              <a:p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Это уравнение можно переписать:</a:t>
                </a:r>
                <a:endParaRPr lang="en-US" sz="3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endParaRPr lang="ru-RU" sz="3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b="0" i="1">
                          <a:latin typeface="Cambria Math"/>
                          <a:ea typeface="Cambria Math" pitchFamily="18" charset="0"/>
                        </a:rPr>
                        <m:t>ξ</m:t>
                      </m:r>
                      <m:r>
                        <a:rPr lang="ru-RU" sz="3600" b="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ru-RU" sz="3600" b="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/>
                                  <a:ea typeface="Cambria Math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sz="36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ru-RU" sz="3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6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ru-RU" sz="3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sz="3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Где: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-коэффициент армирования.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ru-RU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b="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568952" cy="5976664"/>
              </a:xfrm>
              <a:blipFill rotWithShape="1">
                <a:blip r:embed="rId2"/>
                <a:stretch>
                  <a:fillRect l="-2134" t="-1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38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08720"/>
                <a:ext cx="8568952" cy="4032448"/>
              </a:xfrm>
            </p:spPr>
            <p:txBody>
              <a:bodyPr>
                <a:normAutofit/>
              </a:bodyPr>
              <a:lstStyle/>
              <a:p>
                <a:pPr marL="0" indent="0"/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В расчетной практике он же процент армирования:</a:t>
                </a:r>
              </a:p>
              <a:p>
                <a:pPr marL="0" indent="0"/>
                <a:endParaRPr lang="ru-RU" sz="3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ru-RU" sz="3600" b="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b="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600" b="0" i="1" smtClean="0">
                          <a:latin typeface="Cambria Math"/>
                          <a:ea typeface="Cambria Math"/>
                        </a:rPr>
                        <m:t>100%</m:t>
                      </m:r>
                    </m:oMath>
                  </m:oMathPara>
                </a14:m>
                <a:endParaRPr lang="ru-RU" sz="3600" b="0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ru-RU" sz="3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08720"/>
                <a:ext cx="8568952" cy="4032448"/>
              </a:xfrm>
              <a:blipFill rotWithShape="1">
                <a:blip r:embed="rId2"/>
                <a:stretch>
                  <a:fillRect l="-2134" t="-2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08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60648"/>
                <a:ext cx="8568952" cy="5400600"/>
              </a:xfrm>
            </p:spPr>
            <p:txBody>
              <a:bodyPr>
                <a:normAutofit/>
              </a:bodyPr>
              <a:lstStyle/>
              <a:p>
                <a:r>
                  <a:rPr lang="ru-RU" sz="3600" b="0" dirty="0" smtClean="0"/>
                  <a:t>Условия прочности элемента в предельном состоянии:</a:t>
                </a:r>
              </a:p>
              <a:p>
                <a:r>
                  <a:rPr lang="ru-RU" sz="3600" b="0" dirty="0" smtClean="0"/>
                  <a:t>По бетону сжатой зоны:</a:t>
                </a:r>
              </a:p>
              <a:p>
                <a:pPr algn="ctr"/>
                <a:endParaRPr lang="ru-RU" sz="36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𝑀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−0,5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3600" b="0" dirty="0" smtClean="0">
                  <a:ea typeface="Cambria Math"/>
                </a:endParaRPr>
              </a:p>
              <a:p>
                <a:r>
                  <a:rPr lang="ru-RU" sz="3600" b="0" dirty="0" smtClean="0">
                    <a:ea typeface="Cambria Math"/>
                  </a:rPr>
                  <a:t>По растянутой арматуре:</a:t>
                </a:r>
              </a:p>
              <a:p>
                <a:endParaRPr lang="ru-RU" sz="3600" b="0" dirty="0" smtClean="0">
                  <a:ea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/>
                        </a:rPr>
                        <m:t>𝑀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−0,5</m:t>
                          </m:r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60648"/>
                <a:ext cx="8568952" cy="5400600"/>
              </a:xfrm>
              <a:blipFill rotWithShape="1">
                <a:blip r:embed="rId2"/>
                <a:stretch>
                  <a:fillRect l="-2134" t="-1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30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60648"/>
                <a:ext cx="8568952" cy="4896544"/>
              </a:xfrm>
            </p:spPr>
            <p:txBody>
              <a:bodyPr>
                <a:normAutofit/>
              </a:bodyPr>
              <a:lstStyle/>
              <a:p>
                <a:pPr marL="0" indent="0"/>
                <a:r>
                  <a:rPr lang="ru-RU" sz="3600" b="0" dirty="0" smtClean="0"/>
                  <a:t>Для упрощения расчетов формулы преобразовывают, подставляя из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l-GR" sz="3600" b="0" i="1" smtClean="0">
                        <a:latin typeface="Cambria Math"/>
                        <a:ea typeface="Cambria Math" pitchFamily="18" charset="0"/>
                      </a:rPr>
                      <m:t>𝜉</m:t>
                    </m:r>
                    <m:r>
                      <a:rPr lang="ru-RU" sz="3600" b="0" i="1"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ru-RU" sz="3600" b="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ru-RU" sz="3600" b="0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>
                                <a:latin typeface="Cambria Math"/>
                                <a:ea typeface="Cambria Math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b="0" i="1">
                                <a:latin typeface="Cambria Math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600" b="0" dirty="0" smtClean="0"/>
                  <a:t> 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l-GR" sz="3600" b="0" i="1" smtClean="0">
                        <a:latin typeface="Cambria Math"/>
                      </a:rPr>
                      <m:t>𝜉</m:t>
                    </m:r>
                    <m:r>
                      <a:rPr lang="el-GR" sz="36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3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3600" b="0" dirty="0" smtClean="0"/>
              </a:p>
              <a:p>
                <a:pPr algn="ctr"/>
                <a:endParaRPr lang="en-US" sz="3600" b="0" dirty="0" smtClean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/>
                        </a:rPr>
                        <m:t>𝑀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/>
                          <a:ea typeface="Cambria Math"/>
                        </a:rPr>
                        <m:t>ξ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−0,5</m:t>
                          </m:r>
                          <m:r>
                            <m:rPr>
                              <m:sty m:val="p"/>
                            </m:rPr>
                            <a:rPr lang="el-GR" sz="3600" b="0" i="1">
                              <a:latin typeface="Cambria Math"/>
                              <a:ea typeface="Cambria Math"/>
                            </a:rPr>
                            <m:t>ξ</m:t>
                          </m:r>
                          <m:sSub>
                            <m:sSubPr>
                              <m:ctrlP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600" b="0" i="1" dirty="0" smtClean="0">
                  <a:latin typeface="Cambria Math"/>
                  <a:ea typeface="Cambria Math"/>
                </a:endParaRPr>
              </a:p>
              <a:p>
                <a:pPr marL="0" indent="0"/>
                <a:endParaRPr lang="en-US" sz="3600" b="0" i="1" dirty="0" smtClean="0">
                  <a:latin typeface="Cambria Math"/>
                  <a:ea typeface="Cambria Math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3600" b="0" i="1">
                          <a:latin typeface="Cambria Math"/>
                          <a:ea typeface="Cambria Math"/>
                        </a:rPr>
                        <m:t>ξ</m:t>
                      </m:r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</m:e>
                        <m:sub/>
                        <m:sup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1−0,5</m:t>
                          </m:r>
                          <m:r>
                            <m:rPr>
                              <m:sty m:val="p"/>
                            </m:rPr>
                            <a:rPr lang="el-GR" sz="3600" b="0" i="1">
                              <a:latin typeface="Cambria Math"/>
                              <a:ea typeface="Cambria Math"/>
                            </a:rPr>
                            <m:t>ξ</m:t>
                          </m:r>
                        </m:e>
                      </m:d>
                    </m:oMath>
                  </m:oMathPara>
                </a14:m>
                <a:endParaRPr lang="ru-RU" sz="3600" b="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60648"/>
                <a:ext cx="8568952" cy="4896544"/>
              </a:xfrm>
              <a:blipFill rotWithShape="1">
                <a:blip r:embed="rId2"/>
                <a:stretch>
                  <a:fillRect l="-2134" t="-1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5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60648"/>
                <a:ext cx="8568952" cy="6336704"/>
              </a:xfrm>
            </p:spPr>
            <p:txBody>
              <a:bodyPr>
                <a:normAutofit/>
              </a:bodyPr>
              <a:lstStyle/>
              <a:p>
                <a:pPr marL="0" indent="0"/>
                <a:endParaRPr lang="ru-RU" sz="36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/>
                            </a:rPr>
                            <m:t>𝑀</m:t>
                          </m:r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3600" b="0" i="1">
                              <a:latin typeface="Cambria Math"/>
                              <a:ea typeface="Cambria Math"/>
                            </a:rPr>
                            <m:t>−0,5</m:t>
                          </m:r>
                          <m:r>
                            <m:rPr>
                              <m:sty m:val="p"/>
                            </m:rPr>
                            <a:rPr lang="el-GR" sz="3600" b="0" i="1">
                              <a:latin typeface="Cambria Math"/>
                              <a:ea typeface="Cambria Math"/>
                            </a:rPr>
                            <m:t>ξ</m:t>
                          </m:r>
                        </m:e>
                      </m:d>
                    </m:oMath>
                  </m:oMathPara>
                </a14:m>
                <a:endParaRPr lang="en-US" sz="3600" b="0" dirty="0" smtClean="0"/>
              </a:p>
              <a:p>
                <a:endParaRPr lang="en-US" sz="1400" b="0" dirty="0" smtClean="0"/>
              </a:p>
              <a:p>
                <a:pPr marL="0" indent="0"/>
                <a:r>
                  <a:rPr lang="ru-RU" sz="3600" b="0" dirty="0"/>
                  <a:t>Обозначим часть формул, коэффициентами, которые зависят от сжатой зоны сечения:</a:t>
                </a:r>
              </a:p>
              <a:p>
                <a:pPr marL="0" indent="0"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3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600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600" b="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3600" b="0" i="1">
                        <a:latin typeface="Cambria Math"/>
                      </a:rPr>
                      <m:t>ξ</m:t>
                    </m:r>
                    <m:r>
                      <a:rPr lang="el-GR" sz="3600" b="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l-GR" sz="3600" b="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/>
                            <a:ea typeface="Cambria Math"/>
                          </a:rPr>
                          <m:t>1−0,5</m:t>
                        </m:r>
                        <m:r>
                          <m:rPr>
                            <m:sty m:val="p"/>
                          </m:rPr>
                          <a:rPr lang="el-GR" sz="3600" b="0" i="1">
                            <a:latin typeface="Cambria Math"/>
                          </a:rPr>
                          <m:t>ξ</m:t>
                        </m:r>
                      </m:e>
                    </m:d>
                  </m:oMath>
                </a14:m>
                <a:r>
                  <a:rPr lang="ru-RU" sz="3600" b="0" dirty="0"/>
                  <a:t> </a:t>
                </a:r>
                <a:r>
                  <a:rPr lang="en-US" sz="3600" b="0" dirty="0"/>
                  <a:t>  </a:t>
                </a:r>
                <a:endParaRPr lang="en-US" sz="3600" b="0" dirty="0"/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3600" b="0" i="1" dirty="0">
                        <a:latin typeface="Cambria Math"/>
                      </a:rPr>
                      <m:t>=1−0,5</m:t>
                    </m:r>
                    <m:r>
                      <m:rPr>
                        <m:sty m:val="p"/>
                      </m:rPr>
                      <a:rPr lang="el-GR" sz="3600" b="0" i="1" dirty="0">
                        <a:latin typeface="Cambria Math"/>
                      </a:rPr>
                      <m:t>ξ</m:t>
                    </m:r>
                  </m:oMath>
                </a14:m>
                <a:r>
                  <a:rPr lang="en-US" sz="3600" b="0" dirty="0"/>
                  <a:t> </a:t>
                </a:r>
                <a:endParaRPr lang="ru-RU" sz="3600" b="0" dirty="0"/>
              </a:p>
              <a:p>
                <a:endParaRPr lang="ru-RU" sz="3600" b="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60648"/>
                <a:ext cx="8568952" cy="6336704"/>
              </a:xfrm>
              <a:blipFill rotWithShape="1">
                <a:blip r:embed="rId2"/>
                <a:stretch>
                  <a:fillRect l="-21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65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88640"/>
                <a:ext cx="8784976" cy="4608512"/>
              </a:xfrm>
            </p:spPr>
            <p:txBody>
              <a:bodyPr>
                <a:normAutofit/>
              </a:bodyPr>
              <a:lstStyle/>
              <a:p>
                <a:pPr marL="0" indent="0"/>
                <a:r>
                  <a:rPr lang="ru-RU" sz="3600" b="0" dirty="0" smtClean="0"/>
                  <a:t>Преобразованные формулы будут иметь вид:</a:t>
                </a: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𝑀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b="0" dirty="0" smtClean="0"/>
              </a:p>
              <a:p>
                <a:pPr marL="0" indent="0" algn="ctr"/>
                <a:endParaRPr lang="en-US" sz="3600" b="0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𝑀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3600" b="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8640"/>
                <a:ext cx="8784976" cy="4608512"/>
              </a:xfrm>
              <a:blipFill rotWithShape="1">
                <a:blip r:embed="rId2"/>
                <a:stretch>
                  <a:fillRect l="-2082" t="-1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26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531"/>
            <a:ext cx="9144000" cy="70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26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4608512"/>
          </a:xfrm>
        </p:spPr>
        <p:txBody>
          <a:bodyPr>
            <a:normAutofit/>
          </a:bodyPr>
          <a:lstStyle/>
          <a:p>
            <a:r>
              <a:rPr lang="ru-RU" sz="3600" b="0" dirty="0" smtClean="0"/>
              <a:t>Минимальный процент армирования 0,05%, максимальный процент армирования зависит от прочности бетона, его можно вычислить . </a:t>
            </a:r>
          </a:p>
          <a:p>
            <a:r>
              <a:rPr lang="ru-RU" sz="3600" b="0" dirty="0" smtClean="0"/>
              <a:t>При оптимальном армировании он составляет от 1-2% для балок и 0,3-0,6% для плит.</a:t>
            </a:r>
            <a:endParaRPr lang="ru-RU" sz="3600" b="0" dirty="0"/>
          </a:p>
        </p:txBody>
      </p:sp>
    </p:spTree>
    <p:extLst>
      <p:ext uri="{BB962C8B-B14F-4D97-AF65-F5344CB8AC3E}">
        <p14:creationId xmlns:p14="http://schemas.microsoft.com/office/powerpoint/2010/main" val="116509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5184576"/>
          </a:xfrm>
        </p:spPr>
        <p:txBody>
          <a:bodyPr>
            <a:normAutofit/>
          </a:bodyPr>
          <a:lstStyle/>
          <a:p>
            <a:r>
              <a:rPr lang="ru-RU" sz="3600" b="0" dirty="0" smtClean="0"/>
              <a:t>Для расчета используем формулы:</a:t>
            </a:r>
          </a:p>
          <a:p>
            <a:endParaRPr lang="ru-RU" sz="3600" b="0" dirty="0" smtClean="0"/>
          </a:p>
          <a:p>
            <a:endParaRPr lang="ru-RU" sz="3600" b="0" dirty="0" smtClean="0"/>
          </a:p>
          <a:p>
            <a:endParaRPr lang="ru-RU" sz="3600" b="0" i="1" dirty="0" smtClean="0">
              <a:latin typeface="Cambria Math"/>
              <a:ea typeface="Cambria Math"/>
            </a:endParaRPr>
          </a:p>
          <a:p>
            <a:endParaRPr lang="ru-RU" sz="3600" b="0" dirty="0" smtClean="0">
              <a:latin typeface="Cambria Math" pitchFamily="18" charset="0"/>
              <a:ea typeface="Cambria Math"/>
            </a:endParaRPr>
          </a:p>
          <a:p>
            <a:endParaRPr lang="ru-RU" sz="3600" b="0" dirty="0"/>
          </a:p>
          <a:p>
            <a:endParaRPr lang="en-US" sz="3600" b="0" dirty="0" smtClean="0"/>
          </a:p>
          <a:p>
            <a:endParaRPr lang="ru-RU" sz="3600" b="0" dirty="0" smtClean="0"/>
          </a:p>
          <a:p>
            <a:endParaRPr lang="ru-RU" sz="36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872427" y="980728"/>
                <a:ext cx="3111114" cy="128843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 pitchFamily="18" charset="0"/>
                        </a:rPr>
                        <m:t>𝑀</m:t>
                      </m:r>
                      <m:r>
                        <a:rPr lang="en-US" sz="3600" i="1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mbria Math" pitchFamily="18" charset="0"/>
                            </a:rPr>
                            <m:t>𝑞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36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/>
                              </m:sSubSup>
                            </m:e>
                            <m:sub/>
                            <m:sup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3600" i="1">
                              <a:latin typeface="Cambria Math"/>
                              <a:ea typeface="Cambria Math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427" y="980728"/>
                <a:ext cx="3111114" cy="12884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947365" y="2492896"/>
                <a:ext cx="3024336" cy="6463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latin typeface="Cambria Math" pitchFamily="18" charset="0"/>
                  <a:ea typeface="Cambria Math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365" y="2492896"/>
                <a:ext cx="302433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3573016"/>
                <a:ext cx="3816424" cy="13846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ru-RU" sz="3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36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/>
                              </m:sSubSup>
                            </m:e>
                            <m:sub/>
                            <m:sup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73016"/>
                <a:ext cx="3816424" cy="13846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4572000" y="3573016"/>
                <a:ext cx="3528392" cy="143346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ru-RU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ru-RU" sz="3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36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/>
                              </m:sSubSup>
                            </m:e>
                            <m:sub/>
                            <m:sup/>
                          </m:sSub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73016"/>
                <a:ext cx="3528392" cy="14334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80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/>
          <a:stretch/>
        </p:blipFill>
        <p:spPr bwMode="auto">
          <a:xfrm>
            <a:off x="-154896" y="404664"/>
            <a:ext cx="9532659" cy="529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40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Данные используемые для расчета</a:t>
            </a:r>
            <a:endParaRPr lang="ru-RU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92696"/>
                <a:ext cx="8640960" cy="5757372"/>
              </a:xfrm>
            </p:spPr>
            <p:txBody>
              <a:bodyPr>
                <a:normAutofit/>
              </a:bodyPr>
              <a:lstStyle/>
              <a:p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М – изгибающий момент, кН*м</a:t>
                </a:r>
              </a:p>
              <a:p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Q - поперечная сила, кН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𝒍</m:t>
                        </m:r>
                      </m:e>
                      <m:sub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- расчетная длина, м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3600" i="1">
                            <a:latin typeface="Cambria Math" pitchFamily="18" charset="0"/>
                            <a:ea typeface="Cambria Math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- расчетная высота, см</a:t>
                </a:r>
              </a:p>
              <a:p>
                <a:pPr marL="0" indent="0"/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а – расстояние от центра тяжести рабочей арматуры до крайнего нижнего волокна бетона, см</a:t>
                </a:r>
                <a:endParaRPr lang="ru-RU" sz="3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92696"/>
                <a:ext cx="8640960" cy="5757372"/>
              </a:xfrm>
              <a:blipFill rotWithShape="1">
                <a:blip r:embed="rId2"/>
                <a:stretch>
                  <a:fillRect l="-2116" t="-1589" r="-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88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Данные используемые для расчета</a:t>
            </a:r>
            <a:endParaRPr lang="ru-RU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64704"/>
                <a:ext cx="8964488" cy="5757372"/>
              </a:xfrm>
            </p:spPr>
            <p:txBody>
              <a:bodyPr>
                <a:normAutofit/>
              </a:bodyPr>
              <a:lstStyle/>
              <a:p>
                <a:pPr marL="0" indent="0"/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itchFamily="18" charset="0"/>
                        <a:ea typeface="Cambria Math" pitchFamily="18" charset="0"/>
                      </a:rPr>
                      <m:t>𝒙</m:t>
                    </m:r>
                  </m:oMath>
                </a14:m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- высота сжатой части бетона, см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ru-RU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зс</m:t>
                        </m:r>
                      </m:sub>
                    </m:sSub>
                  </m:oMath>
                </a14:m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- защитный слой бетона, см</a:t>
                </a:r>
              </a:p>
              <a:p>
                <a:pPr marL="0" indent="0"/>
                <a:r>
                  <a:rPr lang="en-US" sz="3600" i="1" dirty="0" smtClean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ru-RU" sz="3600" i="1" dirty="0" smtClean="0">
                    <a:latin typeface="Cambria Math" pitchFamily="18" charset="0"/>
                    <a:ea typeface="Cambria Math" pitchFamily="18" charset="0"/>
                  </a:rPr>
                  <a:t> – </a:t>
                </a:r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ширина сечения, см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3600" i="1" dirty="0" smtClean="0">
                    <a:latin typeface="Cambria Math" pitchFamily="18" charset="0"/>
                    <a:ea typeface="Cambria Math" pitchFamily="18" charset="0"/>
                  </a:rPr>
                  <a:t> -</a:t>
                </a:r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расчетное сопротивление бетона сжатию, МПа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itchFamily="18" charset="0"/>
                            <a:ea typeface="Cambria Math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 - расчетное сопротивление арматуры, МПа</a:t>
                </a:r>
              </a:p>
              <a:p>
                <a:pPr marL="0" indent="0"/>
                <a:endParaRPr lang="ru-RU" sz="3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64704"/>
                <a:ext cx="8964488" cy="5757372"/>
              </a:xfrm>
              <a:blipFill rotWithShape="1">
                <a:blip r:embed="rId2"/>
                <a:stretch>
                  <a:fillRect l="-2039" t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07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Данные используемые для расчета</a:t>
            </a:r>
            <a:endParaRPr lang="ru-RU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64704"/>
                <a:ext cx="8964488" cy="5757372"/>
              </a:xfrm>
            </p:spPr>
            <p:txBody>
              <a:bodyPr>
                <a:normAutofit/>
              </a:bodyPr>
              <a:lstStyle/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- продольное усилие сжимающее бетон, кН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- </a:t>
                </a:r>
                <a:r>
                  <a:rPr lang="ru-RU" sz="3600" dirty="0">
                    <a:latin typeface="Cambria Math" pitchFamily="18" charset="0"/>
                    <a:ea typeface="Cambria Math" pitchFamily="18" charset="0"/>
                  </a:rPr>
                  <a:t>продольное усилие </a:t>
                </a:r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растягивающее арматуру, </a:t>
                </a:r>
                <a:r>
                  <a:rPr lang="ru-RU" sz="3600" dirty="0">
                    <a:latin typeface="Cambria Math" pitchFamily="18" charset="0"/>
                    <a:ea typeface="Cambria Math" pitchFamily="18" charset="0"/>
                  </a:rPr>
                  <a:t>кН</a:t>
                </a:r>
              </a:p>
              <a:p>
                <a:pPr marL="0" indent="0"/>
                <a:r>
                  <a:rPr lang="en-US" sz="3600" i="1" dirty="0" smtClean="0">
                    <a:latin typeface="Cambria Math" pitchFamily="18" charset="0"/>
                    <a:ea typeface="Cambria Math" pitchFamily="18" charset="0"/>
                  </a:rPr>
                  <a:t>z</a:t>
                </a:r>
                <a:r>
                  <a:rPr lang="ru-RU" sz="3600" i="1" dirty="0" smtClean="0">
                    <a:latin typeface="Cambria Math" pitchFamily="18" charset="0"/>
                    <a:ea typeface="Cambria Math" pitchFamily="18" charset="0"/>
                  </a:rPr>
                  <a:t> – </a:t>
                </a:r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плечо внутренней пары сил, см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3600" i="1" dirty="0" smtClean="0">
                    <a:latin typeface="Cambria Math" pitchFamily="18" charset="0"/>
                    <a:ea typeface="Cambria Math" pitchFamily="18" charset="0"/>
                  </a:rPr>
                  <a:t> -</a:t>
                </a:r>
                <a:r>
                  <a:rPr lang="ru-RU" sz="3600" dirty="0" smtClean="0">
                    <a:latin typeface="Cambria Math" pitchFamily="18" charset="0"/>
                    <a:ea typeface="Cambria Math" pitchFamily="18" charset="0"/>
                  </a:rPr>
                  <a:t>  площадь поперечного сечения рабочей арматуры,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ru-RU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см</m:t>
                        </m:r>
                      </m:e>
                      <m:sub/>
                      <m:sup>
                        <m:r>
                          <a:rPr lang="ru-RU" sz="3600" b="1" i="1" smtClean="0"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ru-RU" sz="36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/>
                <a:endParaRPr lang="ru-RU" sz="3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64704"/>
                <a:ext cx="8964488" cy="5757372"/>
              </a:xfrm>
              <a:blipFill rotWithShape="1">
                <a:blip r:embed="rId2"/>
                <a:stretch>
                  <a:fillRect l="-2039" t="-1587" r="-20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01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Вывод формул расчета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00628"/>
                <a:ext cx="8856984" cy="3579849"/>
              </a:xfrm>
            </p:spPr>
            <p:txBody>
              <a:bodyPr>
                <a:normAutofit/>
              </a:bodyPr>
              <a:lstStyle/>
              <a:p>
                <a:pPr marL="0" indent="0"/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При рассмотрении схемы можно вывести</a:t>
                </a:r>
                <a:r>
                  <a:rPr lang="ru-RU" sz="3600" b="0" dirty="0">
                    <a:latin typeface="Cambria Math" pitchFamily="18" charset="0"/>
                    <a:ea typeface="Cambria Math" pitchFamily="18" charset="0"/>
                  </a:rPr>
                  <a:t>,</a:t>
                </a:r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 что материалы работают в равновесии, поэтому:</a:t>
                </a: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ru-RU" sz="3600" b="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00628"/>
                <a:ext cx="8856984" cy="3579849"/>
              </a:xfrm>
              <a:blipFill rotWithShape="1">
                <a:blip r:embed="rId2"/>
                <a:stretch>
                  <a:fillRect l="-2134" t="-25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t="10875" r="44649" b="24511"/>
          <a:stretch/>
        </p:blipFill>
        <p:spPr bwMode="auto">
          <a:xfrm>
            <a:off x="2123728" y="3817738"/>
            <a:ext cx="4752528" cy="30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8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88640"/>
                <a:ext cx="8640960" cy="3744416"/>
              </a:xfrm>
            </p:spPr>
            <p:txBody>
              <a:bodyPr>
                <a:normAutofit/>
              </a:bodyPr>
              <a:lstStyle/>
              <a:p>
                <a:pPr marL="0" indent="0"/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Поскольку сила это произведение расчетного сопротивления </a:t>
                </a:r>
                <a:r>
                  <a:rPr lang="en-US" sz="3600" b="0" i="1" dirty="0" smtClean="0">
                    <a:latin typeface="Cambria Math" pitchFamily="18" charset="0"/>
                    <a:ea typeface="Cambria Math" pitchFamily="18" charset="0"/>
                  </a:rPr>
                  <a:t>R</a:t>
                </a:r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 и поперечного сечения </a:t>
                </a:r>
                <a:r>
                  <a:rPr lang="en-US" sz="3600" b="0" i="1" dirty="0" smtClean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ru-RU" sz="3600" b="0" i="1" dirty="0">
                    <a:latin typeface="Cambria Math" pitchFamily="18" charset="0"/>
                    <a:ea typeface="Cambria Math" pitchFamily="18" charset="0"/>
                  </a:rPr>
                  <a:t>,</a:t>
                </a:r>
                <a:r>
                  <a:rPr lang="ru-RU" sz="3600" b="0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то:</a:t>
                </a:r>
                <a:endParaRPr lang="en-US" sz="3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/>
                <a:endParaRPr lang="ru-RU" sz="10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/>
                <a:endParaRPr lang="ru-RU" sz="9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</m:sub>
                      </m:sSub>
                      <m:r>
                        <a:rPr lang="ru-RU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ru-RU" sz="3600" b="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8640"/>
                <a:ext cx="8640960" cy="3744416"/>
              </a:xfrm>
              <a:blipFill rotWithShape="1">
                <a:blip r:embed="rId2"/>
                <a:stretch>
                  <a:fillRect l="-2116" t="-24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t="10875" r="44649" b="24511"/>
          <a:stretch/>
        </p:blipFill>
        <p:spPr bwMode="auto">
          <a:xfrm>
            <a:off x="2123728" y="3789040"/>
            <a:ext cx="4684785" cy="299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87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0"/>
                <a:ext cx="8568952" cy="4869160"/>
              </a:xfrm>
            </p:spPr>
            <p:txBody>
              <a:bodyPr>
                <a:normAutofit/>
              </a:bodyPr>
              <a:lstStyle/>
              <a:p>
                <a:pPr marL="0" indent="0"/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Изгибающий момент работает на каждый материал. Поскольку </a:t>
                </a:r>
                <a:r>
                  <a:rPr lang="ru-RU" sz="3600" b="0" dirty="0">
                    <a:latin typeface="Cambria Math" pitchFamily="18" charset="0"/>
                    <a:ea typeface="Cambria Math" pitchFamily="18" charset="0"/>
                  </a:rPr>
                  <a:t>силы равны, то и моменты равны.</a:t>
                </a:r>
              </a:p>
              <a:p>
                <a:pPr marL="0" indent="0"/>
                <a:r>
                  <a:rPr lang="ru-RU" sz="3600" b="0" dirty="0" smtClean="0">
                    <a:latin typeface="Cambria Math" pitchFamily="18" charset="0"/>
                    <a:ea typeface="Cambria Math" pitchFamily="18" charset="0"/>
                  </a:rPr>
                  <a:t>Момент - произведение силы на плечо:</a:t>
                </a: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</m:sub>
                      </m:sSub>
                      <m:r>
                        <a:rPr lang="ru-RU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ru-RU" sz="3600" b="0" dirty="0" smtClean="0">
                  <a:latin typeface="Cambria Math" pitchFamily="18" charset="0"/>
                  <a:ea typeface="Cambria Math"/>
                </a:endParaRPr>
              </a:p>
              <a:p>
                <a:pPr marL="0" indent="0"/>
                <a:r>
                  <a:rPr lang="ru-RU" sz="3600" b="0" dirty="0" smtClean="0">
                    <a:latin typeface="Cambria Math" pitchFamily="18" charset="0"/>
                    <a:ea typeface="Cambria Math"/>
                  </a:rPr>
                  <a:t>Плечо:</a:t>
                </a:r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−0,5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3600" b="0" dirty="0" smtClean="0">
                    <a:latin typeface="Cambria Math" pitchFamily="18" charset="0"/>
                    <a:ea typeface="Cambria Math"/>
                  </a:rPr>
                  <a:t>     </a:t>
                </a:r>
                <a:r>
                  <a:rPr lang="ru-RU" sz="3600" b="0" dirty="0" smtClean="0">
                    <a:latin typeface="Cambria Math" pitchFamily="18" charset="0"/>
                    <a:ea typeface="Cambria Math"/>
                  </a:rPr>
                  <a:t>где: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n-US" sz="3600" b="0" dirty="0" smtClean="0">
                  <a:latin typeface="Cambria Math" pitchFamily="18" charset="0"/>
                  <a:ea typeface="Cambria Math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0"/>
                <a:ext cx="8568952" cy="4869160"/>
              </a:xfrm>
              <a:blipFill rotWithShape="1">
                <a:blip r:embed="rId2"/>
                <a:stretch>
                  <a:fillRect l="-2134" t="-1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t="10875" r="44649" b="24511"/>
          <a:stretch/>
        </p:blipFill>
        <p:spPr bwMode="auto">
          <a:xfrm>
            <a:off x="2699792" y="4415394"/>
            <a:ext cx="3964705" cy="253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11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110</TotalTime>
  <Words>928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Углы</vt:lpstr>
      <vt:lpstr>Вывод уравнений прочности нормального сечения балки прямоугольного элемента с одиночным армированием.</vt:lpstr>
      <vt:lpstr>Презентация PowerPoint</vt:lpstr>
      <vt:lpstr>Презентация PowerPoint</vt:lpstr>
      <vt:lpstr>Данные используемые для расчета</vt:lpstr>
      <vt:lpstr>Данные используемые для расчета</vt:lpstr>
      <vt:lpstr>Данные используемые для расчета</vt:lpstr>
      <vt:lpstr>Вывод формул расчета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Вывод уравнений прочности нормального сечения балки прямоугольного элемента с одиночным армированием.</dc:title>
  <dc:creator>Кей</dc:creator>
  <cp:lastModifiedBy>Кей</cp:lastModifiedBy>
  <cp:revision>13</cp:revision>
  <dcterms:created xsi:type="dcterms:W3CDTF">2013-06-02T16:16:28Z</dcterms:created>
  <dcterms:modified xsi:type="dcterms:W3CDTF">2013-06-02T18:17:37Z</dcterms:modified>
</cp:coreProperties>
</file>