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6" r:id="rId10"/>
    <p:sldId id="275" r:id="rId11"/>
    <p:sldId id="259" r:id="rId12"/>
    <p:sldId id="257" r:id="rId13"/>
    <p:sldId id="263" r:id="rId14"/>
    <p:sldId id="264" r:id="rId15"/>
    <p:sldId id="262" r:id="rId16"/>
    <p:sldId id="265" r:id="rId17"/>
    <p:sldId id="266" r:id="rId18"/>
    <p:sldId id="267" r:id="rId19"/>
    <p:sldId id="278" r:id="rId20"/>
    <p:sldId id="279" r:id="rId21"/>
    <p:sldId id="280" r:id="rId22"/>
    <p:sldId id="26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9C83B8-204A-4608-AA01-2D109FD42DE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1268D8-1FB5-4041-BB7B-236693697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83B8-204A-4608-AA01-2D109FD42DE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268D8-1FB5-4041-BB7B-236693697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83B8-204A-4608-AA01-2D109FD42DE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268D8-1FB5-4041-BB7B-236693697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83B8-204A-4608-AA01-2D109FD42DE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268D8-1FB5-4041-BB7B-23669369747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83B8-204A-4608-AA01-2D109FD42DE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268D8-1FB5-4041-BB7B-23669369747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83B8-204A-4608-AA01-2D109FD42DE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268D8-1FB5-4041-BB7B-2366936974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83B8-204A-4608-AA01-2D109FD42DE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268D8-1FB5-4041-BB7B-2366936974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83B8-204A-4608-AA01-2D109FD42DE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268D8-1FB5-4041-BB7B-23669369747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83B8-204A-4608-AA01-2D109FD42DE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268D8-1FB5-4041-BB7B-236693697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9C83B8-204A-4608-AA01-2D109FD42DE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268D8-1FB5-4041-BB7B-2366936974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9C83B8-204A-4608-AA01-2D109FD42DE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1268D8-1FB5-4041-BB7B-23669369747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9C83B8-204A-4608-AA01-2D109FD42DE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1268D8-1FB5-4041-BB7B-2366936974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m/url?q=http://www.tagxedo.com/app.html&amp;sa=D&amp;sntz=1&amp;usg=AFrqEzeRPVbje1ktYSUp9_A55BA3agfn0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/url?q=http://www.classtools.net/education-games-php/fishbone&amp;sa=D&amp;sntz=1&amp;usg=AFrqEzdwyNEkdAK_LB46JzfqciA0hMlzA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m/url?q=http://www.classtools.net/education-games-php/timeline&amp;sa=D&amp;sntz=1&amp;usg=AFrqEzf52AMzQ9dg3RL6YFVQeszKJJEuM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timeglider.com/&amp;sa=D&amp;sntz=1&amp;usg=AFrqEzdhsP2TQt7FwXcOCisUXZxITsfTFQ" TargetMode="External"/><Relationship Id="rId2" Type="http://schemas.openxmlformats.org/officeDocument/2006/relationships/hyperlink" Target="http://www.google.com/url?q=http://www.classtools.net/education-games-php/timeline&amp;sa=D&amp;sntz=1&amp;usg=AFrqEzf52AMzQ9dg3RL6YFVQeszKJJEuM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com/url?q=http://resumup.com/&amp;sa=D&amp;sntz=1&amp;usg=AFrqEzcQkXWsm35wg-_t_2oYFsvCnxe9C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i-sv.com/blog/2013-03-04-3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04255"/>
          </a:xfrm>
        </p:spPr>
        <p:txBody>
          <a:bodyPr>
            <a:normAutofit/>
          </a:bodyPr>
          <a:lstStyle/>
          <a:p>
            <a:r>
              <a:rPr lang="ru-RU" dirty="0" smtClean="0"/>
              <a:t>Графические инструменты анализа текста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140968"/>
            <a:ext cx="5758408" cy="1670343"/>
          </a:xfrm>
        </p:spPr>
        <p:txBody>
          <a:bodyPr/>
          <a:lstStyle/>
          <a:p>
            <a:r>
              <a:rPr lang="ru-RU" dirty="0" smtClean="0"/>
              <a:t>Мастер-класс Мухиной А.В. в рамках НПК «Чтение – упражнение для мозга»</a:t>
            </a:r>
            <a:endParaRPr lang="ru-RU" dirty="0"/>
          </a:p>
        </p:txBody>
      </p:sp>
      <p:pic>
        <p:nvPicPr>
          <p:cNvPr id="4" name="Picture 5" descr="MCj04282610000[1]"/>
          <p:cNvPicPr>
            <a:picLocks noChangeAspect="1" noChangeArrowheads="1"/>
          </p:cNvPicPr>
          <p:nvPr/>
        </p:nvPicPr>
        <p:blipFill>
          <a:blip r:embed="rId2">
            <a:lum bright="100000" contrast="46000"/>
          </a:blip>
          <a:srcRect/>
          <a:stretch>
            <a:fillRect/>
          </a:stretch>
        </p:blipFill>
        <p:spPr bwMode="auto">
          <a:xfrm>
            <a:off x="8070850" y="5643563"/>
            <a:ext cx="1073150" cy="102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97874"/>
            <a:ext cx="2376263" cy="182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Линия сравнения,  прием «Мудрые совы», таблица - синтез, </a:t>
            </a:r>
            <a:r>
              <a:rPr lang="ru-RU" sz="2800" dirty="0" err="1" smtClean="0"/>
              <a:t>фишбоун</a:t>
            </a:r>
            <a:r>
              <a:rPr lang="ru-RU" sz="2800" dirty="0" smtClean="0"/>
              <a:t>, кластер, понятийное колесо, бортовой журнал, таблица «ЗХУ», ментальная карта, </a:t>
            </a:r>
            <a:r>
              <a:rPr lang="ru-RU" sz="2800" dirty="0" err="1" smtClean="0"/>
              <a:t>инсерт</a:t>
            </a:r>
            <a:r>
              <a:rPr lang="ru-RU" sz="2800" dirty="0" smtClean="0"/>
              <a:t>, таблица «+-?»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Сервисы визуализации информации (на диске </a:t>
            </a:r>
            <a:r>
              <a:rPr lang="ru-RU" sz="2800" dirty="0" err="1" smtClean="0"/>
              <a:t>Гугл</a:t>
            </a:r>
            <a:r>
              <a:rPr lang="ru-RU" sz="2800" dirty="0" smtClean="0"/>
              <a:t>, </a:t>
            </a:r>
            <a:r>
              <a:rPr lang="ru-RU" sz="2800" dirty="0" err="1" smtClean="0"/>
              <a:t>интернет-сервисы</a:t>
            </a:r>
            <a:r>
              <a:rPr lang="ru-RU" sz="2800" dirty="0" smtClean="0"/>
              <a:t>):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Графические формы работы с текстом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05264"/>
            <a:ext cx="14382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картинки\ПК рисунки\C11-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92517"/>
            <a:ext cx="2233191" cy="134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Денотатный</a:t>
            </a:r>
            <a:r>
              <a:rPr lang="ru-RU" dirty="0" smtClean="0"/>
              <a:t> граф</a:t>
            </a:r>
            <a:endParaRPr lang="ru-RU" dirty="0"/>
          </a:p>
        </p:txBody>
      </p:sp>
      <p:pic>
        <p:nvPicPr>
          <p:cNvPr id="2050" name="Picture 2" descr="C:\Users\Пользователь\Downloads\Денотатный граф -Презентация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704856" cy="5287317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805264"/>
            <a:ext cx="14382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Копия кластер -Визуализация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364" t="20606" r="13636" b="11515"/>
          <a:stretch>
            <a:fillRect/>
          </a:stretch>
        </p:blipFill>
        <p:spPr bwMode="auto">
          <a:xfrm>
            <a:off x="827584" y="764704"/>
            <a:ext cx="7632848" cy="5551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05264"/>
            <a:ext cx="14382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3707904" cy="2650306"/>
          </a:xfrm>
        </p:spPr>
        <p:txBody>
          <a:bodyPr>
            <a:normAutofit/>
          </a:bodyPr>
          <a:lstStyle/>
          <a:p>
            <a:r>
              <a:rPr lang="ru-RU" dirty="0" smtClean="0"/>
              <a:t>Облако</a:t>
            </a:r>
            <a:br>
              <a:rPr lang="ru-RU" dirty="0" smtClean="0"/>
            </a:br>
            <a:r>
              <a:rPr lang="ru-RU" dirty="0" smtClean="0"/>
              <a:t> слов</a:t>
            </a:r>
            <a:br>
              <a:rPr lang="ru-RU" dirty="0" smtClean="0"/>
            </a:br>
            <a:r>
              <a:rPr lang="en-US" b="0" dirty="0" smtClean="0"/>
              <a:t> </a:t>
            </a:r>
            <a:r>
              <a:rPr lang="en-US" u="sng" dirty="0" err="1" smtClean="0">
                <a:hlinkClick r:id="rId2"/>
              </a:rPr>
              <a:t>Tagxedo</a:t>
            </a:r>
            <a:r>
              <a:rPr lang="en-US" b="0" dirty="0" smtClean="0"/>
              <a:t>.</a:t>
            </a:r>
            <a:endParaRPr lang="ru-RU" dirty="0"/>
          </a:p>
        </p:txBody>
      </p:sp>
      <p:pic>
        <p:nvPicPr>
          <p:cNvPr id="4098" name="Picture 2" descr="G:\к проекту человек читающий\облако слов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1215" t="14400" r="32110" b="15596"/>
          <a:stretch>
            <a:fillRect/>
          </a:stretch>
        </p:blipFill>
        <p:spPr bwMode="auto">
          <a:xfrm>
            <a:off x="2555776" y="188639"/>
            <a:ext cx="5976664" cy="6413981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05264"/>
            <a:ext cx="14382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Ментальная карта</a:t>
            </a:r>
            <a:r>
              <a:rPr lang="en-US" b="0" dirty="0" smtClean="0"/>
              <a:t> «</a:t>
            </a:r>
            <a:r>
              <a:rPr lang="en-US" b="0" i="1" dirty="0" err="1" smtClean="0"/>
              <a:t>MindMaps</a:t>
            </a:r>
            <a:r>
              <a:rPr lang="en-US" b="0" dirty="0" smtClean="0"/>
              <a:t>» </a:t>
            </a:r>
            <a:endParaRPr lang="ru-RU" dirty="0"/>
          </a:p>
        </p:txBody>
      </p:sp>
      <p:pic>
        <p:nvPicPr>
          <p:cNvPr id="3074" name="Picture 2" descr="C:\Users\Пользователь\Downloads\Ведущие_темы_поэзии_Лермонтова.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88" t="4854" r="3716" b="12414"/>
          <a:stretch>
            <a:fillRect/>
          </a:stretch>
        </p:blipFill>
        <p:spPr bwMode="auto">
          <a:xfrm>
            <a:off x="157356" y="1077718"/>
            <a:ext cx="8735124" cy="5303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Фишбоун</a:t>
            </a:r>
            <a:r>
              <a:rPr lang="ru-RU" b="0" dirty="0" smtClean="0"/>
              <a:t>  </a:t>
            </a:r>
            <a:r>
              <a:rPr lang="en-US" u="sng" dirty="0" smtClean="0">
                <a:hlinkClick r:id="rId2"/>
              </a:rPr>
              <a:t>Fishbone Diagram</a:t>
            </a:r>
            <a:endParaRPr lang="ru-RU" dirty="0"/>
          </a:p>
        </p:txBody>
      </p:sp>
      <p:pic>
        <p:nvPicPr>
          <p:cNvPr id="5122" name="Picture 2" descr="G:\к проекту человек читающий\фишбоун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270" t="11218" r="23165" b="15596"/>
          <a:stretch>
            <a:fillRect/>
          </a:stretch>
        </p:blipFill>
        <p:spPr bwMode="auto">
          <a:xfrm>
            <a:off x="323528" y="1052736"/>
            <a:ext cx="8352928" cy="5406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Лента  времени</a:t>
            </a:r>
            <a:r>
              <a:rPr lang="en-US" u="sng" dirty="0" smtClean="0">
                <a:hlinkClick r:id="rId2"/>
              </a:rPr>
              <a:t> </a:t>
            </a:r>
            <a:r>
              <a:rPr lang="en-US" u="sng" dirty="0" err="1" smtClean="0">
                <a:hlinkClick r:id="rId2"/>
              </a:rPr>
              <a:t>ClassTools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059" t="11218" r="24954" b="21960"/>
          <a:stretch>
            <a:fillRect/>
          </a:stretch>
        </p:blipFill>
        <p:spPr bwMode="auto">
          <a:xfrm>
            <a:off x="467544" y="1268760"/>
            <a:ext cx="7848872" cy="532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Лента  времени</a:t>
            </a:r>
            <a:r>
              <a:rPr lang="en-US" u="sng" dirty="0" smtClean="0">
                <a:hlinkClick r:id="rId2"/>
              </a:rPr>
              <a:t> </a:t>
            </a:r>
            <a:r>
              <a:rPr lang="en-US" u="sng" dirty="0" smtClean="0">
                <a:hlinkClick r:id="rId3"/>
              </a:rPr>
              <a:t>Time</a:t>
            </a:r>
            <a:r>
              <a:rPr lang="ru-RU" u="sng" dirty="0" smtClean="0">
                <a:hlinkClick r:id="rId3"/>
              </a:rPr>
              <a:t> </a:t>
            </a:r>
            <a:r>
              <a:rPr lang="en-US" u="sng" dirty="0" smtClean="0">
                <a:hlinkClick r:id="rId3"/>
              </a:rPr>
              <a:t>glider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3263" b="10823"/>
          <a:stretch>
            <a:fillRect/>
          </a:stretch>
        </p:blipFill>
        <p:spPr bwMode="auto">
          <a:xfrm>
            <a:off x="251520" y="1412776"/>
            <a:ext cx="87129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Лента времени </a:t>
            </a:r>
            <a:r>
              <a:rPr lang="en-US" u="sng" dirty="0" err="1" smtClean="0">
                <a:hlinkClick r:id="rId2"/>
              </a:rPr>
              <a:t>ResumUP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8036" b="9232"/>
          <a:stretch>
            <a:fillRect/>
          </a:stretch>
        </p:blipFill>
        <p:spPr bwMode="auto">
          <a:xfrm>
            <a:off x="147132" y="1482914"/>
            <a:ext cx="8673340" cy="403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05264"/>
            <a:ext cx="14382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способ</a:t>
            </a:r>
            <a:r>
              <a:rPr lang="ru-RU" dirty="0" smtClean="0"/>
              <a:t> свободной визуализации мыслей с использованием </a:t>
            </a:r>
            <a:r>
              <a:rPr lang="ru-RU" dirty="0" smtClean="0">
                <a:solidFill>
                  <a:srgbClr val="C00000"/>
                </a:solidFill>
              </a:rPr>
              <a:t>рисунков, условных обозначений, ссылок </a:t>
            </a:r>
            <a:r>
              <a:rPr lang="ru-RU" dirty="0" smtClean="0"/>
              <a:t>и т.д.</a:t>
            </a:r>
          </a:p>
          <a:p>
            <a:r>
              <a:rPr lang="ru-RU" dirty="0" smtClean="0"/>
              <a:t>при создании </a:t>
            </a:r>
            <a:r>
              <a:rPr lang="ru-RU" dirty="0" smtClean="0">
                <a:solidFill>
                  <a:srgbClr val="C00000"/>
                </a:solidFill>
              </a:rPr>
              <a:t>не рекомендуется </a:t>
            </a:r>
            <a:r>
              <a:rPr lang="ru-RU" dirty="0" smtClean="0"/>
              <a:t>использовать </a:t>
            </a:r>
            <a:r>
              <a:rPr lang="ru-RU" dirty="0" smtClean="0">
                <a:solidFill>
                  <a:srgbClr val="C00000"/>
                </a:solidFill>
              </a:rPr>
              <a:t>готовые</a:t>
            </a:r>
            <a:r>
              <a:rPr lang="ru-RU" dirty="0" smtClean="0"/>
              <a:t> традиционные </a:t>
            </a:r>
            <a:r>
              <a:rPr lang="ru-RU" dirty="0" smtClean="0">
                <a:solidFill>
                  <a:srgbClr val="C00000"/>
                </a:solidFill>
              </a:rPr>
              <a:t>формы</a:t>
            </a:r>
            <a:r>
              <a:rPr lang="ru-RU" dirty="0" smtClean="0"/>
              <a:t> таблиц и схем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связи </a:t>
            </a:r>
            <a:r>
              <a:rPr lang="ru-RU" dirty="0" smtClean="0"/>
              <a:t>могут быть не только логическими, но </a:t>
            </a:r>
            <a:r>
              <a:rPr lang="ru-RU" dirty="0" smtClean="0">
                <a:solidFill>
                  <a:srgbClr val="C00000"/>
                </a:solidFill>
              </a:rPr>
              <a:t>ассоциативными</a:t>
            </a:r>
            <a:r>
              <a:rPr lang="ru-RU" dirty="0" smtClean="0"/>
              <a:t>, а </a:t>
            </a:r>
            <a:r>
              <a:rPr lang="ru-RU" dirty="0" smtClean="0">
                <a:solidFill>
                  <a:srgbClr val="C00000"/>
                </a:solidFill>
              </a:rPr>
              <a:t>записи</a:t>
            </a:r>
            <a:r>
              <a:rPr lang="ru-RU" dirty="0" smtClean="0"/>
              <a:t> – не только терминологическими, но и</a:t>
            </a:r>
            <a:r>
              <a:rPr lang="ru-RU" dirty="0" smtClean="0">
                <a:solidFill>
                  <a:srgbClr val="C00000"/>
                </a:solidFill>
              </a:rPr>
              <a:t> образными</a:t>
            </a:r>
          </a:p>
          <a:p>
            <a:pPr algn="ctr">
              <a:buNone/>
            </a:pPr>
            <a:r>
              <a:rPr lang="ru-RU" sz="1800" dirty="0" smtClean="0"/>
              <a:t>Источник: </a:t>
            </a:r>
            <a:r>
              <a:rPr lang="ru-RU" sz="1800" u="sng" dirty="0" smtClean="0">
                <a:hlinkClick r:id="rId2"/>
              </a:rPr>
              <a:t>http://si-sv.com/blog/2013-03-04-34</a:t>
            </a:r>
            <a:endParaRPr lang="ru-RU" sz="1800" dirty="0" smtClean="0"/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Ментальная карта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733256"/>
            <a:ext cx="14382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img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920"/>
            <a:ext cx="9324527" cy="7074320"/>
          </a:xfrm>
          <a:prstGeom prst="rect">
            <a:avLst/>
          </a:prstGeom>
          <a:noFill/>
        </p:spPr>
      </p:pic>
      <p:pic>
        <p:nvPicPr>
          <p:cNvPr id="4" name="Picture 5" descr="MCj04282610000[1]"/>
          <p:cNvPicPr>
            <a:picLocks noChangeAspect="1" noChangeArrowheads="1"/>
          </p:cNvPicPr>
          <p:nvPr/>
        </p:nvPicPr>
        <p:blipFill>
          <a:blip r:embed="rId3">
            <a:lum bright="100000" contrast="46000"/>
          </a:blip>
          <a:srcRect/>
          <a:stretch>
            <a:fillRect/>
          </a:stretch>
        </p:blipFill>
        <p:spPr bwMode="auto">
          <a:xfrm>
            <a:off x="8070850" y="5643563"/>
            <a:ext cx="1073150" cy="102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Пользователь\Desktop\13817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73" y="0"/>
            <a:ext cx="9113127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Пользователь\Desktop\s79854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 smtClean="0"/>
              <a:t>Предмет</a:t>
            </a:r>
          </a:p>
          <a:p>
            <a:pPr lvl="0"/>
            <a:r>
              <a:rPr lang="ru-RU" sz="3600" dirty="0" smtClean="0"/>
              <a:t>Тема текста</a:t>
            </a:r>
          </a:p>
          <a:p>
            <a:pPr lvl="0"/>
            <a:r>
              <a:rPr lang="ru-RU" sz="3600" dirty="0" smtClean="0"/>
              <a:t>Выбор формы </a:t>
            </a:r>
          </a:p>
          <a:p>
            <a:pPr lvl="0"/>
            <a:r>
              <a:rPr lang="ru-RU" sz="3600" dirty="0" smtClean="0"/>
              <a:t>Полученный результат</a:t>
            </a:r>
          </a:p>
          <a:p>
            <a:pPr lvl="0"/>
            <a:r>
              <a:rPr lang="ru-RU" sz="3600" dirty="0" smtClean="0"/>
              <a:t>Впечатление от работы.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Примерный план: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05264"/>
            <a:ext cx="14382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5" descr="MCj044042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36704"/>
            <a:ext cx="1152128" cy="116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06396"/>
            <a:ext cx="1440160" cy="140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черная флэшка\прези и фоты\b02098_84_818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440160" cy="10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черная флэшка\прези и фоты\buket-6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348880"/>
            <a:ext cx="35814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805264"/>
            <a:ext cx="14382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konus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46"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Базовый (обязательный)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/>
              <a:t>-составление конспекта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Повышенный (продвинутый)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– план текста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Высокий (творческий) </a:t>
            </a:r>
            <a:r>
              <a:rPr lang="ru-RU" b="1" dirty="0" smtClean="0"/>
              <a:t>– составление таблиц, навыки обобщения, сравнения, разрешение проблемных ситуаций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работы с текстом</a:t>
            </a:r>
            <a:endParaRPr lang="ru-RU" dirty="0"/>
          </a:p>
        </p:txBody>
      </p:sp>
      <p:pic>
        <p:nvPicPr>
          <p:cNvPr id="4" name="Picture 5" descr="MCj04282610000[1]"/>
          <p:cNvPicPr>
            <a:picLocks noChangeAspect="1" noChangeArrowheads="1"/>
          </p:cNvPicPr>
          <p:nvPr/>
        </p:nvPicPr>
        <p:blipFill>
          <a:blip r:embed="rId2">
            <a:lum bright="100000" contrast="46000"/>
          </a:blip>
          <a:srcRect/>
          <a:stretch>
            <a:fillRect/>
          </a:stretch>
        </p:blipFill>
        <p:spPr bwMode="auto">
          <a:xfrm>
            <a:off x="0" y="6047999"/>
            <a:ext cx="850249" cy="81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ответ на вопрос, чему и зачем он намерен учиться</a:t>
            </a:r>
          </a:p>
          <a:p>
            <a:r>
              <a:rPr lang="ru-RU" sz="2800" dirty="0" smtClean="0"/>
              <a:t>передать ученику техники </a:t>
            </a:r>
            <a:r>
              <a:rPr lang="ru-RU" sz="2800" dirty="0" err="1" smtClean="0"/>
              <a:t>самооразования</a:t>
            </a:r>
            <a:r>
              <a:rPr lang="ru-RU" sz="2800" dirty="0" smtClean="0"/>
              <a:t>, </a:t>
            </a:r>
          </a:p>
          <a:p>
            <a:r>
              <a:rPr lang="ru-RU" sz="2800" dirty="0" smtClean="0"/>
              <a:t>дать возможность увидеть потенциальные возможности,</a:t>
            </a:r>
          </a:p>
          <a:p>
            <a:r>
              <a:rPr lang="ru-RU" sz="2800" dirty="0" smtClean="0"/>
              <a:t>научить мыслить над выбором и помочь воспитать волю к самоопределению.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современного образования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805264"/>
            <a:ext cx="14382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j04281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67242"/>
            <a:ext cx="1152128" cy="113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ru-RU" sz="2800" dirty="0" smtClean="0"/>
              <a:t>изучение новых знаний</a:t>
            </a:r>
          </a:p>
          <a:p>
            <a:pPr lvl="0">
              <a:lnSpc>
                <a:spcPct val="150000"/>
              </a:lnSpc>
            </a:pPr>
            <a:r>
              <a:rPr lang="ru-RU" sz="2800" dirty="0" smtClean="0"/>
              <a:t> формирование новых умений</a:t>
            </a:r>
          </a:p>
          <a:p>
            <a:pPr lvl="0">
              <a:lnSpc>
                <a:spcPct val="150000"/>
              </a:lnSpc>
            </a:pPr>
            <a:r>
              <a:rPr lang="ru-RU" sz="2800" dirty="0" smtClean="0"/>
              <a:t>практическое применения знаний, умений</a:t>
            </a:r>
          </a:p>
          <a:p>
            <a:pPr lvl="0">
              <a:lnSpc>
                <a:spcPct val="150000"/>
              </a:lnSpc>
            </a:pPr>
            <a:r>
              <a:rPr lang="ru-RU" sz="2800" dirty="0" smtClean="0"/>
              <a:t>обобщение и систематизации изученного</a:t>
            </a:r>
          </a:p>
          <a:p>
            <a:pPr lvl="0">
              <a:lnSpc>
                <a:spcPct val="150000"/>
              </a:lnSpc>
            </a:pPr>
            <a:r>
              <a:rPr lang="ru-RU" sz="2800" dirty="0" smtClean="0"/>
              <a:t>контроль и коррекция знаний, умений</a:t>
            </a:r>
          </a:p>
          <a:p>
            <a:pPr lvl="0">
              <a:lnSpc>
                <a:spcPct val="150000"/>
              </a:lnSpc>
            </a:pPr>
            <a:r>
              <a:rPr lang="ru-RU" sz="2800" dirty="0" smtClean="0"/>
              <a:t>рефлексия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 урока: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05264"/>
            <a:ext cx="14382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0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305424"/>
            <a:ext cx="1296144" cy="125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научить учащихся извлекать информацию из текста для решения конкретной задачи, используя определённые технологии чтения,</a:t>
            </a:r>
          </a:p>
          <a:p>
            <a:r>
              <a:rPr lang="ru-RU" sz="2800" dirty="0" smtClean="0"/>
              <a:t> развить познавательный интерес к предмету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 работы с текстом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805263"/>
            <a:ext cx="14382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74898"/>
            <a:ext cx="957764" cy="945820"/>
          </a:xfrm>
          <a:prstGeom prst="rect">
            <a:avLst/>
          </a:prstGeom>
          <a:noFill/>
        </p:spPr>
      </p:pic>
      <p:pic>
        <p:nvPicPr>
          <p:cNvPr id="6" name="Picture 4" descr="j04280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552298"/>
            <a:ext cx="3252512" cy="198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Многообразие</a:t>
            </a:r>
            <a:br>
              <a:rPr lang="ru-RU" dirty="0" smtClean="0"/>
            </a:br>
            <a:r>
              <a:rPr lang="ru-RU" dirty="0" smtClean="0"/>
              <a:t> Графических инструментов анализа текстов.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91681" y="2204864"/>
          <a:ext cx="6264695" cy="367240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269160"/>
                <a:gridCol w="1969761"/>
                <a:gridCol w="2025774"/>
              </a:tblGrid>
              <a:tr h="8103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Что?                  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Где?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Для чего?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2862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805264"/>
            <a:ext cx="14382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Сравнительная характеристика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9" y="1348740"/>
          <a:ext cx="8280922" cy="517660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44217"/>
                <a:gridCol w="4104456"/>
                <a:gridCol w="2232249"/>
              </a:tblGrid>
              <a:tr h="396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/>
                        <a:t>1 текст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/>
                        <a:t>Линия сравнения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/>
                        <a:t>2 текст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</a:tr>
              <a:tr h="396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Тема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</a:tr>
              <a:tr h="396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Идея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</a:tr>
              <a:tr h="4135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Объект (понятие, термин, герой)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</a:tr>
              <a:tr h="396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Стиль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</a:tr>
              <a:tr h="396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Тип речи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</a:tr>
              <a:tr h="396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Жанр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</a:tr>
              <a:tr h="396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Основные понятия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</a:tr>
              <a:tr h="396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Композиция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</a:tr>
              <a:tr h="396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Синтаксис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</a:tr>
              <a:tr h="396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Грамматика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</a:tr>
              <a:tr h="396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Мораль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</a:tr>
              <a:tr h="396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Личные впечатления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196</TotalTime>
  <Words>313</Words>
  <Application>Microsoft Office PowerPoint</Application>
  <PresentationFormat>Экран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Графические инструменты анализа текста</vt:lpstr>
      <vt:lpstr>Презентация PowerPoint</vt:lpstr>
      <vt:lpstr>Презентация PowerPoint</vt:lpstr>
      <vt:lpstr>Уровни работы с текстом</vt:lpstr>
      <vt:lpstr>Цели современного образования</vt:lpstr>
      <vt:lpstr>Этапы  урока:</vt:lpstr>
      <vt:lpstr>Цель  работы с текстом</vt:lpstr>
      <vt:lpstr>Многообразие  Графических инструментов анализа текстов.  </vt:lpstr>
      <vt:lpstr>Сравнительная характеристика</vt:lpstr>
      <vt:lpstr>Графические формы работы с текстом</vt:lpstr>
      <vt:lpstr>Денотатный граф</vt:lpstr>
      <vt:lpstr>Кластер </vt:lpstr>
      <vt:lpstr>Облако  слов  Tagxedo.</vt:lpstr>
      <vt:lpstr>Ментальная карта «MindMaps» </vt:lpstr>
      <vt:lpstr>Фишбоун  Fishbone Diagram</vt:lpstr>
      <vt:lpstr>Лента  времени ClassTools</vt:lpstr>
      <vt:lpstr>Лента  времени Time glider</vt:lpstr>
      <vt:lpstr>Лента времени ResumUP</vt:lpstr>
      <vt:lpstr>Ментальная карта</vt:lpstr>
      <vt:lpstr>Презентация PowerPoint</vt:lpstr>
      <vt:lpstr>Презентация PowerPoint</vt:lpstr>
      <vt:lpstr>Примерный план:</vt:lpstr>
      <vt:lpstr>Спасибо за внимание!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Графические инструменты анализа текста</dc:title>
  <dc:creator>Пользователь</dc:creator>
  <cp:lastModifiedBy>user</cp:lastModifiedBy>
  <cp:revision>21</cp:revision>
  <dcterms:created xsi:type="dcterms:W3CDTF">2014-11-06T09:21:00Z</dcterms:created>
  <dcterms:modified xsi:type="dcterms:W3CDTF">2014-11-06T14:09:37Z</dcterms:modified>
</cp:coreProperties>
</file>