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5D37781-DF43-42DF-B4BE-5BF9B5EBD2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22FAB8C-348F-428F-A719-ED80B2734D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79E79D-E707-47C4-AABD-160CBBF607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6E1B5E9-6B82-490E-AA6F-344EBDB1B4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3DAFCB5-A2EF-44AF-A121-1A3C96B53D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DB6DFE7-700A-4778-ABC1-94ACF05091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11.09.2012</a:t>
            </a: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FFFF00"/>
                </a:solidFill>
              </a:rPr>
              <a:t>Извержение вулкана   Снежная лавина</a:t>
            </a:r>
          </a:p>
        </p:txBody>
      </p:sp>
      <p:pic>
        <p:nvPicPr>
          <p:cNvPr id="27659" name="Picture 11" descr="KP_1-0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371600"/>
            <a:ext cx="4038600" cy="2686050"/>
          </a:xfrm>
        </p:spPr>
      </p:pic>
      <p:pic>
        <p:nvPicPr>
          <p:cNvPr id="27660" name="Picture 12" descr="f_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19812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rgbClr val="FFFF00"/>
                </a:solidFill>
              </a:rPr>
              <a:t>Метеорологические природные явления</a:t>
            </a:r>
          </a:p>
        </p:txBody>
      </p:sp>
      <p:pic>
        <p:nvPicPr>
          <p:cNvPr id="30727" name="Picture 7" descr="смерч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00200"/>
            <a:ext cx="4038600" cy="2692400"/>
          </a:xfrm>
        </p:spPr>
      </p:pic>
      <p:pic>
        <p:nvPicPr>
          <p:cNvPr id="30730" name="Picture 10" descr="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8563" y="2780506"/>
            <a:ext cx="3333750" cy="2505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-11430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724400" cy="6096000"/>
          </a:xfrm>
        </p:spPr>
        <p:txBody>
          <a:bodyPr/>
          <a:lstStyle/>
          <a:p>
            <a:endParaRPr lang="ru-RU" sz="2400"/>
          </a:p>
          <a:p>
            <a:r>
              <a:rPr lang="ru-RU" sz="2400" b="1">
                <a:solidFill>
                  <a:srgbClr val="FFFF00"/>
                </a:solidFill>
              </a:rPr>
              <a:t>Воздух в тропосфере перемещается в горизонтальном и вертикальном направлениях. Большие объемы воздуха тропосферы, обладающие однородными свойствами, называются </a:t>
            </a:r>
            <a:r>
              <a:rPr lang="ru-RU" sz="2400" b="1">
                <a:solidFill>
                  <a:srgbClr val="FF3300"/>
                </a:solidFill>
              </a:rPr>
              <a:t>воздушными массами</a:t>
            </a:r>
            <a:r>
              <a:rPr lang="ru-RU" sz="2400" b="1">
                <a:solidFill>
                  <a:srgbClr val="FFFF00"/>
                </a:solidFill>
              </a:rPr>
              <a:t>. Взаимодействие воздушных масс приводит к образованию гигантских вихрей – </a:t>
            </a:r>
            <a:r>
              <a:rPr lang="ru-RU" sz="2400" b="1">
                <a:solidFill>
                  <a:srgbClr val="FF3300"/>
                </a:solidFill>
              </a:rPr>
              <a:t>циклонов и антициклонов.</a:t>
            </a:r>
          </a:p>
        </p:txBody>
      </p:sp>
      <p:pic>
        <p:nvPicPr>
          <p:cNvPr id="33801" name="Picture 9" descr="040403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381000"/>
            <a:ext cx="39624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2133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>
                <a:solidFill>
                  <a:srgbClr val="FF3300"/>
                </a:solidFill>
              </a:rPr>
              <a:t>Циклон</a:t>
            </a:r>
            <a:r>
              <a:rPr lang="ru-RU" sz="2400"/>
              <a:t> </a:t>
            </a:r>
            <a:r>
              <a:rPr lang="ru-RU" sz="2400">
                <a:solidFill>
                  <a:srgbClr val="FFFF00"/>
                </a:solidFill>
              </a:rPr>
              <a:t>– это область пониженного давления в атмосфере с минимумом в центре. Погода при циклоне преобладает пасмурная. С сильными ветрами.</a:t>
            </a:r>
            <a:br>
              <a:rPr lang="ru-RU" sz="2400">
                <a:solidFill>
                  <a:srgbClr val="FFFF00"/>
                </a:solidFill>
              </a:rPr>
            </a:br>
            <a:r>
              <a:rPr lang="ru-RU" sz="2400">
                <a:solidFill>
                  <a:srgbClr val="FF3300"/>
                </a:solidFill>
              </a:rPr>
              <a:t>Антициклон</a:t>
            </a:r>
            <a:r>
              <a:rPr lang="ru-RU" sz="2400"/>
              <a:t> </a:t>
            </a:r>
            <a:r>
              <a:rPr lang="ru-RU" sz="2400">
                <a:solidFill>
                  <a:srgbClr val="FFFF00"/>
                </a:solidFill>
              </a:rPr>
              <a:t>– область повышенного давления в атмосфере с максимумом в центре. Погода при антициклоне малооблачная, без осадков, ветер слабый.</a:t>
            </a:r>
          </a:p>
        </p:txBody>
      </p:sp>
      <p:pic>
        <p:nvPicPr>
          <p:cNvPr id="35849" name="Picture 9" descr="антициклон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048000"/>
            <a:ext cx="75438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>
                <a:solidFill>
                  <a:srgbClr val="FFFF00"/>
                </a:solidFill>
              </a:rPr>
              <a:t>К опасным метеорологическим явлениям относятся тайфуны, ураганы, бури, смерчи, грозы, засухи, сильные морозы и туманы.</a:t>
            </a:r>
          </a:p>
        </p:txBody>
      </p:sp>
      <p:pic>
        <p:nvPicPr>
          <p:cNvPr id="38926" name="Picture 14" descr="tornado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02281"/>
            <a:ext cx="4038600" cy="2891638"/>
          </a:xfrm>
        </p:spPr>
      </p:pic>
      <p:pic>
        <p:nvPicPr>
          <p:cNvPr id="38927" name="Picture 15" descr="moroz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299125" y="1600200"/>
            <a:ext cx="2736750" cy="2171700"/>
          </a:xfrm>
        </p:spPr>
      </p:pic>
      <p:pic>
        <p:nvPicPr>
          <p:cNvPr id="38928" name="Picture 16" descr="гроз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5105126" y="3924300"/>
            <a:ext cx="3124748" cy="2171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rgbClr val="FFFF00"/>
                </a:solidFill>
              </a:rPr>
              <a:t>Гидрологические природные явления</a:t>
            </a:r>
          </a:p>
        </p:txBody>
      </p:sp>
      <p:pic>
        <p:nvPicPr>
          <p:cNvPr id="41989" name="Picture 5" descr="bimg9087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524000"/>
            <a:ext cx="7467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5715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3581400" cy="5867400"/>
          </a:xfrm>
        </p:spPr>
        <p:txBody>
          <a:bodyPr/>
          <a:lstStyle/>
          <a:p>
            <a:r>
              <a:rPr lang="ru-RU" sz="2800">
                <a:solidFill>
                  <a:srgbClr val="FFFF00"/>
                </a:solidFill>
              </a:rPr>
              <a:t>Все воды Земли объединяются понятием </a:t>
            </a:r>
            <a:r>
              <a:rPr lang="ru-RU" sz="2800">
                <a:solidFill>
                  <a:srgbClr val="FF3300"/>
                </a:solidFill>
              </a:rPr>
              <a:t>«гидросфера».</a:t>
            </a:r>
            <a:r>
              <a:rPr lang="ru-RU" sz="2800">
                <a:solidFill>
                  <a:srgbClr val="FFFF00"/>
                </a:solidFill>
              </a:rPr>
              <a:t> Вода находится в постоянном </a:t>
            </a:r>
            <a:r>
              <a:rPr lang="ru-RU" sz="2800">
                <a:solidFill>
                  <a:srgbClr val="FF3300"/>
                </a:solidFill>
              </a:rPr>
              <a:t>круговороте</a:t>
            </a:r>
            <a:r>
              <a:rPr lang="ru-RU" sz="2800">
                <a:solidFill>
                  <a:srgbClr val="FFFF00"/>
                </a:solidFill>
              </a:rPr>
              <a:t>. Движущей силой круговорота является солнечная энергия и сила тяжести.</a:t>
            </a:r>
          </a:p>
        </p:txBody>
      </p:sp>
      <p:pic>
        <p:nvPicPr>
          <p:cNvPr id="44040" name="Picture 8" descr="круг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62400" y="1752600"/>
            <a:ext cx="4953000" cy="3502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>
                <a:solidFill>
                  <a:srgbClr val="FFFF00"/>
                </a:solidFill>
              </a:rPr>
              <a:t>К опасным природным явлениям гидрологического характера относятся </a:t>
            </a:r>
            <a:r>
              <a:rPr lang="ru-RU" sz="2800" b="1">
                <a:solidFill>
                  <a:srgbClr val="FF3300"/>
                </a:solidFill>
              </a:rPr>
              <a:t>наводнения, цунами, сели</a:t>
            </a:r>
          </a:p>
        </p:txBody>
      </p:sp>
      <p:pic>
        <p:nvPicPr>
          <p:cNvPr id="46088" name="Picture 8" descr="наводн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447800"/>
            <a:ext cx="3241675" cy="2171700"/>
          </a:xfrm>
        </p:spPr>
      </p:pic>
      <p:pic>
        <p:nvPicPr>
          <p:cNvPr id="46089" name="Picture 9" descr="s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3733800"/>
            <a:ext cx="2903538" cy="2171700"/>
          </a:xfrm>
        </p:spPr>
      </p:pic>
      <p:pic>
        <p:nvPicPr>
          <p:cNvPr id="46090" name="Picture 10" descr="tsunami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/>
          <a:stretch>
            <a:fillRect/>
          </a:stretch>
        </p:blipFill>
        <p:spPr>
          <a:xfrm>
            <a:off x="4648200" y="1704469"/>
            <a:ext cx="4038600" cy="42872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rgbClr val="FFFF00"/>
                </a:solidFill>
              </a:rPr>
              <a:t>Биологические опасные природные явления</a:t>
            </a:r>
          </a:p>
        </p:txBody>
      </p:sp>
      <p:pic>
        <p:nvPicPr>
          <p:cNvPr id="48134" name="Picture 6" descr="пожа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752600"/>
            <a:ext cx="62484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>
                <a:solidFill>
                  <a:srgbClr val="FF3300"/>
                </a:solidFill>
              </a:rPr>
              <a:t>Лесные и торфяные пожары</a:t>
            </a:r>
            <a:br>
              <a:rPr lang="ru-RU" sz="2400" b="1">
                <a:solidFill>
                  <a:srgbClr val="FF3300"/>
                </a:solidFill>
              </a:rPr>
            </a:br>
            <a:r>
              <a:rPr lang="ru-RU" sz="2400" b="1">
                <a:solidFill>
                  <a:srgbClr val="FF3300"/>
                </a:solidFill>
              </a:rPr>
              <a:t>Лесной пожар</a:t>
            </a:r>
            <a:r>
              <a:rPr lang="ru-RU" sz="2400" b="1">
                <a:solidFill>
                  <a:srgbClr val="FFFF00"/>
                </a:solidFill>
              </a:rPr>
              <a:t> – это неконтролируемое горение растительности, стихийно распространяющееся по лесной территории.</a:t>
            </a:r>
          </a:p>
        </p:txBody>
      </p:sp>
      <p:pic>
        <p:nvPicPr>
          <p:cNvPr id="50183" name="Picture 7" descr="les_pog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905000"/>
            <a:ext cx="3810000" cy="2857500"/>
          </a:xfrm>
        </p:spPr>
      </p:pic>
      <p:pic>
        <p:nvPicPr>
          <p:cNvPr id="50184" name="Picture 8" descr="торф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56138" y="2517015"/>
            <a:ext cx="4038600" cy="30320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Общая характеристика природных явлений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b="1" dirty="0"/>
              <a:t>7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4038600" cy="5867400"/>
          </a:xfrm>
        </p:spPr>
        <p:txBody>
          <a:bodyPr>
            <a:normAutofit lnSpcReduction="10000"/>
          </a:bodyPr>
          <a:lstStyle/>
          <a:p>
            <a:r>
              <a:rPr lang="ru-RU" sz="2400">
                <a:solidFill>
                  <a:srgbClr val="FF3300"/>
                </a:solidFill>
              </a:rPr>
              <a:t>Эпидемия</a:t>
            </a:r>
            <a:r>
              <a:rPr lang="ru-RU" sz="2400">
                <a:solidFill>
                  <a:srgbClr val="FFFF00"/>
                </a:solidFill>
              </a:rPr>
              <a:t> </a:t>
            </a:r>
            <a:r>
              <a:rPr lang="ru-RU" sz="2400">
                <a:solidFill>
                  <a:srgbClr val="FF3300"/>
                </a:solidFill>
              </a:rPr>
              <a:t>– </a:t>
            </a:r>
            <a:r>
              <a:rPr lang="ru-RU" sz="2400">
                <a:solidFill>
                  <a:srgbClr val="FFFF00"/>
                </a:solidFill>
              </a:rPr>
              <a:t>широкое  распространение инфекционной болезни среди людей, значительно превышающее обычно регистрируемый на данной территории уровень заболеваемости. </a:t>
            </a:r>
          </a:p>
          <a:p>
            <a:r>
              <a:rPr lang="ru-RU" sz="2400">
                <a:solidFill>
                  <a:srgbClr val="FF3300"/>
                </a:solidFill>
              </a:rPr>
              <a:t>Инфекционные болезни</a:t>
            </a:r>
            <a:r>
              <a:rPr lang="ru-RU" sz="2400">
                <a:solidFill>
                  <a:srgbClr val="FFFF00"/>
                </a:solidFill>
              </a:rPr>
              <a:t> –</a:t>
            </a:r>
            <a:r>
              <a:rPr lang="ru-RU" sz="2400">
                <a:solidFill>
                  <a:srgbClr val="FF3300"/>
                </a:solidFill>
              </a:rPr>
              <a:t> </a:t>
            </a:r>
            <a:r>
              <a:rPr lang="ru-RU" sz="2400">
                <a:solidFill>
                  <a:srgbClr val="FFFF00"/>
                </a:solidFill>
              </a:rPr>
              <a:t>группа болезней, которые вызываются специфическими возбудителями (бактериями, вирусами и грибками).</a:t>
            </a:r>
          </a:p>
        </p:txBody>
      </p:sp>
      <p:pic>
        <p:nvPicPr>
          <p:cNvPr id="52231" name="Picture 7" descr="gripp_m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676400"/>
            <a:ext cx="46482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57150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4280" name="Picture 8" descr="птиц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8600"/>
            <a:ext cx="3352800" cy="2781300"/>
          </a:xfrm>
        </p:spPr>
      </p:pic>
      <p:pic>
        <p:nvPicPr>
          <p:cNvPr id="54281" name="Picture 9" descr="саранч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3429000"/>
            <a:ext cx="3983038" cy="2438400"/>
          </a:xfrm>
        </p:spPr>
      </p:pic>
      <p:sp>
        <p:nvSpPr>
          <p:cNvPr id="5427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228600"/>
            <a:ext cx="4038600" cy="5867400"/>
          </a:xfrm>
        </p:spPr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Эпизоотии –</a:t>
            </a:r>
            <a:r>
              <a:rPr lang="ru-RU" sz="3600">
                <a:solidFill>
                  <a:srgbClr val="FFFF00"/>
                </a:solidFill>
              </a:rPr>
              <a:t> массовые инфекционные болезни животных</a:t>
            </a:r>
          </a:p>
          <a:p>
            <a:r>
              <a:rPr lang="ru-RU" sz="3600">
                <a:solidFill>
                  <a:srgbClr val="FF3300"/>
                </a:solidFill>
              </a:rPr>
              <a:t>Эпифитотии –</a:t>
            </a:r>
            <a:r>
              <a:rPr lang="ru-RU" sz="3600">
                <a:solidFill>
                  <a:srgbClr val="FFFF00"/>
                </a:solidFill>
              </a:rPr>
              <a:t> массовые болезни растений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>
                <a:solidFill>
                  <a:srgbClr val="FFFF00"/>
                </a:solidFill>
              </a:rPr>
              <a:t>Космические природные явления</a:t>
            </a:r>
          </a:p>
        </p:txBody>
      </p:sp>
      <p:pic>
        <p:nvPicPr>
          <p:cNvPr id="56327" name="Picture 7" descr="астероид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71600"/>
            <a:ext cx="3370263" cy="4495800"/>
          </a:xfrm>
        </p:spPr>
      </p:pic>
      <p:pic>
        <p:nvPicPr>
          <p:cNvPr id="56328" name="Picture 8" descr="комет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1828800"/>
            <a:ext cx="44958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Метеоры и метеориты</a:t>
            </a:r>
            <a:r>
              <a:rPr lang="ru-RU"/>
              <a:t> </a:t>
            </a:r>
          </a:p>
        </p:txBody>
      </p:sp>
      <p:pic>
        <p:nvPicPr>
          <p:cNvPr id="58375" name="Picture 7" descr="179_item_pict_b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371600"/>
            <a:ext cx="4419600" cy="2955925"/>
          </a:xfrm>
        </p:spPr>
      </p:pic>
      <p:pic>
        <p:nvPicPr>
          <p:cNvPr id="58376" name="Picture 8" descr="145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48618" y="3214656"/>
            <a:ext cx="2453640" cy="16367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Кометы и астероиды</a:t>
            </a:r>
          </a:p>
        </p:txBody>
      </p:sp>
      <p:pic>
        <p:nvPicPr>
          <p:cNvPr id="60423" name="Picture 7" descr="mete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371600"/>
            <a:ext cx="4038600" cy="4038600"/>
          </a:xfrm>
        </p:spPr>
      </p:pic>
      <p:pic>
        <p:nvPicPr>
          <p:cNvPr id="60424" name="Picture 8" descr="astero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1981200"/>
            <a:ext cx="3962400" cy="3124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b="1">
                <a:solidFill>
                  <a:srgbClr val="FF3300"/>
                </a:solidFill>
              </a:rPr>
              <a:t>Домашнее задание:</a:t>
            </a:r>
          </a:p>
          <a:p>
            <a:pPr algn="ctr"/>
            <a:r>
              <a:rPr lang="ru-RU" sz="4400" b="1">
                <a:solidFill>
                  <a:srgbClr val="FFFF00"/>
                </a:solidFill>
              </a:rPr>
              <a:t>Параграф 1.2 учить, подготовить в тетради конспект параграфа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ru-RU" sz="4800"/>
              <a:t>Геологические оболочки и геосферы Земли</a:t>
            </a:r>
          </a:p>
        </p:txBody>
      </p:sp>
      <p:pic>
        <p:nvPicPr>
          <p:cNvPr id="9225" name="Picture 9" descr="сфер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2355850"/>
            <a:ext cx="3810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rgbClr val="FFFF00"/>
                </a:solidFill>
              </a:rPr>
              <a:t>Классификация природных явлений по месту возникновения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/>
              <a:t>Геологические (землетрясения, извержения вулканов, оползни, обвалы, снежные лавины);</a:t>
            </a:r>
          </a:p>
          <a:p>
            <a:r>
              <a:rPr lang="ru-RU" sz="2800"/>
              <a:t>Метеорологические (ураганы, бури, смерчи);</a:t>
            </a:r>
          </a:p>
          <a:p>
            <a:r>
              <a:rPr lang="ru-RU" sz="2800"/>
              <a:t>Гидрологические (наводнения, цунами, сели);</a:t>
            </a:r>
          </a:p>
          <a:p>
            <a:r>
              <a:rPr lang="ru-RU" sz="2800"/>
              <a:t>Биологические (эпидемии, эпизоотии, эпифитотии);</a:t>
            </a:r>
          </a:p>
          <a:p>
            <a:r>
              <a:rPr lang="ru-RU" sz="2800"/>
              <a:t>Космические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rgbClr val="FFFF00"/>
                </a:solidFill>
              </a:rPr>
              <a:t>Геологические природные явления</a:t>
            </a:r>
          </a:p>
        </p:txBody>
      </p:sp>
      <p:pic>
        <p:nvPicPr>
          <p:cNvPr id="16393" name="Picture 9" descr="inde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447800"/>
            <a:ext cx="3068638" cy="2171700"/>
          </a:xfrm>
        </p:spPr>
      </p:pic>
      <p:pic>
        <p:nvPicPr>
          <p:cNvPr id="16394" name="Picture 10" descr="earthquake-gallery-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1447800"/>
            <a:ext cx="2984500" cy="2171700"/>
          </a:xfrm>
        </p:spPr>
      </p:pic>
      <p:pic>
        <p:nvPicPr>
          <p:cNvPr id="16395" name="Picture 11" descr="obva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14400" y="3810000"/>
            <a:ext cx="2171700" cy="2171700"/>
          </a:xfrm>
        </p:spPr>
      </p:pic>
      <p:pic>
        <p:nvPicPr>
          <p:cNvPr id="16396" name="Picture 12" descr="KP_1-03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114800" y="3810000"/>
            <a:ext cx="3265488" cy="2171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30480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pic>
        <p:nvPicPr>
          <p:cNvPr id="18439" name="Picture 7" descr="w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066800"/>
            <a:ext cx="4648200" cy="4419600"/>
          </a:xfrm>
        </p:spPr>
      </p:pic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457200"/>
            <a:ext cx="3505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solidFill>
                  <a:srgbClr val="FFFF00"/>
                </a:solidFill>
              </a:rPr>
              <a:t>Земная кора вместе с частью верхней мантии не является монолитным панцирем планеты, а состоит из нескольких больших плит. Выделяют 7 громадных плит и десятки плит поменьше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>
                <a:solidFill>
                  <a:srgbClr val="FFFF00"/>
                </a:solidFill>
              </a:rPr>
              <a:t>Пограничные области между литосферными плитами называют сейсмическими поясами</a:t>
            </a:r>
          </a:p>
        </p:txBody>
      </p:sp>
      <p:pic>
        <p:nvPicPr>
          <p:cNvPr id="20486" name="Picture 6" descr="K-06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2070100"/>
            <a:ext cx="5715000" cy="4000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>
                <a:solidFill>
                  <a:srgbClr val="FFFF00"/>
                </a:solidFill>
              </a:rPr>
              <a:t>Землетрясение </a:t>
            </a:r>
          </a:p>
        </p:txBody>
      </p:sp>
      <p:pic>
        <p:nvPicPr>
          <p:cNvPr id="22534" name="Picture 6" descr="48475220_1252379212_building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4343400" cy="3505200"/>
          </a:xfrm>
        </p:spPr>
      </p:pic>
      <p:pic>
        <p:nvPicPr>
          <p:cNvPr id="22536" name="Picture 8" descr="earthquake-gallery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70438" y="2647156"/>
            <a:ext cx="3810000" cy="2771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Обвал              Оползень</a:t>
            </a:r>
            <a:r>
              <a:rPr lang="ru-RU"/>
              <a:t>  </a:t>
            </a:r>
          </a:p>
        </p:txBody>
      </p:sp>
      <p:pic>
        <p:nvPicPr>
          <p:cNvPr id="25607" name="Picture 7" descr="obv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28800"/>
            <a:ext cx="4038600" cy="4038600"/>
          </a:xfrm>
        </p:spPr>
      </p:pic>
      <p:pic>
        <p:nvPicPr>
          <p:cNvPr id="25608" name="Picture 8" descr="5d98cc6d03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2286000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</TotalTime>
  <Words>305</Words>
  <PresentationFormat>Экран (4:3)</PresentationFormat>
  <Paragraphs>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Метро</vt:lpstr>
      <vt:lpstr>Урок 2</vt:lpstr>
      <vt:lpstr>Общая характеристика природных явлений</vt:lpstr>
      <vt:lpstr>Геологические оболочки и геосферы Земли</vt:lpstr>
      <vt:lpstr>Классификация природных явлений по месту возникновения</vt:lpstr>
      <vt:lpstr>Геологические природные явления</vt:lpstr>
      <vt:lpstr>Слайд 6</vt:lpstr>
      <vt:lpstr>Пограничные области между литосферными плитами называют сейсмическими поясами</vt:lpstr>
      <vt:lpstr>Землетрясение </vt:lpstr>
      <vt:lpstr>Обвал              Оползень  </vt:lpstr>
      <vt:lpstr>Извержение вулкана   Снежная лавина</vt:lpstr>
      <vt:lpstr>Метеорологические природные явления</vt:lpstr>
      <vt:lpstr>Слайд 12</vt:lpstr>
      <vt:lpstr>Циклон – это область пониженного давления в атмосфере с минимумом в центре. Погода при циклоне преобладает пасмурная. С сильными ветрами. Антициклон – область повышенного давления в атмосфере с максимумом в центре. Погода при антициклоне малооблачная, без осадков, ветер слабый.</vt:lpstr>
      <vt:lpstr>К опасным метеорологическим явлениям относятся тайфуны, ураганы, бури, смерчи, грозы, засухи, сильные морозы и туманы.</vt:lpstr>
      <vt:lpstr>Гидрологические природные явления</vt:lpstr>
      <vt:lpstr>Слайд 16</vt:lpstr>
      <vt:lpstr>К опасным природным явлениям гидрологического характера относятся наводнения, цунами, сели</vt:lpstr>
      <vt:lpstr>Биологические опасные природные явления</vt:lpstr>
      <vt:lpstr>Лесные и торфяные пожары Лесной пожар – это неконтролируемое горение растительности, стихийно распространяющееся по лесной территории.</vt:lpstr>
      <vt:lpstr>Слайд 20</vt:lpstr>
      <vt:lpstr>Слайд 21</vt:lpstr>
      <vt:lpstr>Космические природные явления</vt:lpstr>
      <vt:lpstr>Метеоры и метеориты </vt:lpstr>
      <vt:lpstr>Кометы и астероиды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2</dc:title>
  <dc:creator>Сергей</dc:creator>
  <cp:lastModifiedBy>Сергей</cp:lastModifiedBy>
  <cp:revision>3</cp:revision>
  <dcterms:created xsi:type="dcterms:W3CDTF">2012-09-10T17:20:45Z</dcterms:created>
  <dcterms:modified xsi:type="dcterms:W3CDTF">2012-09-10T17:35:10Z</dcterms:modified>
</cp:coreProperties>
</file>