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80839-65EF-4347-962D-D3D460D8A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10/17/2013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6477000" cy="2514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3600" i="1" dirty="0" smtClean="0">
                <a:solidFill>
                  <a:srgbClr val="FF0000"/>
                </a:solidFill>
              </a:rPr>
              <a:t>Анатомно-физиологические особенности человека в подростковом возрасте.</a:t>
            </a:r>
            <a:endParaRPr lang="ru-RU" sz="3600" dirty="0" smtClean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4075" y="4652963"/>
            <a:ext cx="6400800" cy="1752600"/>
          </a:xfrm>
        </p:spPr>
        <p:txBody>
          <a:bodyPr>
            <a:normAutofit lnSpcReduction="10000"/>
          </a:bodyPr>
          <a:lstStyle/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endParaRPr lang="ru-RU" sz="1600" dirty="0" smtClean="0"/>
          </a:p>
          <a:p>
            <a:pPr algn="r" eaLnBrk="1" hangingPunct="1">
              <a:defRPr/>
            </a:pPr>
            <a:r>
              <a:rPr lang="ru-RU" sz="1600" dirty="0" smtClean="0"/>
              <a:t>Крупнова. Е.А. учитель ОБЖ ГБОУ ШИ №576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rgbClr val="FF0000"/>
                </a:solidFill>
              </a:rPr>
              <a:t>Подростковые</a:t>
            </a:r>
            <a:r>
              <a:rPr lang="ru-RU" smtClean="0">
                <a:solidFill>
                  <a:srgbClr val="FF0000"/>
                </a:solidFill>
              </a:rPr>
              <a:t> угри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844675"/>
            <a:ext cx="4038600" cy="4114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mtClean="0"/>
              <a:t>Усиление функций сальных желез ,что ведёт к закупориванию их протоков и образованию угрей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003800" y="2420938"/>
            <a:ext cx="3683000" cy="3886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mtClean="0"/>
              <a:t>Правила личной гигиены (душ, регулярные водные процедуры и воздушные ванны ) помогут избавиться от угрей</a:t>
            </a:r>
          </a:p>
        </p:txBody>
      </p:sp>
      <p:pic>
        <p:nvPicPr>
          <p:cNvPr id="46085" name="Picture 5" descr="j02119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2924175"/>
            <a:ext cx="172878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60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Чтобы обеспечить гармоническое развитие своего организма нужно: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772400" cy="422196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/>
              <a:t>Знать закономерности развитие своего организма в подростковом возрасте.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/>
              <a:t>Сохранение и укрепления своего здоровья.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/>
              <a:t>Подготовка к полноценной взрослой жизни.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18488" cy="16414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i="1" dirty="0" smtClean="0">
                <a:solidFill>
                  <a:srgbClr val="6666FF"/>
                </a:solidFill>
              </a:rPr>
              <a:t>План урока</a:t>
            </a:r>
            <a:r>
              <a:rPr lang="ru-RU" sz="3200" i="1" dirty="0" smtClean="0">
                <a:solidFill>
                  <a:srgbClr val="6666FF"/>
                </a:solidFill>
              </a:rPr>
              <a:t>:</a:t>
            </a:r>
            <a:endParaRPr lang="ru-RU" sz="3200" i="1" dirty="0" smtClean="0">
              <a:solidFill>
                <a:srgbClr val="6666FF"/>
              </a:solidFill>
            </a:endParaRPr>
          </a:p>
        </p:txBody>
      </p:sp>
      <p:sp>
        <p:nvSpPr>
          <p:cNvPr id="4106" name="Rectangle 10"/>
          <p:cNvSpPr>
            <a:spLocks noGrp="1" noRot="1" noChangeArrowheads="1"/>
          </p:cNvSpPr>
          <p:nvPr>
            <p:ph idx="1"/>
          </p:nvPr>
        </p:nvSpPr>
        <p:spPr>
          <a:xfrm>
            <a:off x="1128713" y="1828801"/>
            <a:ext cx="7354887" cy="40528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rgbClr val="CC0000"/>
                </a:solidFill>
              </a:rPr>
              <a:t>На уроке мы познакомимся:</a:t>
            </a:r>
          </a:p>
          <a:p>
            <a:pPr eaLnBrk="1" hangingPunct="1">
              <a:defRPr/>
            </a:pPr>
            <a:r>
              <a:rPr lang="ru-RU" sz="2000" dirty="0" smtClean="0"/>
              <a:t>с особенностями развития  подросткового организма.</a:t>
            </a:r>
          </a:p>
          <a:p>
            <a:pPr eaLnBrk="1" hangingPunct="1">
              <a:defRPr/>
            </a:pPr>
            <a:r>
              <a:rPr lang="ru-RU" sz="2000" dirty="0" smtClean="0"/>
              <a:t>с основными показателями физического развития подростка.</a:t>
            </a:r>
          </a:p>
          <a:p>
            <a:pPr eaLnBrk="1" hangingPunct="1">
              <a:defRPr/>
            </a:pPr>
            <a:r>
              <a:rPr lang="ru-RU" sz="2000" dirty="0" smtClean="0"/>
              <a:t>с функциональными расстройствами органов в подростковом возрасте.</a:t>
            </a:r>
          </a:p>
          <a:p>
            <a:pPr eaLnBrk="1" hangingPunct="1">
              <a:defRPr/>
            </a:pPr>
            <a:r>
              <a:rPr lang="ru-RU" sz="2000" dirty="0" smtClean="0"/>
              <a:t>с правилами ухода за организмом ,с целью сохранения здоровья.</a:t>
            </a:r>
          </a:p>
          <a:p>
            <a:pPr eaLnBrk="1" hangingPunct="1"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hlink"/>
                </a:solidFill>
              </a:rPr>
              <a:t>Этапы жизни человека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2887663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smtClean="0"/>
              <a:t>Младенчество     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smtClean="0"/>
              <a:t>        детство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smtClean="0"/>
              <a:t>             юность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smtClean="0"/>
              <a:t>                    зрелость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smtClean="0"/>
              <a:t>                             пожилой человек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i="1" smtClean="0"/>
              <a:t>                                           старость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/>
              <a:t>                  </a:t>
            </a:r>
          </a:p>
        </p:txBody>
      </p:sp>
      <p:pic>
        <p:nvPicPr>
          <p:cNvPr id="14343" name="Picture 7" descr="j021672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16688" y="1778000"/>
            <a:ext cx="1450975" cy="1824038"/>
          </a:xfrm>
        </p:spPr>
      </p:pic>
      <p:pic>
        <p:nvPicPr>
          <p:cNvPr id="18437" name="Picture 8" descr="IMGA084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CBACA"/>
              </a:clrFrom>
              <a:clrTo>
                <a:srgbClr val="8CBAC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508500"/>
            <a:ext cx="3059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i="1" u="sng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Подростковый возраст-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91513" cy="198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u="sng" smtClean="0">
                <a:latin typeface="Space Bd BT" pitchFamily="82" charset="0"/>
              </a:rPr>
              <a:t>период жизни человека с 12 до 18 лет ,возраст , при котором происходит биологическая психологическая и социальная перестройка организма , ведущая к зрелости</a:t>
            </a:r>
          </a:p>
        </p:txBody>
      </p:sp>
      <p:pic>
        <p:nvPicPr>
          <p:cNvPr id="20500" name="Picture 20" descr="e7e4d8a7409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076700"/>
            <a:ext cx="1851025" cy="1981200"/>
          </a:xfrm>
          <a:noFill/>
        </p:spPr>
      </p:pic>
      <p:pic>
        <p:nvPicPr>
          <p:cNvPr id="19461" name="Picture 21" descr="bbc984286f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3933825"/>
            <a:ext cx="15208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AutoShape 22"/>
          <p:cNvSpPr>
            <a:spLocks noChangeArrowheads="1"/>
          </p:cNvSpPr>
          <p:nvPr/>
        </p:nvSpPr>
        <p:spPr bwMode="auto">
          <a:xfrm>
            <a:off x="2987675" y="4868863"/>
            <a:ext cx="2089150" cy="576262"/>
          </a:xfrm>
          <a:prstGeom prst="rightArrow">
            <a:avLst>
              <a:gd name="adj1" fmla="val 49019"/>
              <a:gd name="adj2" fmla="val 9049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512064"/>
            <a:ext cx="8229600" cy="707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i="1" u="sng" dirty="0" smtClean="0">
                <a:solidFill>
                  <a:srgbClr val="FF0000"/>
                </a:solidFill>
              </a:rPr>
              <a:t>В подростковом возрасте происходит половое созревание человека ,которое сопровождается ускоренным физическим развитием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464344" y="2438400"/>
            <a:ext cx="4038600" cy="38580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/>
              <a:t>Происходит быстрый рост тела ,всех органов , причём темпы роста разных частей тела неодинаковы.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( быстрее происходит увеличение длины рук и ног.)</a:t>
            </a:r>
          </a:p>
        </p:txBody>
      </p:sp>
      <p:sp>
        <p:nvSpPr>
          <p:cNvPr id="23566" name="Rectangle 14"/>
          <p:cNvSpPr>
            <a:spLocks noGrp="1" noChangeArrowheads="1"/>
          </p:cNvSpPr>
          <p:nvPr>
            <p:ph sz="half" idx="2"/>
          </p:nvPr>
        </p:nvSpPr>
        <p:spPr>
          <a:xfrm>
            <a:off x="4655344" y="2514600"/>
            <a:ext cx="4038600" cy="37818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dirty="0" smtClean="0"/>
              <a:t>Происходит временное нарушение координации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Появляются неуклюжесть, неповоротливость,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   угловатость.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/>
      <p:bldP spid="23565" grpId="0" build="p"/>
      <p:bldP spid="2356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sz="4000" i="1" smtClean="0"/>
              <a:t>Основные показатели физического развития подростков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eaLnBrk="1" hangingPunct="1"/>
            <a:r>
              <a:rPr lang="ru-RU" smtClean="0"/>
              <a:t>длина</a:t>
            </a:r>
          </a:p>
          <a:p>
            <a:pPr eaLnBrk="1" hangingPunct="1"/>
            <a:r>
              <a:rPr lang="ru-RU" smtClean="0"/>
              <a:t>масса тела</a:t>
            </a:r>
          </a:p>
          <a:p>
            <a:pPr eaLnBrk="1" hangingPunct="1"/>
            <a:r>
              <a:rPr lang="ru-RU" smtClean="0"/>
              <a:t>окружность грудной клетки</a:t>
            </a:r>
          </a:p>
        </p:txBody>
      </p:sp>
      <p:sp>
        <p:nvSpPr>
          <p:cNvPr id="2150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3438" y="1981200"/>
            <a:ext cx="3814762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1800" smtClean="0"/>
              <a:t>Большое значение имеют:</a:t>
            </a:r>
          </a:p>
          <a:p>
            <a:pPr eaLnBrk="1" hangingPunct="1"/>
            <a:r>
              <a:rPr lang="ru-RU" sz="1800" smtClean="0"/>
              <a:t>состояние осанки</a:t>
            </a:r>
          </a:p>
          <a:p>
            <a:pPr eaLnBrk="1" hangingPunct="1"/>
            <a:r>
              <a:rPr lang="ru-RU" sz="1800" smtClean="0"/>
              <a:t>Степень развития мускулатуры</a:t>
            </a:r>
          </a:p>
          <a:p>
            <a:pPr eaLnBrk="1" hangingPunct="1"/>
            <a:r>
              <a:rPr lang="ru-RU" sz="1800" smtClean="0"/>
              <a:t>Мышечный тонус</a:t>
            </a:r>
          </a:p>
          <a:p>
            <a:pPr eaLnBrk="1" hangingPunct="1"/>
            <a:r>
              <a:rPr lang="ru-RU" sz="1800" smtClean="0"/>
              <a:t>Развитие подкожной жировой клетчатки</a:t>
            </a:r>
          </a:p>
        </p:txBody>
      </p:sp>
      <p:pic>
        <p:nvPicPr>
          <p:cNvPr id="30730" name="Picture 10" descr="weles1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5085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07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7" name="Rectangle 1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i="1" smtClean="0">
                <a:solidFill>
                  <a:srgbClr val="99FF99"/>
                </a:solidFill>
                <a:latin typeface="Monotype Corsiva" pitchFamily="66" charset="0"/>
              </a:rPr>
              <a:t>Индивидуальные особенности  пропорции тела :</a:t>
            </a:r>
          </a:p>
        </p:txBody>
      </p:sp>
      <p:graphicFrame>
        <p:nvGraphicFramePr>
          <p:cNvPr id="33821" name="Group 29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341014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мальчики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девочки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Проявляются контуры мускулатуры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Исчезает округлость контуров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Уменьшается количество подкожного жира усиливаеться мышечная масса,происходит развитие мышц туловища и конечностей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Рост и развитие мышечной системы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Равномерно увеличивается подкожный жировой слой, отчего девочки становятся более «округлыми»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Наиболее заметно увеличивается верхняя часть туловища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42" name="Picture 30" descr="14fevr2007mai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75" y="19161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31" descr="sloveshakira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7625" y="191611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i="1" smtClean="0"/>
              <a:t>Функциональные расстройства органов в подростковом возрасте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smtClean="0"/>
              <a:t>Повышение давления</a:t>
            </a:r>
          </a:p>
          <a:p>
            <a:pPr eaLnBrk="1" hangingPunct="1">
              <a:defRPr/>
            </a:pPr>
            <a:r>
              <a:rPr lang="ru-RU" sz="2400" smtClean="0"/>
              <a:t>Учащения пульса</a:t>
            </a:r>
          </a:p>
          <a:p>
            <a:pPr eaLnBrk="1" hangingPunct="1">
              <a:defRPr/>
            </a:pPr>
            <a:r>
              <a:rPr lang="ru-RU" sz="2400" smtClean="0"/>
              <a:t>Иногда отдышка</a:t>
            </a:r>
          </a:p>
          <a:p>
            <a:pPr eaLnBrk="1" hangingPunct="1">
              <a:defRPr/>
            </a:pPr>
            <a:r>
              <a:rPr lang="ru-RU" sz="2400" smtClean="0"/>
              <a:t>Головная боль</a:t>
            </a:r>
          </a:p>
          <a:p>
            <a:pPr eaLnBrk="1" hangingPunct="1">
              <a:buFontTx/>
              <a:buNone/>
              <a:defRPr/>
            </a:pPr>
            <a:r>
              <a:rPr lang="ru-RU" sz="2400" smtClean="0"/>
              <a:t>(это происходит с подростков у которых низкая или чрезмерно большая физическая нагрузка)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400" smtClean="0"/>
              <a:t>Возникают проблемы со зрением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smtClean="0"/>
              <a:t> (при интенсивном чтении ,работе с компьютером и большой умственной нагрузке)</a:t>
            </a:r>
          </a:p>
        </p:txBody>
      </p:sp>
      <p:pic>
        <p:nvPicPr>
          <p:cNvPr id="23557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4581525"/>
            <a:ext cx="1795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  <p:bldP spid="389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algn="ctr" eaLnBrk="1" hangingPunct="1"/>
            <a:r>
              <a:rPr lang="ru-RU" sz="2100" i="1" smtClean="0">
                <a:solidFill>
                  <a:srgbClr val="FF0000"/>
                </a:solidFill>
                <a:latin typeface="Swiss921 BT" pitchFamily="34" charset="0"/>
              </a:rPr>
              <a:t>Что влияет на физическое развитие в подростковом возрасте ?</a:t>
            </a:r>
          </a:p>
        </p:txBody>
      </p:sp>
      <p:graphicFrame>
        <p:nvGraphicFramePr>
          <p:cNvPr id="1026" name="Diagram 6"/>
          <p:cNvGraphicFramePr>
            <a:graphicFrameLocks/>
          </p:cNvGraphicFramePr>
          <p:nvPr>
            <p:ph idx="1"/>
          </p:nvPr>
        </p:nvGraphicFramePr>
        <p:xfrm>
          <a:off x="-1331913" y="1143000"/>
          <a:ext cx="11306176" cy="57150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pic>
        <p:nvPicPr>
          <p:cNvPr id="1042" name="Picture 23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88" y="4086225"/>
            <a:ext cx="1795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26" descr="j00903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1196975"/>
            <a:ext cx="19431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7" descr="j019928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4724400"/>
            <a:ext cx="1768475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8" descr="j02167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9550" y="1125538"/>
            <a:ext cx="91598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9" descr="j028569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1613" y="939800"/>
            <a:ext cx="1520825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361</Words>
  <PresentationFormat>Экран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Анатомно-физиологические особенности человека в подростковом возрасте.</vt:lpstr>
      <vt:lpstr>План урока:</vt:lpstr>
      <vt:lpstr>Этапы жизни человека</vt:lpstr>
      <vt:lpstr>Подростковый возраст-</vt:lpstr>
      <vt:lpstr>В подростковом возрасте происходит половое созревание человека ,которое сопровождается ускоренным физическим развитием</vt:lpstr>
      <vt:lpstr>Основные показатели физического развития подростков</vt:lpstr>
      <vt:lpstr>Индивидуальные особенности  пропорции тела :</vt:lpstr>
      <vt:lpstr>Функциональные расстройства органов в подростковом возрасте</vt:lpstr>
      <vt:lpstr>Что влияет на физическое развитие в подростковом возрасте ?</vt:lpstr>
      <vt:lpstr>Подростковые угри</vt:lpstr>
      <vt:lpstr>Чтобы обеспечить гармоническое развитие своего организма нужно: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Анатомно-физиологические особенности человека в подростковом возрасте.</dc:title>
  <dc:creator>Сергей</dc:creator>
  <cp:lastModifiedBy>Сергей</cp:lastModifiedBy>
  <cp:revision>7</cp:revision>
  <dcterms:created xsi:type="dcterms:W3CDTF">2013-10-17T13:31:24Z</dcterms:created>
  <dcterms:modified xsi:type="dcterms:W3CDTF">2013-10-17T13:41:53Z</dcterms:modified>
</cp:coreProperties>
</file>