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95"/>
    <a:srgbClr val="00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529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3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1096DA-68B6-40CF-BCE4-75CDDC85A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5CDA3-CA1B-4679-A981-3E45F27C8B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84643-FC3E-4B49-89BA-D7931BB0DE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34F53-8445-4617-972E-90E17A8221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7F4D0-AE1F-4E8B-BD8B-674A4FF47D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88847-639E-41D6-9E43-5C18E1AE1E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596C1-F92B-4ED3-AD3E-FD7B79DB90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0A428-0C0E-4AA1-B321-AD5A2EF07A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CF336-1D10-4805-B4B6-D84B1154D8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DAD8E-68BF-4A75-B1ED-82D459C6AF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3FD67-DC15-4019-8514-4379B1A4D2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90F9171-B1F0-4C81-80BE-8F04A423343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428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8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785794"/>
            <a:ext cx="8281987" cy="4465637"/>
          </a:xfrm>
        </p:spPr>
        <p:txBody>
          <a:bodyPr/>
          <a:lstStyle/>
          <a:p>
            <a:pPr algn="ctr"/>
            <a:r>
              <a:rPr lang="ru-RU" sz="4800" u="sng" dirty="0">
                <a:solidFill>
                  <a:srgbClr val="00FFFE"/>
                </a:solidFill>
              </a:rPr>
              <a:t/>
            </a:r>
            <a:br>
              <a:rPr lang="ru-RU" sz="4800" u="sng" dirty="0">
                <a:solidFill>
                  <a:srgbClr val="00FFFE"/>
                </a:solidFill>
              </a:rPr>
            </a:br>
            <a:r>
              <a:rPr lang="ru-RU" sz="4800" u="sng" dirty="0"/>
              <a:t>Бактериологическое оружие и его воздействие на организм человека.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u="sng">
                <a:latin typeface="Comic Sans MS" pitchFamily="66" charset="0"/>
              </a:rPr>
              <a:t>Заболевание людей происходит в результате:</a:t>
            </a:r>
          </a:p>
        </p:txBody>
      </p:sp>
      <p:sp>
        <p:nvSpPr>
          <p:cNvPr id="77831" name="Rectangle 7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73238"/>
            <a:ext cx="8424863" cy="4679950"/>
          </a:xfrm>
        </p:spPr>
        <p:txBody>
          <a:bodyPr/>
          <a:lstStyle/>
          <a:p>
            <a:r>
              <a:rPr lang="ru-RU" b="1">
                <a:latin typeface="Comic Sans MS" pitchFamily="66" charset="0"/>
              </a:rPr>
              <a:t>вдыхания ими заражённого воздуха;</a:t>
            </a:r>
          </a:p>
          <a:p>
            <a:r>
              <a:rPr lang="ru-RU" b="1">
                <a:latin typeface="Comic Sans MS" pitchFamily="66" charset="0"/>
              </a:rPr>
              <a:t>попадания микробов или токсинов на слизистую оболочку и повреждённую кожу;</a:t>
            </a:r>
          </a:p>
          <a:p>
            <a:r>
              <a:rPr lang="ru-RU" b="1">
                <a:latin typeface="Comic Sans MS" pitchFamily="66" charset="0"/>
              </a:rPr>
              <a:t>употребления в пищу заражённых продуктов питания и воды;</a:t>
            </a:r>
          </a:p>
          <a:p>
            <a:r>
              <a:rPr lang="ru-RU" b="1">
                <a:latin typeface="Comic Sans MS" pitchFamily="66" charset="0"/>
              </a:rPr>
              <a:t>укусов заражённых насекомых и клещей;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u="sng">
                <a:latin typeface="Comic Sans MS" pitchFamily="66" charset="0"/>
              </a:rPr>
              <a:t>Заражение людей происходит в результате:</a:t>
            </a:r>
          </a:p>
        </p:txBody>
      </p:sp>
      <p:sp>
        <p:nvSpPr>
          <p:cNvPr id="81925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05000"/>
            <a:ext cx="8521700" cy="4692650"/>
          </a:xfrm>
        </p:spPr>
        <p:txBody>
          <a:bodyPr/>
          <a:lstStyle/>
          <a:p>
            <a:r>
              <a:rPr lang="ru-RU" sz="2900" b="1">
                <a:latin typeface="Comic Sans MS" pitchFamily="66" charset="0"/>
              </a:rPr>
              <a:t>соприкосновения с заражёнными предметами или непосредственного общения с больными людьми;</a:t>
            </a:r>
          </a:p>
          <a:p>
            <a:r>
              <a:rPr lang="ru-RU" sz="2900" b="1">
                <a:latin typeface="Comic Sans MS" pitchFamily="66" charset="0"/>
              </a:rPr>
              <a:t>ранения осколками боеприпасов, снаряжённых бактериальными средствами;  </a:t>
            </a:r>
          </a:p>
          <a:p>
            <a:r>
              <a:rPr lang="ru-RU" sz="2900" b="1">
                <a:solidFill>
                  <a:schemeClr val="tx2"/>
                </a:solidFill>
                <a:latin typeface="Comic Sans MS" pitchFamily="66" charset="0"/>
              </a:rPr>
              <a:t>Ряд заболеваний быстро передаётся от больных людей к здоровым и вызывает эпидемии(чумы, холеры, тифа, гриппа).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u="sng">
                <a:latin typeface="Comic Sans MS" pitchFamily="66" charset="0"/>
              </a:rPr>
              <a:t>К медицинским средствам защиты населения от бактериологического оружия относятся:</a:t>
            </a:r>
          </a:p>
        </p:txBody>
      </p:sp>
      <p:sp>
        <p:nvSpPr>
          <p:cNvPr id="84997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905000"/>
            <a:ext cx="8450262" cy="4548188"/>
          </a:xfrm>
        </p:spPr>
        <p:txBody>
          <a:bodyPr/>
          <a:lstStyle/>
          <a:p>
            <a:r>
              <a:rPr lang="ru-RU" b="1">
                <a:solidFill>
                  <a:schemeClr val="tx2"/>
                </a:solidFill>
                <a:latin typeface="Comic Sans MS" pitchFamily="66" charset="0"/>
              </a:rPr>
              <a:t>Вакцино – сывороточные препараты</a:t>
            </a:r>
            <a:r>
              <a:rPr lang="ru-RU" b="1">
                <a:latin typeface="Comic Sans MS" pitchFamily="66" charset="0"/>
              </a:rPr>
              <a:t>;</a:t>
            </a:r>
          </a:p>
          <a:p>
            <a:r>
              <a:rPr lang="ru-RU" b="1">
                <a:solidFill>
                  <a:schemeClr val="tx2"/>
                </a:solidFill>
                <a:latin typeface="Comic Sans MS" pitchFamily="66" charset="0"/>
              </a:rPr>
              <a:t>Антибиотики;</a:t>
            </a:r>
          </a:p>
          <a:p>
            <a:r>
              <a:rPr lang="ru-RU" b="1">
                <a:solidFill>
                  <a:schemeClr val="tx2"/>
                </a:solidFill>
                <a:latin typeface="Comic Sans MS" pitchFamily="66" charset="0"/>
              </a:rPr>
              <a:t>Сульфаниламидные</a:t>
            </a:r>
            <a:r>
              <a:rPr lang="ru-RU" b="1">
                <a:latin typeface="Comic Sans MS" pitchFamily="66" charset="0"/>
              </a:rPr>
              <a:t> и др. </a:t>
            </a:r>
            <a:r>
              <a:rPr lang="ru-RU" b="1">
                <a:solidFill>
                  <a:schemeClr val="tx2"/>
                </a:solidFill>
                <a:latin typeface="Comic Sans MS" pitchFamily="66" charset="0"/>
              </a:rPr>
              <a:t>лекарственные вещества</a:t>
            </a:r>
            <a:r>
              <a:rPr lang="ru-RU" b="1">
                <a:latin typeface="Comic Sans MS" pitchFamily="66" charset="0"/>
              </a:rPr>
              <a:t>, используемые для специальной и экстренной профилактики инфекционных болезней; </a:t>
            </a:r>
          </a:p>
          <a:p>
            <a:r>
              <a:rPr lang="ru-RU" b="1">
                <a:solidFill>
                  <a:schemeClr val="tx2"/>
                </a:solidFill>
                <a:latin typeface="Comic Sans MS" pitchFamily="66" charset="0"/>
              </a:rPr>
              <a:t>специальные химические вещества.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064250"/>
          </a:xfrm>
        </p:spPr>
        <p:txBody>
          <a:bodyPr/>
          <a:lstStyle/>
          <a:p>
            <a:r>
              <a:rPr lang="ru-RU" sz="4000" u="sng">
                <a:latin typeface="Comic Sans MS" pitchFamily="66" charset="0"/>
              </a:rPr>
              <a:t>При обнаружении признаков применения данного оружия немедленно надевают противогазы(респираторы, маски, а также средства для защиты кожи).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33375"/>
            <a:ext cx="8353425" cy="2087563"/>
          </a:xfrm>
        </p:spPr>
        <p:txBody>
          <a:bodyPr/>
          <a:lstStyle/>
          <a:p>
            <a:r>
              <a:rPr lang="ru-RU" sz="3600" u="sng">
                <a:latin typeface="Comic Sans MS" pitchFamily="66" charset="0"/>
              </a:rPr>
              <a:t>Бактериологическое оружие</a:t>
            </a:r>
            <a:r>
              <a:rPr lang="ru-RU" sz="3200">
                <a:latin typeface="Comic Sans MS" pitchFamily="66" charset="0"/>
              </a:rPr>
              <a:t> – это специальные боеприпасы и боевые приборы, снаряжённые биологическими средствами.</a:t>
            </a:r>
            <a:r>
              <a:rPr lang="ru-RU" sz="3200" b="0"/>
              <a:t> 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565400"/>
            <a:ext cx="8208963" cy="3887788"/>
          </a:xfrm>
        </p:spPr>
        <p:txBody>
          <a:bodyPr/>
          <a:lstStyle/>
          <a:p>
            <a:endParaRPr lang="ru-RU" b="1" u="sng">
              <a:latin typeface="Comic Sans MS" pitchFamily="66" charset="0"/>
            </a:endParaRPr>
          </a:p>
          <a:p>
            <a:r>
              <a:rPr lang="ru-RU" b="1" u="sng">
                <a:latin typeface="Comic Sans MS" pitchFamily="66" charset="0"/>
              </a:rPr>
              <a:t>Разновидности биологического оружия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258888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4643438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7885113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132138" y="36449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6372225" y="37163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95288" y="4292600"/>
            <a:ext cx="1781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Бактерии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484438" y="4941888"/>
            <a:ext cx="1485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Вирусы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708400" y="4292600"/>
            <a:ext cx="1952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Риккетсии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724525" y="4797425"/>
            <a:ext cx="1385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Грибки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7164388" y="4365625"/>
            <a:ext cx="170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Токсины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6" grpId="0" animBg="1"/>
      <p:bldP spid="56327" grpId="0" animBg="1"/>
      <p:bldP spid="56328" grpId="0" animBg="1"/>
      <p:bldP spid="56329" grpId="0" animBg="1"/>
      <p:bldP spid="563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244475"/>
            <a:ext cx="8353425" cy="6280150"/>
          </a:xfrm>
        </p:spPr>
        <p:txBody>
          <a:bodyPr/>
          <a:lstStyle/>
          <a:p>
            <a:r>
              <a:rPr lang="ru-RU" sz="2600">
                <a:solidFill>
                  <a:schemeClr val="tx1"/>
                </a:solidFill>
                <a:latin typeface="Comic Sans MS" pitchFamily="66" charset="0"/>
              </a:rPr>
              <a:t>Его поражающее действие основано на использовании болезнетворных свойств микроорганизмов, а также вырабатываемых некоторыми бактериями ядов(токсинов).Оно предназначено для массового поражения людей и т.д.Оказывает поражающее воздействие в течение длительного времени, имеет скрытый(инкубационный) период, определяется с помощью лабораторных исследований. Микробы и токсины трудно обнаруживаются во внешней среде, могут проникать вместе с воздухом в негерметизированные укрытия и помещения.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u="sng">
                <a:latin typeface="Comic Sans MS" pitchFamily="66" charset="0"/>
              </a:rPr>
              <a:t>Признаки применяемого бактериологического оружия: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905000"/>
            <a:ext cx="8377237" cy="4764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500" b="1">
                <a:latin typeface="Comic Sans MS" pitchFamily="66" charset="0"/>
              </a:rPr>
              <a:t>Глухой, в отличие от обычных боеприпасов, звук разрыва снарядов и бомб;</a:t>
            </a:r>
          </a:p>
          <a:p>
            <a:pPr>
              <a:lnSpc>
                <a:spcPct val="90000"/>
              </a:lnSpc>
            </a:pPr>
            <a:r>
              <a:rPr lang="ru-RU" sz="2500" b="1">
                <a:latin typeface="Comic Sans MS" pitchFamily="66" charset="0"/>
              </a:rPr>
              <a:t>Наличие в местах разрывов крупных осколков и отдельных частей боеприпасов;</a:t>
            </a:r>
          </a:p>
          <a:p>
            <a:pPr>
              <a:lnSpc>
                <a:spcPct val="90000"/>
              </a:lnSpc>
            </a:pPr>
            <a:r>
              <a:rPr lang="ru-RU" sz="2500" b="1">
                <a:latin typeface="Comic Sans MS" pitchFamily="66" charset="0"/>
              </a:rPr>
              <a:t>Появление капель жидкости или порошкообразных веществ на местности;</a:t>
            </a:r>
          </a:p>
          <a:p>
            <a:pPr>
              <a:lnSpc>
                <a:spcPct val="90000"/>
              </a:lnSpc>
            </a:pPr>
            <a:r>
              <a:rPr lang="ru-RU" sz="2500" b="1">
                <a:latin typeface="Comic Sans MS" pitchFamily="66" charset="0"/>
              </a:rPr>
              <a:t>Необычное скопление насекомых и клещей в местах разрыва боеприпасов и падения контейнеров;</a:t>
            </a:r>
          </a:p>
          <a:p>
            <a:pPr>
              <a:lnSpc>
                <a:spcPct val="90000"/>
              </a:lnSpc>
            </a:pPr>
            <a:r>
              <a:rPr lang="ru-RU" sz="2500" b="1">
                <a:latin typeface="Comic Sans MS" pitchFamily="66" charset="0"/>
              </a:rPr>
              <a:t>Массовые заболевание людей и животных.</a:t>
            </a:r>
          </a:p>
          <a:p>
            <a:pPr>
              <a:lnSpc>
                <a:spcPct val="90000"/>
              </a:lnSpc>
            </a:pPr>
            <a:endParaRPr lang="ru-RU" sz="1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ru-RU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33375"/>
            <a:ext cx="8204200" cy="1727200"/>
          </a:xfrm>
        </p:spPr>
        <p:txBody>
          <a:bodyPr/>
          <a:lstStyle/>
          <a:p>
            <a:r>
              <a:rPr lang="ru-RU" sz="3400" b="0" u="sng">
                <a:latin typeface="Comic Sans MS" pitchFamily="66" charset="0"/>
              </a:rPr>
              <a:t>Бактерии </a:t>
            </a:r>
            <a:r>
              <a:rPr lang="ru-RU" sz="3400" b="0">
                <a:latin typeface="Comic Sans MS" pitchFamily="66" charset="0"/>
              </a:rPr>
              <a:t>– одноклеточные микроорганизмы растительного происхождения.</a:t>
            </a:r>
            <a:r>
              <a:rPr lang="ru-RU" sz="2400" b="0"/>
              <a:t> </a:t>
            </a:r>
            <a:r>
              <a:rPr lang="ru-RU" sz="3200" b="0"/>
              <a:t> </a:t>
            </a:r>
            <a:endParaRPr lang="ru-RU" sz="3200" u="sng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133600"/>
            <a:ext cx="8208963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latin typeface="Comic Sans MS" pitchFamily="66" charset="0"/>
              </a:rPr>
              <a:t>Некоторые виды во внешней среде образуют защитные оболочки, повышающие их устойчивость к дезинфицирующими средствами.</a:t>
            </a:r>
          </a:p>
          <a:p>
            <a:pPr>
              <a:lnSpc>
                <a:spcPct val="90000"/>
              </a:lnSpc>
            </a:pPr>
            <a:endParaRPr lang="ru-RU" sz="3600" b="1" u="sng">
              <a:solidFill>
                <a:schemeClr val="tx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ru-RU" sz="3600" b="1" u="sng">
                <a:solidFill>
                  <a:schemeClr val="tx2"/>
                </a:solidFill>
                <a:latin typeface="Comic Sans MS" pitchFamily="66" charset="0"/>
              </a:rPr>
              <a:t>Пример заболеваний: чума, холера, бруцеллез, сибирская язва, столбняк.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7772400" cy="1736725"/>
          </a:xfrm>
        </p:spPr>
        <p:txBody>
          <a:bodyPr/>
          <a:lstStyle/>
          <a:p>
            <a:r>
              <a:rPr lang="ru-RU" sz="4800" u="sng">
                <a:latin typeface="Comic Sans MS" pitchFamily="66" charset="0"/>
              </a:rPr>
              <a:t>Вирусы</a:t>
            </a:r>
            <a:r>
              <a:rPr lang="ru-RU" sz="4000" u="sng">
                <a:latin typeface="Comic Sans MS" pitchFamily="66" charset="0"/>
              </a:rPr>
              <a:t> </a:t>
            </a:r>
            <a:r>
              <a:rPr lang="ru-RU" sz="4000">
                <a:latin typeface="Comic Sans MS" pitchFamily="66" charset="0"/>
              </a:rPr>
              <a:t>-</a:t>
            </a:r>
            <a:r>
              <a:rPr lang="ru-RU">
                <a:latin typeface="Comic Sans MS" pitchFamily="66" charset="0"/>
              </a:rPr>
              <a:t> </a:t>
            </a:r>
            <a:r>
              <a:rPr lang="ru-RU" sz="4000">
                <a:latin typeface="Comic Sans MS" pitchFamily="66" charset="0"/>
              </a:rPr>
              <a:t>мельчайшие</a:t>
            </a:r>
            <a:r>
              <a:rPr lang="ru-RU" sz="4400">
                <a:latin typeface="Comic Sans MS" pitchFamily="66" charset="0"/>
              </a:rPr>
              <a:t> </a:t>
            </a:r>
            <a:r>
              <a:rPr lang="ru-RU" sz="4000">
                <a:latin typeface="Comic Sans MS" pitchFamily="66" charset="0"/>
              </a:rPr>
              <a:t>микроорганизмы.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989138"/>
            <a:ext cx="8137525" cy="4464050"/>
          </a:xfrm>
        </p:spPr>
        <p:txBody>
          <a:bodyPr/>
          <a:lstStyle/>
          <a:p>
            <a:r>
              <a:rPr lang="ru-RU" sz="2800">
                <a:latin typeface="Arial Black" pitchFamily="34" charset="0"/>
              </a:rPr>
              <a:t>В </a:t>
            </a:r>
            <a:r>
              <a:rPr lang="ru-RU" sz="2800" b="1">
                <a:latin typeface="Comic Sans MS" pitchFamily="66" charset="0"/>
              </a:rPr>
              <a:t>отличие от бактерий могут расти и размножаться только в живых тканях. Хорошо переносят высушивание.</a:t>
            </a:r>
          </a:p>
          <a:p>
            <a:endParaRPr lang="ru-RU" sz="3600" b="1" u="sng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ru-RU" sz="3600" b="1" u="sng">
                <a:solidFill>
                  <a:schemeClr val="tx2"/>
                </a:solidFill>
                <a:latin typeface="Comic Sans MS" pitchFamily="66" charset="0"/>
              </a:rPr>
              <a:t>Вызывают у человека натуральную оспу, жёлтую лихорадку.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6137275"/>
          </a:xfrm>
        </p:spPr>
        <p:txBody>
          <a:bodyPr/>
          <a:lstStyle/>
          <a:p>
            <a:r>
              <a:rPr lang="ru-RU" sz="4000" b="0" u="sng">
                <a:latin typeface="Comic Sans MS" pitchFamily="66" charset="0"/>
              </a:rPr>
              <a:t>Риккетсии</a:t>
            </a:r>
            <a:r>
              <a:rPr lang="ru-RU" sz="4000" b="0">
                <a:latin typeface="Comic Sans MS" pitchFamily="66" charset="0"/>
              </a:rPr>
              <a:t> </a:t>
            </a:r>
            <a:r>
              <a:rPr lang="ru-RU" sz="2800" b="0">
                <a:solidFill>
                  <a:schemeClr val="tx1"/>
                </a:solidFill>
                <a:latin typeface="Comic Sans MS" pitchFamily="66" charset="0"/>
              </a:rPr>
              <a:t>занимают</a:t>
            </a:r>
            <a:r>
              <a:rPr lang="ru-RU" sz="3200" b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800" b="0">
                <a:solidFill>
                  <a:schemeClr val="tx1"/>
                </a:solidFill>
                <a:latin typeface="Comic Sans MS" pitchFamily="66" charset="0"/>
              </a:rPr>
              <a:t>промежуточное положение между бактериями и вирусами. По размерам и форме близки к бактериям, размножаются простым делением, но живут только в тканях поражаемого ими органа.</a:t>
            </a:r>
            <a:br>
              <a:rPr lang="ru-RU" sz="2800" b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800" b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600" b="0" u="sng">
                <a:latin typeface="Comic Sans MS" pitchFamily="66" charset="0"/>
              </a:rPr>
              <a:t>Попадая в организм человека, вызывают у него сыпной тиф, лихорадку.</a:t>
            </a:r>
            <a:br>
              <a:rPr lang="ru-RU" sz="3600" b="0" u="sng">
                <a:latin typeface="Comic Sans MS" pitchFamily="66" charset="0"/>
              </a:rPr>
            </a:br>
            <a:r>
              <a:rPr lang="ru-RU" sz="3200" b="0">
                <a:solidFill>
                  <a:schemeClr val="tx1"/>
                </a:solidFill>
              </a:rPr>
              <a:t/>
            </a:r>
            <a:br>
              <a:rPr lang="ru-RU" sz="3200" b="0">
                <a:solidFill>
                  <a:schemeClr val="tx1"/>
                </a:solidFill>
              </a:rPr>
            </a:br>
            <a:endParaRPr lang="ru-RU" sz="3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/>
      <p:bldP spid="696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42350" cy="1439862"/>
          </a:xfrm>
        </p:spPr>
        <p:txBody>
          <a:bodyPr/>
          <a:lstStyle/>
          <a:p>
            <a:pPr algn="ctr"/>
            <a:r>
              <a:rPr lang="ru-RU" sz="4400" u="sng">
                <a:latin typeface="Comic Sans MS" pitchFamily="66" charset="0"/>
              </a:rPr>
              <a:t>Грибки</a:t>
            </a:r>
            <a:r>
              <a:rPr lang="ru-RU" sz="4000">
                <a:latin typeface="Comic Sans MS" pitchFamily="66" charset="0"/>
              </a:rPr>
              <a:t> – одноклеточные и многоклеточные организмы.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628775"/>
            <a:ext cx="8424863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36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ru-RU" sz="3600" b="1">
                <a:latin typeface="Comic Sans MS" pitchFamily="66" charset="0"/>
              </a:rPr>
              <a:t>Могут образовывать споры. Хорошо переносят высушивание, воздействие солнечного света и дезинфицирующих средств.</a:t>
            </a:r>
          </a:p>
          <a:p>
            <a:pPr>
              <a:lnSpc>
                <a:spcPct val="90000"/>
              </a:lnSpc>
            </a:pPr>
            <a:r>
              <a:rPr lang="ru-RU" sz="3600" b="1">
                <a:latin typeface="Comic Sans MS" pitchFamily="66" charset="0"/>
              </a:rPr>
              <a:t>Вызываемые ими заболевания у человека и животных называются </a:t>
            </a:r>
            <a:r>
              <a:rPr lang="ru-RU" sz="3600" b="1" u="sng">
                <a:solidFill>
                  <a:schemeClr val="tx2"/>
                </a:solidFill>
                <a:latin typeface="Comic Sans MS" pitchFamily="66" charset="0"/>
              </a:rPr>
              <a:t>кандидозами.</a:t>
            </a:r>
            <a:r>
              <a:rPr lang="ru-RU" sz="2800" b="1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6208713"/>
          </a:xfrm>
        </p:spPr>
        <p:txBody>
          <a:bodyPr/>
          <a:lstStyle/>
          <a:p>
            <a:r>
              <a:rPr lang="ru-RU" sz="4000" u="sng">
                <a:latin typeface="Comic Sans MS" pitchFamily="66" charset="0"/>
              </a:rPr>
              <a:t>Токсины</a:t>
            </a:r>
            <a:r>
              <a:rPr lang="ru-RU" sz="4000">
                <a:latin typeface="Comic Sans MS" pitchFamily="66" charset="0"/>
              </a:rPr>
              <a:t> – </a:t>
            </a:r>
            <a:r>
              <a:rPr lang="ru-RU" sz="3600">
                <a:latin typeface="Comic Sans MS" pitchFamily="66" charset="0"/>
              </a:rPr>
              <a:t>это продукты</a:t>
            </a:r>
            <a:r>
              <a:rPr lang="ru-RU" sz="4000">
                <a:latin typeface="Comic Sans MS" pitchFamily="66" charset="0"/>
              </a:rPr>
              <a:t> </a:t>
            </a:r>
            <a:r>
              <a:rPr lang="ru-RU" sz="3600">
                <a:latin typeface="Comic Sans MS" pitchFamily="66" charset="0"/>
              </a:rPr>
              <a:t>жизнедеятельности некоторых бактерий.</a:t>
            </a:r>
            <a:br>
              <a:rPr lang="ru-RU" sz="3600">
                <a:latin typeface="Comic Sans MS" pitchFamily="66" charset="0"/>
              </a:rPr>
            </a:br>
            <a:r>
              <a:rPr lang="ru-RU" sz="3600">
                <a:latin typeface="Comic Sans MS" pitchFamily="66" charset="0"/>
              </a:rPr>
              <a:t/>
            </a:r>
            <a:br>
              <a:rPr lang="ru-RU" sz="3600">
                <a:latin typeface="Comic Sans MS" pitchFamily="66" charset="0"/>
              </a:rPr>
            </a:br>
            <a:r>
              <a:rPr lang="ru-RU" sz="3400">
                <a:solidFill>
                  <a:schemeClr val="tx1"/>
                </a:solidFill>
                <a:latin typeface="Comic Sans MS" pitchFamily="66" charset="0"/>
              </a:rPr>
              <a:t>В высушенном состоянии сохраняют токсичность до нескольких месяцев.</a:t>
            </a:r>
            <a:r>
              <a:rPr lang="ru-RU" sz="3600">
                <a:latin typeface="Comic Sans MS" pitchFamily="66" charset="0"/>
              </a:rPr>
              <a:t> Чрезвычайно ядовитым является токсин ботулизма, он вызывает у человека тяжёлые отравления.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8" grpId="1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138</TotalTime>
  <Words>418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Трава</vt:lpstr>
      <vt:lpstr> Бактериологическое оружие и его воздействие на организм человека.</vt:lpstr>
      <vt:lpstr>Бактериологическое оружие – это специальные боеприпасы и боевые приборы, снаряжённые биологическими средствами. </vt:lpstr>
      <vt:lpstr>Его поражающее действие основано на использовании болезнетворных свойств микроорганизмов, а также вырабатываемых некоторыми бактериями ядов(токсинов).Оно предназначено для массового поражения людей и т.д.Оказывает поражающее воздействие в течение длительного времени, имеет скрытый(инкубационный) период, определяется с помощью лабораторных исследований. Микробы и токсины трудно обнаруживаются во внешней среде, могут проникать вместе с воздухом в негерметизированные укрытия и помещения.</vt:lpstr>
      <vt:lpstr>Признаки применяемого бактериологического оружия:</vt:lpstr>
      <vt:lpstr>Бактерии – одноклеточные микроорганизмы растительного происхождения.  </vt:lpstr>
      <vt:lpstr>Вирусы - мельчайшие микроорганизмы.</vt:lpstr>
      <vt:lpstr>Риккетсии занимают промежуточное положение между бактериями и вирусами. По размерам и форме близки к бактериям, размножаются простым делением, но живут только в тканях поражаемого ими органа.  Попадая в организм человека, вызывают у него сыпной тиф, лихорадку.  </vt:lpstr>
      <vt:lpstr>Грибки – одноклеточные и многоклеточные организмы.</vt:lpstr>
      <vt:lpstr>Токсины – это продукты жизнедеятельности некоторых бактерий.  В высушенном состоянии сохраняют токсичность до нескольких месяцев. Чрезвычайно ядовитым является токсин ботулизма, он вызывает у человека тяжёлые отравления.</vt:lpstr>
      <vt:lpstr>Заболевание людей происходит в результате:</vt:lpstr>
      <vt:lpstr>Заражение людей происходит в результате:</vt:lpstr>
      <vt:lpstr>К медицинским средствам защиты населения от бактериологического оружия относятся:</vt:lpstr>
      <vt:lpstr>При обнаружении признаков применения данного оружия немедленно надевают противогазы(респираторы, маски, а также средства для защиты кожи).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Ольга</cp:lastModifiedBy>
  <cp:revision>5</cp:revision>
  <dcterms:created xsi:type="dcterms:W3CDTF">1601-01-01T00:00:00Z</dcterms:created>
  <dcterms:modified xsi:type="dcterms:W3CDTF">2013-09-27T16:37:03Z</dcterms:modified>
</cp:coreProperties>
</file>