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40"/>
  </p:notesMasterIdLst>
  <p:sldIdLst>
    <p:sldId id="257" r:id="rId2"/>
    <p:sldId id="258" r:id="rId3"/>
    <p:sldId id="271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69" r:id="rId15"/>
    <p:sldId id="272" r:id="rId16"/>
    <p:sldId id="274" r:id="rId17"/>
    <p:sldId id="273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4" r:id="rId37"/>
    <p:sldId id="295" r:id="rId38"/>
    <p:sldId id="293" r:id="rId3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92" autoAdjust="0"/>
    <p:restoredTop sz="94660"/>
  </p:normalViewPr>
  <p:slideViewPr>
    <p:cSldViewPr>
      <p:cViewPr varScale="1">
        <p:scale>
          <a:sx n="73" d="100"/>
          <a:sy n="73" d="100"/>
        </p:scale>
        <p:origin x="-75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E1FDA4-0034-43C1-B18B-F438B0689E04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6F0C46-65C2-431A-8D99-B4B06739DDC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РФ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F0C46-65C2-431A-8D99-B4B06739DDCF}" type="slidenum">
              <a:rPr lang="ru-RU" smtClean="0"/>
              <a:pPr/>
              <a:t>31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11267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68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69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70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71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72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73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74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75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76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77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78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79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0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1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282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1283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1284" name="Rectangle 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285" name="Rectangle 2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286" name="Rectangle 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B965467-F241-4FF2-A108-A222506E9F1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5D49CC-39D7-4DC9-87BE-B474A334657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43E76B-0E8C-4F27-BD9F-5E12A94011D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C6C681-DDB7-44EF-B071-620C9D6FE8F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D9F5E3-7111-4A05-AA00-CC38430A41F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01D01D-B46C-4CA5-9341-E8F7928BADB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0CE7F1-B15F-4D35-A5BF-FB5E168F566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E9C529-39A0-48DC-8B24-0A031F6DA2C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672C16-E50B-4017-808D-6D6B924DB63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81B82E-2D61-4875-9C88-29860FD2819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2248D1-8892-4BD5-9226-0A87EC3D357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10243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44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45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46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47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48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49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0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1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2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3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4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5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6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7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58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59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0260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/>
          </a:p>
        </p:txBody>
      </p:sp>
      <p:sp>
        <p:nvSpPr>
          <p:cNvPr id="10261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800C89-F4BC-4DD9-B03A-7D524BBD1FA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0262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Garamond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Garamond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Garamond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8" name="Picture 26" descr="1"/>
          <p:cNvPicPr>
            <a:picLocks noChangeAspect="1" noChangeArrowheads="1"/>
          </p:cNvPicPr>
          <p:nvPr/>
        </p:nvPicPr>
        <p:blipFill>
          <a:blip r:embed="rId2" cstate="print">
            <a:lum bright="-6000" contrast="-84000"/>
          </a:blip>
          <a:srcRect/>
          <a:stretch>
            <a:fillRect/>
          </a:stretch>
        </p:blipFill>
        <p:spPr bwMode="auto">
          <a:xfrm>
            <a:off x="1187450" y="-127000"/>
            <a:ext cx="6985000" cy="6985000"/>
          </a:xfrm>
          <a:prstGeom prst="rect">
            <a:avLst/>
          </a:prstGeom>
          <a:noFill/>
        </p:spPr>
      </p:pic>
      <p:sp>
        <p:nvSpPr>
          <p:cNvPr id="3099" name="Rectangle 27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Викторина: «Что я знаю о Законе и Государственной власти в России и Пермском крае»  </a:t>
            </a:r>
            <a:endParaRPr lang="ru-RU" sz="4400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Презентация учителя МБОУ СОШ п.Уральский Губановой Ю.Л.</a:t>
            </a:r>
            <a:endParaRPr lang="ru-RU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1"/>
          <p:cNvPicPr>
            <a:picLocks noChangeAspect="1" noChangeArrowheads="1"/>
          </p:cNvPicPr>
          <p:nvPr/>
        </p:nvPicPr>
        <p:blipFill>
          <a:blip r:embed="rId2" cstate="print">
            <a:lum bright="-6000" contrast="-84000"/>
          </a:blip>
          <a:srcRect/>
          <a:stretch>
            <a:fillRect/>
          </a:stretch>
        </p:blipFill>
        <p:spPr bwMode="auto">
          <a:xfrm>
            <a:off x="0" y="0"/>
            <a:ext cx="2089150" cy="2089150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xfrm>
            <a:off x="2339975" y="274638"/>
            <a:ext cx="6346825" cy="1143000"/>
          </a:xfrm>
        </p:spPr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Государственная власть</a:t>
            </a:r>
            <a:endParaRPr lang="ru-RU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2205038"/>
            <a:ext cx="8229600" cy="4392612"/>
          </a:xfrm>
        </p:spPr>
        <p:txBody>
          <a:bodyPr/>
          <a:lstStyle/>
          <a:p>
            <a:pPr>
              <a:buFontTx/>
              <a:buNone/>
            </a:pPr>
            <a:r>
              <a:rPr lang="ru-RU" sz="4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Какие субъекты РФ объединились и вошли в состав Пермского края?</a:t>
            </a:r>
          </a:p>
          <a:p>
            <a:pPr>
              <a:buFontTx/>
              <a:buNone/>
            </a:pPr>
            <a:r>
              <a:rPr lang="ru-RU" sz="4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Ответ: Пермская область и </a:t>
            </a:r>
            <a:r>
              <a:rPr lang="ru-RU" sz="4400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Коми-Пермятский</a:t>
            </a:r>
            <a:r>
              <a:rPr lang="ru-RU" sz="4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автономный округ.</a:t>
            </a:r>
          </a:p>
        </p:txBody>
      </p:sp>
      <p:pic>
        <p:nvPicPr>
          <p:cNvPr id="30722" name="Picture 2" descr="http://im2-tub-ru.yandex.net/i?id=58e0d9715cde2c85f6a46a5130bc982b-130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18787" y="3989090"/>
            <a:ext cx="3825213" cy="286891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1"/>
          <p:cNvPicPr>
            <a:picLocks noChangeAspect="1" noChangeArrowheads="1"/>
          </p:cNvPicPr>
          <p:nvPr/>
        </p:nvPicPr>
        <p:blipFill>
          <a:blip r:embed="rId2" cstate="print">
            <a:lum bright="-6000" contrast="-84000"/>
          </a:blip>
          <a:srcRect/>
          <a:stretch>
            <a:fillRect/>
          </a:stretch>
        </p:blipFill>
        <p:spPr bwMode="auto">
          <a:xfrm>
            <a:off x="0" y="0"/>
            <a:ext cx="2089150" cy="2089150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xfrm>
            <a:off x="2339975" y="274638"/>
            <a:ext cx="6346825" cy="1143000"/>
          </a:xfrm>
        </p:spPr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Государственная власть</a:t>
            </a:r>
            <a:endParaRPr lang="ru-RU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2205038"/>
            <a:ext cx="8229600" cy="4392612"/>
          </a:xfrm>
        </p:spPr>
        <p:txBody>
          <a:bodyPr/>
          <a:lstStyle/>
          <a:p>
            <a:pPr>
              <a:buFontTx/>
              <a:buNone/>
            </a:pPr>
            <a:r>
              <a:rPr lang="ru-RU" sz="4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какой федеральный округ входит Пермский край?</a:t>
            </a:r>
          </a:p>
          <a:p>
            <a:pPr>
              <a:buFontTx/>
              <a:buNone/>
            </a:pPr>
            <a:r>
              <a:rPr lang="ru-RU" sz="4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Ответ: Приволжский федеральный округ</a:t>
            </a:r>
          </a:p>
        </p:txBody>
      </p:sp>
      <p:pic>
        <p:nvPicPr>
          <p:cNvPr id="29698" name="Picture 2" descr="http://im0-tub-ru.yandex.net/i?id=0b1ad4645a1c5d3dc9f3e1be224095e1-139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3" y="3363993"/>
            <a:ext cx="3563888" cy="349400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1"/>
          <p:cNvPicPr>
            <a:picLocks noChangeAspect="1" noChangeArrowheads="1"/>
          </p:cNvPicPr>
          <p:nvPr/>
        </p:nvPicPr>
        <p:blipFill>
          <a:blip r:embed="rId2" cstate="print">
            <a:lum bright="-6000" contrast="-84000"/>
          </a:blip>
          <a:srcRect/>
          <a:stretch>
            <a:fillRect/>
          </a:stretch>
        </p:blipFill>
        <p:spPr bwMode="auto">
          <a:xfrm>
            <a:off x="0" y="0"/>
            <a:ext cx="2089150" cy="2089150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xfrm>
            <a:off x="2339975" y="274638"/>
            <a:ext cx="6346825" cy="1143000"/>
          </a:xfrm>
        </p:spPr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Государственная власть</a:t>
            </a:r>
            <a:endParaRPr lang="ru-RU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2205038"/>
            <a:ext cx="8229600" cy="4392612"/>
          </a:xfrm>
        </p:spPr>
        <p:txBody>
          <a:bodyPr/>
          <a:lstStyle/>
          <a:p>
            <a:pPr>
              <a:buFontTx/>
              <a:buNone/>
            </a:pPr>
            <a:r>
              <a:rPr lang="ru-RU" sz="4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Какие новые субъекты появились в РФ в 2014 году? Перечисли их.</a:t>
            </a:r>
          </a:p>
          <a:p>
            <a:pPr>
              <a:buFontTx/>
              <a:buNone/>
            </a:pPr>
            <a:r>
              <a:rPr lang="ru-RU" sz="4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Ответ: республика Крым и город федерального значения Севастополь.</a:t>
            </a:r>
          </a:p>
        </p:txBody>
      </p:sp>
      <p:pic>
        <p:nvPicPr>
          <p:cNvPr id="28674" name="Picture 2" descr="http://im3-tub-ru.yandex.net/i?id=72c04224b541d36fddd405caf8878a52-117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19604" y="2924944"/>
            <a:ext cx="5624396" cy="373300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1"/>
          <p:cNvPicPr>
            <a:picLocks noChangeAspect="1" noChangeArrowheads="1"/>
          </p:cNvPicPr>
          <p:nvPr/>
        </p:nvPicPr>
        <p:blipFill>
          <a:blip r:embed="rId2" cstate="print">
            <a:lum bright="-6000" contrast="-84000"/>
          </a:blip>
          <a:srcRect/>
          <a:stretch>
            <a:fillRect/>
          </a:stretch>
        </p:blipFill>
        <p:spPr bwMode="auto">
          <a:xfrm>
            <a:off x="0" y="0"/>
            <a:ext cx="2089150" cy="2089150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xfrm>
            <a:off x="2339975" y="274638"/>
            <a:ext cx="6346825" cy="1143000"/>
          </a:xfrm>
        </p:spPr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Аукцион</a:t>
            </a:r>
            <a:endParaRPr lang="ru-RU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1628800"/>
            <a:ext cx="8229600" cy="4968850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ru-RU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«Ничто так плохо не знаем, как то, что должен знать каждый </a:t>
            </a:r>
            <a:r>
              <a:rPr lang="ru-RU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…..»     </a:t>
            </a:r>
            <a:r>
              <a:rPr lang="ru-RU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О.Бальзак</a:t>
            </a:r>
          </a:p>
          <a:p>
            <a:pPr marL="514350" indent="-514350">
              <a:buFontTx/>
              <a:buAutoNum type="arabicPeriod"/>
            </a:pPr>
            <a:r>
              <a:rPr lang="ru-RU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«Нет такого закона, который бы всех </a:t>
            </a:r>
            <a:r>
              <a:rPr lang="ru-RU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…..»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                     </a:t>
            </a:r>
            <a:r>
              <a:rPr lang="ru-RU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ru-RU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Т.Ливий</a:t>
            </a:r>
            <a:endParaRPr lang="ru-RU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14350" indent="-514350">
              <a:buNone/>
            </a:pPr>
            <a:r>
              <a:rPr lang="ru-RU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 Кто </a:t>
            </a:r>
            <a:r>
              <a:rPr lang="ru-RU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для других законы составлял, пусть первым те законы …..» </a:t>
            </a:r>
            <a:r>
              <a:rPr lang="ru-RU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Дж</a:t>
            </a:r>
            <a:r>
              <a:rPr lang="ru-RU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  <a:r>
              <a:rPr lang="ru-RU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Чоссер</a:t>
            </a:r>
            <a:endParaRPr lang="ru-RU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14350" indent="-514350">
              <a:buNone/>
            </a:pPr>
            <a:r>
              <a:rPr lang="ru-RU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Вставьте пропущенное слово 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Ответ: человек, устраивал, исполнил.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1"/>
          <p:cNvPicPr>
            <a:picLocks noChangeAspect="1" noChangeArrowheads="1"/>
          </p:cNvPicPr>
          <p:nvPr/>
        </p:nvPicPr>
        <p:blipFill>
          <a:blip r:embed="rId2" cstate="print">
            <a:lum bright="-6000" contrast="-84000"/>
          </a:blip>
          <a:srcRect/>
          <a:stretch>
            <a:fillRect/>
          </a:stretch>
        </p:blipFill>
        <p:spPr bwMode="auto">
          <a:xfrm>
            <a:off x="0" y="0"/>
            <a:ext cx="2089150" cy="2089150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xfrm>
            <a:off x="2339975" y="274638"/>
            <a:ext cx="6346825" cy="1143000"/>
          </a:xfrm>
        </p:spPr>
        <p:txBody>
          <a:bodyPr/>
          <a:lstStyle/>
          <a:p>
            <a:endParaRPr lang="ru-RU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2205038"/>
            <a:ext cx="8229600" cy="4392612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6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Второй тур</a:t>
            </a:r>
          </a:p>
          <a:p>
            <a:pPr algn="ctr">
              <a:buFontTx/>
              <a:buNone/>
            </a:pPr>
            <a:r>
              <a:rPr lang="ru-RU" sz="6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«Выборы и политические партии»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1"/>
          <p:cNvPicPr>
            <a:picLocks noChangeAspect="1" noChangeArrowheads="1"/>
          </p:cNvPicPr>
          <p:nvPr/>
        </p:nvPicPr>
        <p:blipFill>
          <a:blip r:embed="rId2" cstate="print">
            <a:lum bright="-6000" contrast="-84000"/>
          </a:blip>
          <a:srcRect/>
          <a:stretch>
            <a:fillRect/>
          </a:stretch>
        </p:blipFill>
        <p:spPr bwMode="auto">
          <a:xfrm>
            <a:off x="0" y="0"/>
            <a:ext cx="2089150" cy="2089150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xfrm>
            <a:off x="2339975" y="274638"/>
            <a:ext cx="6346825" cy="1143000"/>
          </a:xfrm>
        </p:spPr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</a:t>
            </a:r>
            <a:r>
              <a:rPr lang="ru-RU" sz="4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Выборы и политические партии»</a:t>
            </a:r>
            <a:r>
              <a:rPr lang="ru-RU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2205038"/>
            <a:ext cx="8229600" cy="4392612"/>
          </a:xfrm>
        </p:spPr>
        <p:txBody>
          <a:bodyPr/>
          <a:lstStyle/>
          <a:p>
            <a:pPr>
              <a:buFontTx/>
              <a:buNone/>
            </a:pPr>
            <a:r>
              <a:rPr lang="ru-RU" sz="4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Является ли обязательным участие в выборах для граждан РФ.</a:t>
            </a:r>
          </a:p>
          <a:p>
            <a:pPr>
              <a:buFontTx/>
              <a:buNone/>
            </a:pPr>
            <a:r>
              <a:rPr lang="ru-RU" sz="4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Ответ: нет (это право а не обязанность)</a:t>
            </a:r>
          </a:p>
        </p:txBody>
      </p:sp>
      <p:pic>
        <p:nvPicPr>
          <p:cNvPr id="6" name="Picture 2" descr="http://im0-tub-ru.yandex.net/i?id=beedfbeb649e632699295a9cf53d0b23-20-144&amp;n=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4242047"/>
            <a:ext cx="3923929" cy="261595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1"/>
          <p:cNvPicPr>
            <a:picLocks noChangeAspect="1" noChangeArrowheads="1"/>
          </p:cNvPicPr>
          <p:nvPr/>
        </p:nvPicPr>
        <p:blipFill>
          <a:blip r:embed="rId2" cstate="print">
            <a:lum bright="-6000" contrast="-84000"/>
          </a:blip>
          <a:srcRect/>
          <a:stretch>
            <a:fillRect/>
          </a:stretch>
        </p:blipFill>
        <p:spPr bwMode="auto">
          <a:xfrm>
            <a:off x="0" y="0"/>
            <a:ext cx="2089150" cy="2089150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xfrm>
            <a:off x="2339975" y="274638"/>
            <a:ext cx="6346825" cy="1143000"/>
          </a:xfrm>
        </p:spPr>
        <p:txBody>
          <a:bodyPr/>
          <a:lstStyle/>
          <a:p>
            <a:r>
              <a:rPr lang="ru-RU" sz="4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«Выборы и политические партии»</a:t>
            </a:r>
            <a:br>
              <a:rPr lang="ru-RU" sz="4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4000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2205038"/>
            <a:ext cx="8229600" cy="4392612"/>
          </a:xfrm>
        </p:spPr>
        <p:txBody>
          <a:bodyPr/>
          <a:lstStyle/>
          <a:p>
            <a:pPr>
              <a:buFontTx/>
              <a:buNone/>
            </a:pPr>
            <a:r>
              <a:rPr lang="ru-RU" sz="4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Борис Грызлов, Владимир Жириновский, Геннадий Зюганов, … Лидерами каких организаций они являются?</a:t>
            </a:r>
          </a:p>
          <a:p>
            <a:pPr>
              <a:buFontTx/>
              <a:buNone/>
            </a:pPr>
            <a:r>
              <a:rPr lang="ru-RU" sz="4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Ответ: политические партии</a:t>
            </a:r>
          </a:p>
        </p:txBody>
      </p:sp>
      <p:pic>
        <p:nvPicPr>
          <p:cNvPr id="24578" name="Picture 2" descr="http://im0-tub-ru.yandex.net/i?id=1401f7ca971ac1367f0235f76fa0e98d-87-144&amp;n=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09025" y="3501008"/>
            <a:ext cx="4234975" cy="335699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1"/>
          <p:cNvPicPr>
            <a:picLocks noChangeAspect="1" noChangeArrowheads="1"/>
          </p:cNvPicPr>
          <p:nvPr/>
        </p:nvPicPr>
        <p:blipFill>
          <a:blip r:embed="rId2" cstate="print">
            <a:lum bright="-6000" contrast="-84000"/>
          </a:blip>
          <a:srcRect/>
          <a:stretch>
            <a:fillRect/>
          </a:stretch>
        </p:blipFill>
        <p:spPr bwMode="auto">
          <a:xfrm>
            <a:off x="0" y="0"/>
            <a:ext cx="2089150" cy="2089150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xfrm>
            <a:off x="2339975" y="274638"/>
            <a:ext cx="6346825" cy="1143000"/>
          </a:xfrm>
        </p:spPr>
        <p:txBody>
          <a:bodyPr/>
          <a:lstStyle/>
          <a:p>
            <a:r>
              <a:rPr lang="ru-RU" sz="4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«Выборы и политические партии»</a:t>
            </a:r>
            <a:r>
              <a:rPr lang="ru-RU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2205038"/>
            <a:ext cx="8229600" cy="4392612"/>
          </a:xfrm>
        </p:spPr>
        <p:txBody>
          <a:bodyPr/>
          <a:lstStyle/>
          <a:p>
            <a:pPr>
              <a:buFontTx/>
              <a:buNone/>
            </a:pPr>
            <a:r>
              <a:rPr lang="ru-RU" sz="4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 какого возраста граждане РФ имеют права голосовать на выборах</a:t>
            </a:r>
            <a:r>
              <a:rPr lang="ru-RU" sz="4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endParaRPr lang="ru-RU" sz="44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None/>
            </a:pPr>
            <a:r>
              <a:rPr lang="ru-RU" sz="4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Ответ: с 18 лет</a:t>
            </a:r>
          </a:p>
        </p:txBody>
      </p:sp>
      <p:pic>
        <p:nvPicPr>
          <p:cNvPr id="6" name="Picture 2" descr="http://im0-tub-ru.yandex.net/i?id=1d410df673e519f8ff2b0de2fe00d217-115-144&amp;n=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60562" y="4509120"/>
            <a:ext cx="4083438" cy="234888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1"/>
          <p:cNvPicPr>
            <a:picLocks noChangeAspect="1" noChangeArrowheads="1"/>
          </p:cNvPicPr>
          <p:nvPr/>
        </p:nvPicPr>
        <p:blipFill>
          <a:blip r:embed="rId2" cstate="print">
            <a:lum bright="-6000" contrast="-84000"/>
          </a:blip>
          <a:srcRect/>
          <a:stretch>
            <a:fillRect/>
          </a:stretch>
        </p:blipFill>
        <p:spPr bwMode="auto">
          <a:xfrm>
            <a:off x="0" y="0"/>
            <a:ext cx="2089150" cy="2089150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xfrm>
            <a:off x="2339975" y="274638"/>
            <a:ext cx="6346825" cy="1143000"/>
          </a:xfrm>
        </p:spPr>
        <p:txBody>
          <a:bodyPr/>
          <a:lstStyle/>
          <a:p>
            <a:r>
              <a:rPr lang="ru-RU" sz="4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«Выборы и политические партии»</a:t>
            </a:r>
            <a:r>
              <a:rPr lang="ru-RU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2205038"/>
            <a:ext cx="8229600" cy="4392612"/>
          </a:xfrm>
        </p:spPr>
        <p:txBody>
          <a:bodyPr/>
          <a:lstStyle/>
          <a:p>
            <a:pPr>
              <a:buFontTx/>
              <a:buNone/>
            </a:pPr>
            <a:r>
              <a:rPr lang="ru-RU" sz="4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Как называется бланк для голосований?</a:t>
            </a:r>
          </a:p>
          <a:p>
            <a:pPr>
              <a:buFontTx/>
              <a:buNone/>
            </a:pPr>
            <a:r>
              <a:rPr lang="ru-RU" sz="4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Ответ: бюллетень для голосования</a:t>
            </a:r>
          </a:p>
        </p:txBody>
      </p:sp>
      <p:pic>
        <p:nvPicPr>
          <p:cNvPr id="22530" name="Picture 2" descr="http://im1-tub-ru.yandex.net/i?id=0208791ca45f91a8697e07b5b529df6d-66-144&amp;n=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2321435"/>
            <a:ext cx="3419872" cy="453656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1"/>
          <p:cNvPicPr>
            <a:picLocks noChangeAspect="1" noChangeArrowheads="1"/>
          </p:cNvPicPr>
          <p:nvPr/>
        </p:nvPicPr>
        <p:blipFill>
          <a:blip r:embed="rId2" cstate="print">
            <a:lum bright="-6000" contrast="-84000"/>
          </a:blip>
          <a:srcRect/>
          <a:stretch>
            <a:fillRect/>
          </a:stretch>
        </p:blipFill>
        <p:spPr bwMode="auto">
          <a:xfrm>
            <a:off x="0" y="0"/>
            <a:ext cx="2089150" cy="2089150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xfrm>
            <a:off x="2339975" y="274638"/>
            <a:ext cx="6346825" cy="1143000"/>
          </a:xfrm>
        </p:spPr>
        <p:txBody>
          <a:bodyPr/>
          <a:lstStyle/>
          <a:p>
            <a:r>
              <a:rPr lang="ru-RU" sz="4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«Выборы и политические партии»</a:t>
            </a:r>
            <a:br>
              <a:rPr lang="ru-RU" sz="4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4000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2205038"/>
            <a:ext cx="8229600" cy="4392612"/>
          </a:xfrm>
        </p:spPr>
        <p:txBody>
          <a:bodyPr/>
          <a:lstStyle/>
          <a:p>
            <a:pPr>
              <a:buFontTx/>
              <a:buNone/>
            </a:pPr>
            <a:r>
              <a:rPr lang="ru-RU" sz="4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 сколько лет выбирают депутатов Государственной Думу РФ?</a:t>
            </a:r>
          </a:p>
          <a:p>
            <a:pPr>
              <a:buFontTx/>
              <a:buNone/>
            </a:pPr>
            <a:r>
              <a:rPr lang="ru-RU" sz="4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Ответ: </a:t>
            </a:r>
            <a:r>
              <a:rPr lang="ru-RU" sz="4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 </a:t>
            </a:r>
            <a:r>
              <a:rPr lang="ru-RU" sz="4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лет</a:t>
            </a:r>
          </a:p>
        </p:txBody>
      </p:sp>
      <p:pic>
        <p:nvPicPr>
          <p:cNvPr id="21506" name="Picture 2" descr="http://im1-tub-ru.yandex.net/i?id=a23d4f267f4bdbfae6e9c02b2e7f426f-98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3954016"/>
            <a:ext cx="4355976" cy="290398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1"/>
          <p:cNvPicPr>
            <a:picLocks noChangeAspect="1" noChangeArrowheads="1"/>
          </p:cNvPicPr>
          <p:nvPr/>
        </p:nvPicPr>
        <p:blipFill>
          <a:blip r:embed="rId2" cstate="print">
            <a:lum bright="-6000" contrast="-84000"/>
          </a:blip>
          <a:srcRect/>
          <a:stretch>
            <a:fillRect/>
          </a:stretch>
        </p:blipFill>
        <p:spPr bwMode="auto">
          <a:xfrm>
            <a:off x="0" y="0"/>
            <a:ext cx="2089150" cy="2089150"/>
          </a:xfrm>
          <a:prstGeom prst="rect">
            <a:avLst/>
          </a:prstGeom>
          <a:noFill/>
        </p:spPr>
      </p:pic>
      <p:sp>
        <p:nvSpPr>
          <p:cNvPr id="16389" name="Rectangle 5"/>
          <p:cNvSpPr>
            <a:spLocks noGrp="1" noChangeArrowheads="1"/>
          </p:cNvSpPr>
          <p:nvPr>
            <p:ph type="title"/>
          </p:nvPr>
        </p:nvSpPr>
        <p:spPr>
          <a:xfrm>
            <a:off x="2339975" y="274638"/>
            <a:ext cx="6346825" cy="1143000"/>
          </a:xfrm>
        </p:spPr>
        <p:txBody>
          <a:bodyPr/>
          <a:lstStyle/>
          <a:p>
            <a:endParaRPr lang="ru-RU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68313" y="2205038"/>
            <a:ext cx="8229600" cy="4392612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6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Первый тур</a:t>
            </a:r>
          </a:p>
          <a:p>
            <a:pPr algn="ctr">
              <a:buFontTx/>
              <a:buNone/>
            </a:pPr>
            <a:r>
              <a:rPr lang="ru-RU" sz="6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«Государственная власть»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1"/>
          <p:cNvPicPr>
            <a:picLocks noChangeAspect="1" noChangeArrowheads="1"/>
          </p:cNvPicPr>
          <p:nvPr/>
        </p:nvPicPr>
        <p:blipFill>
          <a:blip r:embed="rId2" cstate="print">
            <a:lum bright="-6000" contrast="-84000"/>
          </a:blip>
          <a:srcRect/>
          <a:stretch>
            <a:fillRect/>
          </a:stretch>
        </p:blipFill>
        <p:spPr bwMode="auto">
          <a:xfrm>
            <a:off x="0" y="0"/>
            <a:ext cx="2089150" cy="2089150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xfrm>
            <a:off x="2339975" y="274638"/>
            <a:ext cx="6346825" cy="1143000"/>
          </a:xfrm>
        </p:spPr>
        <p:txBody>
          <a:bodyPr/>
          <a:lstStyle/>
          <a:p>
            <a:r>
              <a:rPr lang="ru-RU" sz="4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«Выборы и политические партии»</a:t>
            </a:r>
            <a:br>
              <a:rPr lang="ru-RU" sz="4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4000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2205038"/>
            <a:ext cx="8229600" cy="4392612"/>
          </a:xfrm>
        </p:spPr>
        <p:txBody>
          <a:bodyPr/>
          <a:lstStyle/>
          <a:p>
            <a:pPr>
              <a:buFontTx/>
              <a:buNone/>
            </a:pPr>
            <a:r>
              <a:rPr lang="ru-RU" sz="4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 сколько лет выбирают Президента РФ?</a:t>
            </a:r>
          </a:p>
          <a:p>
            <a:pPr>
              <a:buFontTx/>
              <a:buNone/>
            </a:pPr>
            <a:r>
              <a:rPr lang="ru-RU" sz="4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Ответ: </a:t>
            </a:r>
            <a:r>
              <a:rPr lang="ru-RU" sz="4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 </a:t>
            </a:r>
            <a:r>
              <a:rPr lang="ru-RU" sz="4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лет</a:t>
            </a:r>
          </a:p>
        </p:txBody>
      </p:sp>
      <p:pic>
        <p:nvPicPr>
          <p:cNvPr id="20482" name="Picture 2" descr="http://im2-tub-ru.yandex.net/i?id=d2bb65e48f253613698e312313982e76-82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5" y="3954016"/>
            <a:ext cx="4355976" cy="290398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1"/>
          <p:cNvPicPr>
            <a:picLocks noChangeAspect="1" noChangeArrowheads="1"/>
          </p:cNvPicPr>
          <p:nvPr/>
        </p:nvPicPr>
        <p:blipFill>
          <a:blip r:embed="rId2" cstate="print">
            <a:lum bright="-6000" contrast="-84000"/>
          </a:blip>
          <a:srcRect/>
          <a:stretch>
            <a:fillRect/>
          </a:stretch>
        </p:blipFill>
        <p:spPr bwMode="auto">
          <a:xfrm>
            <a:off x="0" y="0"/>
            <a:ext cx="2089150" cy="2089150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xfrm>
            <a:off x="2267744" y="332656"/>
            <a:ext cx="6346825" cy="1143000"/>
          </a:xfrm>
        </p:spPr>
        <p:txBody>
          <a:bodyPr/>
          <a:lstStyle/>
          <a:p>
            <a:r>
              <a:rPr lang="ru-RU" sz="4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«Выборы и политические партии»</a:t>
            </a:r>
            <a:br>
              <a:rPr lang="ru-RU" sz="4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4000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2205038"/>
            <a:ext cx="8229600" cy="4392612"/>
          </a:xfrm>
        </p:spPr>
        <p:txBody>
          <a:bodyPr/>
          <a:lstStyle/>
          <a:p>
            <a:pPr>
              <a:buFontTx/>
              <a:buNone/>
            </a:pPr>
            <a:r>
              <a:rPr lang="ru-RU" sz="4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Как называется комиссия, занимающаяся подготовкой и проведением выборов? </a:t>
            </a:r>
          </a:p>
          <a:p>
            <a:pPr>
              <a:buFontTx/>
              <a:buNone/>
            </a:pPr>
            <a:r>
              <a:rPr lang="ru-RU" sz="4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Ответ: избирательная комиссия</a:t>
            </a:r>
          </a:p>
        </p:txBody>
      </p:sp>
      <p:pic>
        <p:nvPicPr>
          <p:cNvPr id="19458" name="Picture 2" descr="http://im3-tub-ru.yandex.net/i?id=a133f3522d2a7ca4984705c8d2f948b6-141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19403" y="2179331"/>
            <a:ext cx="3524597" cy="467866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1"/>
          <p:cNvPicPr>
            <a:picLocks noChangeAspect="1" noChangeArrowheads="1"/>
          </p:cNvPicPr>
          <p:nvPr/>
        </p:nvPicPr>
        <p:blipFill>
          <a:blip r:embed="rId2" cstate="print">
            <a:lum bright="-6000" contrast="-84000"/>
          </a:blip>
          <a:srcRect/>
          <a:stretch>
            <a:fillRect/>
          </a:stretch>
        </p:blipFill>
        <p:spPr bwMode="auto">
          <a:xfrm>
            <a:off x="0" y="0"/>
            <a:ext cx="2089150" cy="2089150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xfrm>
            <a:off x="2339975" y="274638"/>
            <a:ext cx="6346825" cy="1143000"/>
          </a:xfrm>
        </p:spPr>
        <p:txBody>
          <a:bodyPr/>
          <a:lstStyle/>
          <a:p>
            <a:r>
              <a:rPr lang="ru-RU" sz="4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«Выборы и политические партии»</a:t>
            </a:r>
            <a:br>
              <a:rPr lang="ru-RU" sz="4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4000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2205038"/>
            <a:ext cx="8229600" cy="4392612"/>
          </a:xfrm>
        </p:spPr>
        <p:txBody>
          <a:bodyPr/>
          <a:lstStyle/>
          <a:p>
            <a:pPr>
              <a:buFontTx/>
              <a:buNone/>
            </a:pPr>
            <a:r>
              <a:rPr lang="ru-RU" sz="4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 какого возраста можно выдвигать свою кандидатуру на пост президента РФ?</a:t>
            </a:r>
          </a:p>
          <a:p>
            <a:pPr>
              <a:buFontTx/>
              <a:buNone/>
            </a:pPr>
            <a:r>
              <a:rPr lang="ru-RU" sz="4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Ответ: с 35 лет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1"/>
          <p:cNvPicPr>
            <a:picLocks noChangeAspect="1" noChangeArrowheads="1"/>
          </p:cNvPicPr>
          <p:nvPr/>
        </p:nvPicPr>
        <p:blipFill>
          <a:blip r:embed="rId2" cstate="print">
            <a:lum bright="-6000" contrast="-84000"/>
          </a:blip>
          <a:srcRect/>
          <a:stretch>
            <a:fillRect/>
          </a:stretch>
        </p:blipFill>
        <p:spPr bwMode="auto">
          <a:xfrm>
            <a:off x="0" y="0"/>
            <a:ext cx="2089150" cy="2089150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xfrm>
            <a:off x="2339975" y="274638"/>
            <a:ext cx="6346825" cy="1143000"/>
          </a:xfrm>
        </p:spPr>
        <p:txBody>
          <a:bodyPr/>
          <a:lstStyle/>
          <a:p>
            <a:r>
              <a:rPr lang="ru-RU" sz="4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«Выборы и политические партии»</a:t>
            </a:r>
            <a:br>
              <a:rPr lang="ru-RU" sz="4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4000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2205038"/>
            <a:ext cx="8229600" cy="4392612"/>
          </a:xfrm>
        </p:spPr>
        <p:txBody>
          <a:bodyPr/>
          <a:lstStyle/>
          <a:p>
            <a:pPr>
              <a:buFontTx/>
              <a:buNone/>
            </a:pPr>
            <a:r>
              <a:rPr lang="ru-RU" sz="4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 сколько лет выбирают депутатов Законодательного собрания ПК.</a:t>
            </a:r>
          </a:p>
          <a:p>
            <a:pPr>
              <a:buFontTx/>
              <a:buNone/>
            </a:pPr>
            <a:r>
              <a:rPr lang="ru-RU" sz="4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Ответ: 5 лет</a:t>
            </a:r>
          </a:p>
        </p:txBody>
      </p:sp>
      <p:pic>
        <p:nvPicPr>
          <p:cNvPr id="17410" name="Picture 2" descr="http://im3-tub-ru.yandex.net/i?id=492f05b1ccf671737e42c35ff49042ae-73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3743238"/>
            <a:ext cx="4499992" cy="298672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1"/>
          <p:cNvPicPr>
            <a:picLocks noChangeAspect="1" noChangeArrowheads="1"/>
          </p:cNvPicPr>
          <p:nvPr/>
        </p:nvPicPr>
        <p:blipFill>
          <a:blip r:embed="rId2" cstate="print">
            <a:lum bright="-6000" contrast="-84000"/>
          </a:blip>
          <a:srcRect/>
          <a:stretch>
            <a:fillRect/>
          </a:stretch>
        </p:blipFill>
        <p:spPr bwMode="auto">
          <a:xfrm>
            <a:off x="0" y="0"/>
            <a:ext cx="2089150" cy="2089150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xfrm>
            <a:off x="2339975" y="274638"/>
            <a:ext cx="6346825" cy="1143000"/>
          </a:xfrm>
        </p:spPr>
        <p:txBody>
          <a:bodyPr/>
          <a:lstStyle/>
          <a:p>
            <a:r>
              <a:rPr lang="ru-RU" sz="4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«Выборы и политические партии»</a:t>
            </a:r>
            <a:br>
              <a:rPr lang="ru-RU" sz="4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4000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2205038"/>
            <a:ext cx="8229600" cy="4392612"/>
          </a:xfrm>
        </p:spPr>
        <p:txBody>
          <a:bodyPr/>
          <a:lstStyle/>
          <a:p>
            <a:pPr>
              <a:buFontTx/>
              <a:buNone/>
            </a:pPr>
            <a:r>
              <a:rPr lang="ru-RU" sz="4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Какая политическая партия набрала большинство голосов в представительный орган власти Пермского края?</a:t>
            </a:r>
          </a:p>
          <a:p>
            <a:pPr>
              <a:buFontTx/>
              <a:buNone/>
            </a:pPr>
            <a:r>
              <a:rPr lang="ru-RU" sz="4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Ответ: Единая Россия</a:t>
            </a:r>
          </a:p>
        </p:txBody>
      </p:sp>
      <p:pic>
        <p:nvPicPr>
          <p:cNvPr id="16386" name="Picture 2" descr="http://im1-tub-ru.yandex.net/i?id=3a4ff36d6e023321ed867bba227e8945-110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8633" y="4221088"/>
            <a:ext cx="3955368" cy="263691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1"/>
          <p:cNvPicPr>
            <a:picLocks noChangeAspect="1" noChangeArrowheads="1"/>
          </p:cNvPicPr>
          <p:nvPr/>
        </p:nvPicPr>
        <p:blipFill>
          <a:blip r:embed="rId2" cstate="print">
            <a:lum bright="-6000" contrast="-84000"/>
          </a:blip>
          <a:srcRect/>
          <a:stretch>
            <a:fillRect/>
          </a:stretch>
        </p:blipFill>
        <p:spPr bwMode="auto">
          <a:xfrm>
            <a:off x="0" y="0"/>
            <a:ext cx="2089150" cy="2089150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xfrm>
            <a:off x="2339975" y="274638"/>
            <a:ext cx="6346825" cy="1143000"/>
          </a:xfrm>
        </p:spPr>
        <p:txBody>
          <a:bodyPr/>
          <a:lstStyle/>
          <a:p>
            <a:r>
              <a:rPr lang="ru-RU" sz="4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Аукцион</a:t>
            </a:r>
            <a:br>
              <a:rPr lang="ru-RU" sz="4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4000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2205038"/>
            <a:ext cx="8229600" cy="4392612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ru-RU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«Сколько вору не воровать, а ….. не миновать». Русская народная пословица.</a:t>
            </a:r>
          </a:p>
          <a:p>
            <a:pPr marL="514350" indent="-514350">
              <a:buFontTx/>
              <a:buAutoNum type="arabicPeriod"/>
            </a:pPr>
            <a:r>
              <a:rPr lang="ru-RU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«Законы должны искоренять ….. и насаждать добродетели».  Цицерон</a:t>
            </a:r>
          </a:p>
          <a:p>
            <a:pPr marL="514350" indent="-514350">
              <a:buFontTx/>
              <a:buAutoNum type="arabicPeriod"/>
            </a:pPr>
            <a:r>
              <a:rPr lang="ru-RU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«Знание законов заключается не в том, чтобы помнить их слова, а в том чтобы постигать их …..»   Цицерон</a:t>
            </a:r>
          </a:p>
          <a:p>
            <a:pPr>
              <a:buFontTx/>
              <a:buNone/>
            </a:pPr>
            <a:r>
              <a:rPr lang="ru-RU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Ответ: тюрьма, зло, смысл.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1"/>
          <p:cNvPicPr>
            <a:picLocks noChangeAspect="1" noChangeArrowheads="1"/>
          </p:cNvPicPr>
          <p:nvPr/>
        </p:nvPicPr>
        <p:blipFill>
          <a:blip r:embed="rId2" cstate="print">
            <a:lum bright="-6000" contrast="-84000"/>
          </a:blip>
          <a:srcRect/>
          <a:stretch>
            <a:fillRect/>
          </a:stretch>
        </p:blipFill>
        <p:spPr bwMode="auto">
          <a:xfrm>
            <a:off x="0" y="0"/>
            <a:ext cx="2089150" cy="2089150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xfrm>
            <a:off x="2339975" y="274638"/>
            <a:ext cx="6346825" cy="1143000"/>
          </a:xfrm>
        </p:spPr>
        <p:txBody>
          <a:bodyPr/>
          <a:lstStyle/>
          <a:p>
            <a:r>
              <a:rPr lang="ru-RU" sz="4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4000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2205038"/>
            <a:ext cx="8229600" cy="4392612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6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Третий тур</a:t>
            </a:r>
          </a:p>
          <a:p>
            <a:pPr algn="ctr">
              <a:buFontTx/>
              <a:buNone/>
            </a:pPr>
            <a:r>
              <a:rPr lang="ru-RU" sz="6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«Закон и законодатели»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1"/>
          <p:cNvPicPr>
            <a:picLocks noChangeAspect="1" noChangeArrowheads="1"/>
          </p:cNvPicPr>
          <p:nvPr/>
        </p:nvPicPr>
        <p:blipFill>
          <a:blip r:embed="rId2" cstate="print">
            <a:lum bright="-6000" contrast="-84000"/>
          </a:blip>
          <a:srcRect/>
          <a:stretch>
            <a:fillRect/>
          </a:stretch>
        </p:blipFill>
        <p:spPr bwMode="auto">
          <a:xfrm>
            <a:off x="0" y="0"/>
            <a:ext cx="2089150" cy="2089150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xfrm>
            <a:off x="2339975" y="274638"/>
            <a:ext cx="6346825" cy="1143000"/>
          </a:xfrm>
        </p:spPr>
        <p:txBody>
          <a:bodyPr/>
          <a:lstStyle/>
          <a:p>
            <a:r>
              <a:rPr lang="ru-RU" sz="4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«Закон и законодатели»</a:t>
            </a:r>
            <a:br>
              <a:rPr lang="ru-RU" sz="4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4000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2205038"/>
            <a:ext cx="8229600" cy="4392612"/>
          </a:xfrm>
        </p:spPr>
        <p:txBody>
          <a:bodyPr/>
          <a:lstStyle/>
          <a:p>
            <a:pPr>
              <a:buFontTx/>
              <a:buNone/>
            </a:pPr>
            <a:r>
              <a:rPr lang="ru-RU" sz="4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Как называется общеобязательное правило, установленное высшим органом власти?</a:t>
            </a:r>
          </a:p>
          <a:p>
            <a:pPr>
              <a:buFontTx/>
              <a:buNone/>
            </a:pPr>
            <a:r>
              <a:rPr lang="ru-RU" sz="4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Ответ: закон</a:t>
            </a:r>
          </a:p>
        </p:txBody>
      </p:sp>
      <p:pic>
        <p:nvPicPr>
          <p:cNvPr id="13314" name="Picture 2" descr="http://im2-tub-ru.yandex.net/i?id=b36994680af15bbbde8c890776703c04-74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3654152"/>
            <a:ext cx="3203848" cy="320384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1"/>
          <p:cNvPicPr>
            <a:picLocks noChangeAspect="1" noChangeArrowheads="1"/>
          </p:cNvPicPr>
          <p:nvPr/>
        </p:nvPicPr>
        <p:blipFill>
          <a:blip r:embed="rId2" cstate="print">
            <a:lum bright="-6000" contrast="-84000"/>
          </a:blip>
          <a:srcRect/>
          <a:stretch>
            <a:fillRect/>
          </a:stretch>
        </p:blipFill>
        <p:spPr bwMode="auto">
          <a:xfrm>
            <a:off x="0" y="0"/>
            <a:ext cx="2089150" cy="2089150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xfrm>
            <a:off x="2339975" y="274638"/>
            <a:ext cx="6346825" cy="1143000"/>
          </a:xfrm>
        </p:spPr>
        <p:txBody>
          <a:bodyPr/>
          <a:lstStyle/>
          <a:p>
            <a:r>
              <a:rPr lang="ru-RU" sz="4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«Закон и законодатели»</a:t>
            </a:r>
            <a:br>
              <a:rPr lang="ru-RU" sz="4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4000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5536" y="2132856"/>
            <a:ext cx="8229600" cy="4392612"/>
          </a:xfrm>
        </p:spPr>
        <p:txBody>
          <a:bodyPr/>
          <a:lstStyle/>
          <a:p>
            <a:pPr>
              <a:buFontTx/>
              <a:buNone/>
            </a:pPr>
            <a:r>
              <a:rPr lang="ru-RU" sz="4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Как называется главный закон РФ, устанавливающий государственное устройство?</a:t>
            </a:r>
          </a:p>
          <a:p>
            <a:pPr>
              <a:buFontTx/>
              <a:buNone/>
            </a:pPr>
            <a:r>
              <a:rPr lang="ru-RU" sz="4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Ответ: Конституция РФ</a:t>
            </a:r>
          </a:p>
        </p:txBody>
      </p:sp>
      <p:pic>
        <p:nvPicPr>
          <p:cNvPr id="12290" name="Picture 2" descr="Официальные Символы президента России - Мои статьи - Каталог статей - Сорта яблок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3050" y="2095500"/>
            <a:ext cx="3790950" cy="47625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1"/>
          <p:cNvPicPr>
            <a:picLocks noChangeAspect="1" noChangeArrowheads="1"/>
          </p:cNvPicPr>
          <p:nvPr/>
        </p:nvPicPr>
        <p:blipFill>
          <a:blip r:embed="rId2" cstate="print">
            <a:lum bright="-6000" contrast="-84000"/>
          </a:blip>
          <a:srcRect/>
          <a:stretch>
            <a:fillRect/>
          </a:stretch>
        </p:blipFill>
        <p:spPr bwMode="auto">
          <a:xfrm>
            <a:off x="0" y="0"/>
            <a:ext cx="2089150" cy="2089150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xfrm>
            <a:off x="2339975" y="274638"/>
            <a:ext cx="6346825" cy="1143000"/>
          </a:xfrm>
        </p:spPr>
        <p:txBody>
          <a:bodyPr/>
          <a:lstStyle/>
          <a:p>
            <a:r>
              <a:rPr lang="ru-RU" sz="4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«Закон и законодатели»</a:t>
            </a:r>
            <a:br>
              <a:rPr lang="ru-RU" sz="4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4000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2205038"/>
            <a:ext cx="8229600" cy="4392612"/>
          </a:xfrm>
        </p:spPr>
        <p:txBody>
          <a:bodyPr/>
          <a:lstStyle/>
          <a:p>
            <a:pPr>
              <a:buFontTx/>
              <a:buNone/>
            </a:pPr>
            <a:r>
              <a:rPr lang="ru-RU" sz="4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Конституция РФ закрепляет основные права и ….. граждан РФ?</a:t>
            </a:r>
          </a:p>
          <a:p>
            <a:pPr>
              <a:buFontTx/>
              <a:buNone/>
            </a:pPr>
            <a:r>
              <a:rPr lang="ru-RU" sz="4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Ответ: </a:t>
            </a:r>
            <a:r>
              <a:rPr lang="ru-RU" sz="4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обязанности</a:t>
            </a:r>
            <a:endParaRPr lang="ru-RU" sz="44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1266" name="Picture 2" descr="http://im0-tub-ru.yandex.net/i?id=0e487ee9161094b2fa93e107636aba06-142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429" y="3573016"/>
            <a:ext cx="6000571" cy="328498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1"/>
          <p:cNvPicPr>
            <a:picLocks noChangeAspect="1" noChangeArrowheads="1"/>
          </p:cNvPicPr>
          <p:nvPr/>
        </p:nvPicPr>
        <p:blipFill>
          <a:blip r:embed="rId2" cstate="print">
            <a:lum bright="-6000" contrast="-84000"/>
          </a:blip>
          <a:srcRect/>
          <a:stretch>
            <a:fillRect/>
          </a:stretch>
        </p:blipFill>
        <p:spPr bwMode="auto">
          <a:xfrm>
            <a:off x="0" y="0"/>
            <a:ext cx="2089150" cy="2089150"/>
          </a:xfrm>
          <a:prstGeom prst="rect">
            <a:avLst/>
          </a:prstGeom>
          <a:noFill/>
        </p:spPr>
      </p:pic>
      <p:sp>
        <p:nvSpPr>
          <p:cNvPr id="16389" name="Rectangle 5"/>
          <p:cNvSpPr>
            <a:spLocks noGrp="1" noChangeArrowheads="1"/>
          </p:cNvSpPr>
          <p:nvPr>
            <p:ph type="title"/>
          </p:nvPr>
        </p:nvSpPr>
        <p:spPr>
          <a:xfrm>
            <a:off x="2339975" y="274638"/>
            <a:ext cx="6346825" cy="1143000"/>
          </a:xfrm>
        </p:spPr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Государственная власть</a:t>
            </a:r>
            <a:endParaRPr lang="ru-RU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68313" y="2205038"/>
            <a:ext cx="8229600" cy="4392612"/>
          </a:xfrm>
        </p:spPr>
        <p:txBody>
          <a:bodyPr/>
          <a:lstStyle/>
          <a:p>
            <a:pPr>
              <a:buFontTx/>
              <a:buNone/>
            </a:pPr>
            <a:r>
              <a:rPr lang="ru-RU" sz="4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 какой ветви власти относится Государственная Дума?</a:t>
            </a:r>
          </a:p>
          <a:p>
            <a:pPr>
              <a:buFontTx/>
              <a:buNone/>
            </a:pPr>
            <a:r>
              <a:rPr lang="ru-RU" sz="4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Ответ: законодательной</a:t>
            </a:r>
            <a:endParaRPr lang="ru-RU" sz="4400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37890" name="Picture 2" descr="http://im0-tub-ru.yandex.net/i?id=483fb253f723e481b95238a7c71f8632-40-144&amp;n=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54070" y="3933056"/>
            <a:ext cx="3689930" cy="292494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1"/>
          <p:cNvPicPr>
            <a:picLocks noChangeAspect="1" noChangeArrowheads="1"/>
          </p:cNvPicPr>
          <p:nvPr/>
        </p:nvPicPr>
        <p:blipFill>
          <a:blip r:embed="rId2" cstate="print">
            <a:lum bright="-6000" contrast="-84000"/>
          </a:blip>
          <a:srcRect/>
          <a:stretch>
            <a:fillRect/>
          </a:stretch>
        </p:blipFill>
        <p:spPr bwMode="auto">
          <a:xfrm>
            <a:off x="0" y="0"/>
            <a:ext cx="2089150" cy="2089150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xfrm>
            <a:off x="2339975" y="274638"/>
            <a:ext cx="6346825" cy="1143000"/>
          </a:xfrm>
        </p:spPr>
        <p:txBody>
          <a:bodyPr/>
          <a:lstStyle/>
          <a:p>
            <a:r>
              <a:rPr lang="ru-RU" sz="4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«Закон и законодатели»</a:t>
            </a:r>
            <a:br>
              <a:rPr lang="ru-RU" sz="4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4000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2205038"/>
            <a:ext cx="8229600" cy="4392612"/>
          </a:xfrm>
        </p:spPr>
        <p:txBody>
          <a:bodyPr/>
          <a:lstStyle/>
          <a:p>
            <a:pPr>
              <a:buFontTx/>
              <a:buNone/>
            </a:pPr>
            <a:r>
              <a:rPr lang="ru-RU" sz="4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Как называются выбранные народом представители в законодательных органах власти?</a:t>
            </a:r>
          </a:p>
          <a:p>
            <a:pPr>
              <a:buFontTx/>
              <a:buNone/>
            </a:pPr>
            <a:r>
              <a:rPr lang="ru-RU" sz="4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Ответ: депутаты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1"/>
          <p:cNvPicPr>
            <a:picLocks noChangeAspect="1" noChangeArrowheads="1"/>
          </p:cNvPicPr>
          <p:nvPr/>
        </p:nvPicPr>
        <p:blipFill>
          <a:blip r:embed="rId3" cstate="print">
            <a:lum bright="-6000" contrast="-84000"/>
          </a:blip>
          <a:srcRect/>
          <a:stretch>
            <a:fillRect/>
          </a:stretch>
        </p:blipFill>
        <p:spPr bwMode="auto">
          <a:xfrm>
            <a:off x="0" y="0"/>
            <a:ext cx="2089150" cy="2089150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xfrm>
            <a:off x="2339975" y="274638"/>
            <a:ext cx="6346825" cy="1143000"/>
          </a:xfrm>
        </p:spPr>
        <p:txBody>
          <a:bodyPr/>
          <a:lstStyle/>
          <a:p>
            <a:r>
              <a:rPr lang="ru-RU" sz="4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«Закон и законодатели»</a:t>
            </a:r>
            <a:br>
              <a:rPr lang="ru-RU" sz="4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4000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2205038"/>
            <a:ext cx="8229600" cy="4392612"/>
          </a:xfrm>
        </p:spPr>
        <p:txBody>
          <a:bodyPr/>
          <a:lstStyle/>
          <a:p>
            <a:pPr>
              <a:buFontTx/>
              <a:buNone/>
            </a:pPr>
            <a:r>
              <a:rPr lang="ru-RU" sz="4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Сколько палат (частей) в Федеральном собрании РФ?</a:t>
            </a:r>
          </a:p>
          <a:p>
            <a:pPr>
              <a:buFontTx/>
              <a:buNone/>
            </a:pPr>
            <a:r>
              <a:rPr lang="ru-RU" sz="4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Ответ: две: Государственная Дума и Совет Федераций.</a:t>
            </a:r>
          </a:p>
        </p:txBody>
      </p:sp>
      <p:pic>
        <p:nvPicPr>
          <p:cNvPr id="9218" name="Picture 2" descr="http://im0-tub-ru.yandex.net/i?id=d805698094bcf536f7a15e07623e2337-88-144&amp;n=2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" y="4437112"/>
            <a:ext cx="3221643" cy="2420888"/>
          </a:xfrm>
          <a:prstGeom prst="rect">
            <a:avLst/>
          </a:prstGeom>
          <a:noFill/>
        </p:spPr>
      </p:pic>
      <p:pic>
        <p:nvPicPr>
          <p:cNvPr id="9220" name="Picture 4" descr="http://im0-tub-ru.yandex.net/i?id=5bd535dff1d72a88cef23e7e5c0399e9-91-144&amp;n=2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2120" y="4249125"/>
            <a:ext cx="3491880" cy="260887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1"/>
          <p:cNvPicPr>
            <a:picLocks noChangeAspect="1" noChangeArrowheads="1"/>
          </p:cNvPicPr>
          <p:nvPr/>
        </p:nvPicPr>
        <p:blipFill>
          <a:blip r:embed="rId2" cstate="print">
            <a:lum bright="-6000" contrast="-84000"/>
          </a:blip>
          <a:srcRect/>
          <a:stretch>
            <a:fillRect/>
          </a:stretch>
        </p:blipFill>
        <p:spPr bwMode="auto">
          <a:xfrm>
            <a:off x="0" y="0"/>
            <a:ext cx="2089150" cy="2089150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xfrm>
            <a:off x="2339975" y="274638"/>
            <a:ext cx="6346825" cy="1143000"/>
          </a:xfrm>
        </p:spPr>
        <p:txBody>
          <a:bodyPr/>
          <a:lstStyle/>
          <a:p>
            <a:r>
              <a:rPr lang="ru-RU" sz="4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«Закон и законодатели»</a:t>
            </a:r>
            <a:br>
              <a:rPr lang="ru-RU" sz="4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4000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2205038"/>
            <a:ext cx="8229600" cy="4392612"/>
          </a:xfrm>
        </p:spPr>
        <p:txBody>
          <a:bodyPr/>
          <a:lstStyle/>
          <a:p>
            <a:pPr>
              <a:buFontTx/>
              <a:buNone/>
            </a:pPr>
            <a:r>
              <a:rPr lang="ru-RU" sz="4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Сколько депутатов в Государственной Думе?</a:t>
            </a:r>
          </a:p>
          <a:p>
            <a:pPr>
              <a:buFontTx/>
              <a:buNone/>
            </a:pPr>
            <a:r>
              <a:rPr lang="ru-RU" sz="4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Ответ: 450 депутатов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1"/>
          <p:cNvPicPr>
            <a:picLocks noChangeAspect="1" noChangeArrowheads="1"/>
          </p:cNvPicPr>
          <p:nvPr/>
        </p:nvPicPr>
        <p:blipFill>
          <a:blip r:embed="rId2" cstate="print">
            <a:lum bright="-6000" contrast="-84000"/>
          </a:blip>
          <a:srcRect/>
          <a:stretch>
            <a:fillRect/>
          </a:stretch>
        </p:blipFill>
        <p:spPr bwMode="auto">
          <a:xfrm>
            <a:off x="0" y="0"/>
            <a:ext cx="2089150" cy="2089150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xfrm>
            <a:off x="2339975" y="274638"/>
            <a:ext cx="6346825" cy="1143000"/>
          </a:xfrm>
        </p:spPr>
        <p:txBody>
          <a:bodyPr/>
          <a:lstStyle/>
          <a:p>
            <a:r>
              <a:rPr lang="ru-RU" sz="4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«Закон и законодатели»</a:t>
            </a:r>
            <a:br>
              <a:rPr lang="ru-RU" sz="4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4000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2205038"/>
            <a:ext cx="8229600" cy="4392612"/>
          </a:xfrm>
        </p:spPr>
        <p:txBody>
          <a:bodyPr/>
          <a:lstStyle/>
          <a:p>
            <a:pPr>
              <a:buFontTx/>
              <a:buNone/>
            </a:pPr>
            <a:r>
              <a:rPr lang="ru-RU" sz="4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этот орган законодательной власти, разрабатывающий и утверждающий законы в Пермском Крае входят 60 человек. Как называется орган государственной власти? </a:t>
            </a:r>
          </a:p>
          <a:p>
            <a:pPr>
              <a:buFontTx/>
              <a:buNone/>
            </a:pPr>
            <a:r>
              <a:rPr lang="ru-RU" sz="4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Ответ: Законодательное Собрание ПК</a:t>
            </a:r>
          </a:p>
        </p:txBody>
      </p:sp>
      <p:pic>
        <p:nvPicPr>
          <p:cNvPr id="6146" name="Picture 2" descr="http://im2-tub-ru.yandex.net/i?id=3b75db15e5e66bfdf4f0b4604fd25c91-135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501" y="3429000"/>
            <a:ext cx="5143500" cy="3429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1"/>
          <p:cNvPicPr>
            <a:picLocks noChangeAspect="1" noChangeArrowheads="1"/>
          </p:cNvPicPr>
          <p:nvPr/>
        </p:nvPicPr>
        <p:blipFill>
          <a:blip r:embed="rId2" cstate="print">
            <a:lum bright="-6000" contrast="-84000"/>
          </a:blip>
          <a:srcRect/>
          <a:stretch>
            <a:fillRect/>
          </a:stretch>
        </p:blipFill>
        <p:spPr bwMode="auto">
          <a:xfrm>
            <a:off x="0" y="0"/>
            <a:ext cx="2089150" cy="2089150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xfrm>
            <a:off x="2339975" y="274638"/>
            <a:ext cx="6346825" cy="1143000"/>
          </a:xfrm>
        </p:spPr>
        <p:txBody>
          <a:bodyPr/>
          <a:lstStyle/>
          <a:p>
            <a:r>
              <a:rPr lang="ru-RU" sz="4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«Закон и законодатели»</a:t>
            </a:r>
            <a:br>
              <a:rPr lang="ru-RU" sz="4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4000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2205038"/>
            <a:ext cx="8229600" cy="4392612"/>
          </a:xfrm>
        </p:spPr>
        <p:txBody>
          <a:bodyPr/>
          <a:lstStyle/>
          <a:p>
            <a:pPr>
              <a:buFontTx/>
              <a:buNone/>
            </a:pPr>
            <a:r>
              <a:rPr lang="ru-RU" sz="4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Как называется главный закон Пермского края, устанавливающий основы государственной власти в Пермском крае? </a:t>
            </a:r>
          </a:p>
          <a:p>
            <a:pPr>
              <a:buFontTx/>
              <a:buNone/>
            </a:pPr>
            <a:r>
              <a:rPr lang="ru-RU" sz="4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Ответ: Устав ПК</a:t>
            </a:r>
          </a:p>
        </p:txBody>
      </p:sp>
      <p:pic>
        <p:nvPicPr>
          <p:cNvPr id="5124" name="Picture 4" descr="http://im3-tub-ru.yandex.net/i?id=b28a0b78d233d1e6a21762171e43e453-50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91947" y="3068960"/>
            <a:ext cx="5052053" cy="378904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1"/>
          <p:cNvPicPr>
            <a:picLocks noChangeAspect="1" noChangeArrowheads="1"/>
          </p:cNvPicPr>
          <p:nvPr/>
        </p:nvPicPr>
        <p:blipFill>
          <a:blip r:embed="rId2" cstate="print">
            <a:lum bright="-6000" contrast="-84000"/>
          </a:blip>
          <a:srcRect/>
          <a:stretch>
            <a:fillRect/>
          </a:stretch>
        </p:blipFill>
        <p:spPr bwMode="auto">
          <a:xfrm>
            <a:off x="0" y="0"/>
            <a:ext cx="2089150" cy="2089150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xfrm>
            <a:off x="2339975" y="274638"/>
            <a:ext cx="6346825" cy="1143000"/>
          </a:xfrm>
        </p:spPr>
        <p:txBody>
          <a:bodyPr/>
          <a:lstStyle/>
          <a:p>
            <a:r>
              <a:rPr lang="ru-RU" sz="4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«Закон и законодатели»</a:t>
            </a:r>
            <a:br>
              <a:rPr lang="ru-RU" sz="4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4000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2205038"/>
            <a:ext cx="8229600" cy="4392612"/>
          </a:xfrm>
        </p:spPr>
        <p:txBody>
          <a:bodyPr/>
          <a:lstStyle/>
          <a:p>
            <a:pPr>
              <a:buFontTx/>
              <a:buNone/>
            </a:pPr>
            <a:r>
              <a:rPr lang="ru-RU" sz="4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Как называется человек возглавляющий законодательные органы власти?</a:t>
            </a:r>
          </a:p>
          <a:p>
            <a:pPr>
              <a:buFontTx/>
              <a:buNone/>
            </a:pPr>
            <a:r>
              <a:rPr lang="ru-RU" sz="4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Ответ: спикер</a:t>
            </a:r>
          </a:p>
        </p:txBody>
      </p:sp>
      <p:pic>
        <p:nvPicPr>
          <p:cNvPr id="4098" name="Picture 2" descr="http://im1-tub-ru.yandex.net/i?id=d2676c95fefd6b4de4430bdae293c4d8-126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80621" y="4149080"/>
            <a:ext cx="4063380" cy="270892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1"/>
          <p:cNvPicPr>
            <a:picLocks noChangeAspect="1" noChangeArrowheads="1"/>
          </p:cNvPicPr>
          <p:nvPr/>
        </p:nvPicPr>
        <p:blipFill>
          <a:blip r:embed="rId2" cstate="print">
            <a:lum bright="-6000" contrast="-84000"/>
          </a:blip>
          <a:srcRect/>
          <a:stretch>
            <a:fillRect/>
          </a:stretch>
        </p:blipFill>
        <p:spPr bwMode="auto">
          <a:xfrm>
            <a:off x="0" y="0"/>
            <a:ext cx="2089150" cy="2089150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xfrm>
            <a:off x="2339975" y="274638"/>
            <a:ext cx="6346825" cy="1143000"/>
          </a:xfrm>
        </p:spPr>
        <p:txBody>
          <a:bodyPr/>
          <a:lstStyle/>
          <a:p>
            <a:r>
              <a:rPr lang="ru-RU" sz="4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«Закон и законодатели»</a:t>
            </a:r>
            <a:br>
              <a:rPr lang="ru-RU" sz="4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4000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1412776"/>
            <a:ext cx="8229600" cy="5184874"/>
          </a:xfrm>
        </p:spPr>
        <p:txBody>
          <a:bodyPr/>
          <a:lstStyle/>
          <a:p>
            <a:pPr>
              <a:buFontTx/>
              <a:buNone/>
            </a:pPr>
            <a:r>
              <a:rPr lang="ru-RU" sz="4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Законодательное собрание ПК каждый год рассматривает и принимает закон о доходах и расходах финансовых средств  в Пермском крае. Как называется этот закон?</a:t>
            </a:r>
          </a:p>
          <a:p>
            <a:pPr>
              <a:buFontTx/>
              <a:buNone/>
            </a:pPr>
            <a:r>
              <a:rPr lang="ru-RU" sz="4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Ответ: бюджет ПК</a:t>
            </a:r>
          </a:p>
        </p:txBody>
      </p:sp>
      <p:pic>
        <p:nvPicPr>
          <p:cNvPr id="3074" name="Picture 2" descr="http://im2-tub-ru.yandex.net/i?id=b7d46e85cea2461cccecae5f73105ce7-78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68011" y="3501008"/>
            <a:ext cx="4475989" cy="335699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1"/>
          <p:cNvPicPr>
            <a:picLocks noChangeAspect="1" noChangeArrowheads="1"/>
          </p:cNvPicPr>
          <p:nvPr/>
        </p:nvPicPr>
        <p:blipFill>
          <a:blip r:embed="rId2" cstate="print">
            <a:lum bright="-6000" contrast="-84000"/>
          </a:blip>
          <a:srcRect/>
          <a:stretch>
            <a:fillRect/>
          </a:stretch>
        </p:blipFill>
        <p:spPr bwMode="auto">
          <a:xfrm>
            <a:off x="0" y="0"/>
            <a:ext cx="2089150" cy="2089150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xfrm>
            <a:off x="2339975" y="274638"/>
            <a:ext cx="6346825" cy="1143000"/>
          </a:xfrm>
        </p:spPr>
        <p:txBody>
          <a:bodyPr/>
          <a:lstStyle/>
          <a:p>
            <a:r>
              <a:rPr lang="ru-RU" sz="4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Аукцион</a:t>
            </a:r>
            <a:br>
              <a:rPr lang="ru-RU" sz="4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4000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1268760"/>
            <a:ext cx="8229600" cy="5328890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ru-RU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«Где кончается …., там начинается тирания»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                             </a:t>
            </a:r>
            <a:r>
              <a:rPr lang="ru-RU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Питт</a:t>
            </a:r>
            <a:endParaRPr lang="ru-RU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14350" indent="-514350">
              <a:buNone/>
            </a:pPr>
            <a:r>
              <a:rPr lang="ru-RU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«Создавать следует лишь не много законов, но необходимо следить чтобы они ….. 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                              Дж.Локк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 «Мудрый законодатель начинает не с издания закона, а с изучения их ….. для данного общества».                   Ж.Ж. Руссо</a:t>
            </a:r>
          </a:p>
          <a:p>
            <a:pPr>
              <a:buFontTx/>
              <a:buNone/>
            </a:pPr>
            <a:r>
              <a:rPr lang="ru-RU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Ответ: закон, исполнялись, польза.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1"/>
          <p:cNvPicPr>
            <a:picLocks noChangeAspect="1" noChangeArrowheads="1"/>
          </p:cNvPicPr>
          <p:nvPr/>
        </p:nvPicPr>
        <p:blipFill>
          <a:blip r:embed="rId2" cstate="print">
            <a:lum bright="-6000" contrast="-84000"/>
          </a:blip>
          <a:srcRect/>
          <a:stretch>
            <a:fillRect/>
          </a:stretch>
        </p:blipFill>
        <p:spPr bwMode="auto">
          <a:xfrm>
            <a:off x="0" y="0"/>
            <a:ext cx="2089150" cy="2089150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xfrm>
            <a:off x="2339975" y="274638"/>
            <a:ext cx="6346825" cy="1143000"/>
          </a:xfrm>
        </p:spPr>
        <p:txBody>
          <a:bodyPr/>
          <a:lstStyle/>
          <a:p>
            <a:r>
              <a:rPr lang="ru-RU" sz="4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4000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2205038"/>
            <a:ext cx="8229600" cy="4392612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7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Спасибо за работу!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1"/>
          <p:cNvPicPr>
            <a:picLocks noChangeAspect="1" noChangeArrowheads="1"/>
          </p:cNvPicPr>
          <p:nvPr/>
        </p:nvPicPr>
        <p:blipFill>
          <a:blip r:embed="rId2" cstate="print">
            <a:lum bright="-6000" contrast="-84000"/>
          </a:blip>
          <a:srcRect/>
          <a:stretch>
            <a:fillRect/>
          </a:stretch>
        </p:blipFill>
        <p:spPr bwMode="auto">
          <a:xfrm>
            <a:off x="0" y="0"/>
            <a:ext cx="2089150" cy="2089150"/>
          </a:xfrm>
          <a:prstGeom prst="rect">
            <a:avLst/>
          </a:prstGeom>
          <a:noFill/>
        </p:spPr>
      </p:pic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xfrm>
            <a:off x="2339975" y="274638"/>
            <a:ext cx="6346825" cy="1143000"/>
          </a:xfrm>
        </p:spPr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Государственная власть</a:t>
            </a:r>
            <a:endParaRPr lang="ru-RU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2205038"/>
            <a:ext cx="8229600" cy="4392612"/>
          </a:xfrm>
        </p:spPr>
        <p:txBody>
          <a:bodyPr/>
          <a:lstStyle/>
          <a:p>
            <a:pPr>
              <a:buFontTx/>
              <a:buNone/>
            </a:pPr>
            <a:r>
              <a:rPr lang="ru-RU" sz="4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 какой ветви власти относится Правительство Российской Федерации?</a:t>
            </a:r>
          </a:p>
          <a:p>
            <a:pPr>
              <a:buFontTx/>
              <a:buNone/>
            </a:pPr>
            <a:r>
              <a:rPr lang="ru-RU" sz="4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Ответ: исполнительной</a:t>
            </a:r>
            <a:endParaRPr lang="ru-RU" sz="4400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36866" name="Picture 2" descr="http://im0-tub-ru.yandex.net/i?id=14b900f826a0f1ff9ba9764c15108fba-20-144&amp;n=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50421" y="4395614"/>
            <a:ext cx="3693579" cy="246238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1"/>
          <p:cNvPicPr>
            <a:picLocks noChangeAspect="1" noChangeArrowheads="1"/>
          </p:cNvPicPr>
          <p:nvPr/>
        </p:nvPicPr>
        <p:blipFill>
          <a:blip r:embed="rId2" cstate="print">
            <a:lum bright="-6000" contrast="-84000"/>
          </a:blip>
          <a:srcRect/>
          <a:stretch>
            <a:fillRect/>
          </a:stretch>
        </p:blipFill>
        <p:spPr bwMode="auto">
          <a:xfrm>
            <a:off x="0" y="0"/>
            <a:ext cx="2089150" cy="2089150"/>
          </a:xfrm>
          <a:prstGeom prst="rect">
            <a:avLst/>
          </a:prstGeom>
          <a:noFill/>
        </p:spPr>
      </p:pic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xfrm>
            <a:off x="2339975" y="274638"/>
            <a:ext cx="6346825" cy="1143000"/>
          </a:xfrm>
        </p:spPr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Государственная власть</a:t>
            </a:r>
            <a:endParaRPr lang="ru-RU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2205038"/>
            <a:ext cx="8229600" cy="4392612"/>
          </a:xfrm>
        </p:spPr>
        <p:txBody>
          <a:bodyPr/>
          <a:lstStyle/>
          <a:p>
            <a:pPr>
              <a:buFontTx/>
              <a:buNone/>
            </a:pPr>
            <a:r>
              <a:rPr lang="ru-RU" sz="4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 какой ветви власти относится Верховный Суд Российской федерации?</a:t>
            </a:r>
          </a:p>
          <a:p>
            <a:pPr>
              <a:buFontTx/>
              <a:buNone/>
            </a:pPr>
            <a:r>
              <a:rPr lang="ru-RU" sz="4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Ответ: судебной</a:t>
            </a:r>
            <a:endParaRPr lang="ru-RU" sz="4400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35842" name="Picture 2" descr="http://im0-tub-ru.yandex.net/i?id=a400218fdbab1a4be1d68f68377a0124-91-144&amp;n=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3818731"/>
            <a:ext cx="4067944" cy="303926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1"/>
          <p:cNvPicPr>
            <a:picLocks noChangeAspect="1" noChangeArrowheads="1"/>
          </p:cNvPicPr>
          <p:nvPr/>
        </p:nvPicPr>
        <p:blipFill>
          <a:blip r:embed="rId2" cstate="print">
            <a:lum bright="-6000" contrast="-84000"/>
          </a:blip>
          <a:srcRect/>
          <a:stretch>
            <a:fillRect/>
          </a:stretch>
        </p:blipFill>
        <p:spPr bwMode="auto">
          <a:xfrm>
            <a:off x="0" y="0"/>
            <a:ext cx="2089150" cy="2089150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xfrm>
            <a:off x="2339975" y="274638"/>
            <a:ext cx="6346825" cy="1143000"/>
          </a:xfrm>
        </p:spPr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Государственная власть</a:t>
            </a:r>
            <a:endParaRPr lang="ru-RU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2205038"/>
            <a:ext cx="8229600" cy="4392612"/>
          </a:xfrm>
        </p:spPr>
        <p:txBody>
          <a:bodyPr/>
          <a:lstStyle/>
          <a:p>
            <a:pPr>
              <a:buFontTx/>
              <a:buNone/>
            </a:pPr>
            <a:r>
              <a:rPr lang="ru-RU" sz="4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При какой форме правления правитель может сказать: «Государство- это Я»</a:t>
            </a:r>
          </a:p>
          <a:p>
            <a:pPr>
              <a:buFontTx/>
              <a:buNone/>
            </a:pPr>
            <a:r>
              <a:rPr lang="ru-RU" sz="4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Ответ: монархия </a:t>
            </a:r>
            <a:endParaRPr lang="ru-RU" sz="4400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34818" name="Picture 2" descr="http://im0-tub-ru.yandex.net/i?id=4dbb965ae2f16286e19f3fdfd05c8f04-98-144&amp;n=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9182" y="4035574"/>
            <a:ext cx="3994818" cy="282242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1"/>
          <p:cNvPicPr>
            <a:picLocks noChangeAspect="1" noChangeArrowheads="1"/>
          </p:cNvPicPr>
          <p:nvPr/>
        </p:nvPicPr>
        <p:blipFill>
          <a:blip r:embed="rId2" cstate="print">
            <a:lum bright="-6000" contrast="-84000"/>
          </a:blip>
          <a:srcRect/>
          <a:stretch>
            <a:fillRect/>
          </a:stretch>
        </p:blipFill>
        <p:spPr bwMode="auto">
          <a:xfrm>
            <a:off x="0" y="0"/>
            <a:ext cx="2089150" cy="2089150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xfrm>
            <a:off x="2339975" y="274638"/>
            <a:ext cx="6346825" cy="1143000"/>
          </a:xfrm>
        </p:spPr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Государственная власть</a:t>
            </a:r>
            <a:endParaRPr lang="ru-RU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2205038"/>
            <a:ext cx="8229600" cy="4392612"/>
          </a:xfrm>
        </p:spPr>
        <p:txBody>
          <a:bodyPr/>
          <a:lstStyle/>
          <a:p>
            <a:pPr>
              <a:buFontTx/>
              <a:buNone/>
            </a:pPr>
            <a:r>
              <a:rPr lang="ru-RU" sz="4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Что государство собирает с граждан для содержания государственного аппарата, армии, полиции, выплаты пенсий и пособий?</a:t>
            </a:r>
          </a:p>
          <a:p>
            <a:pPr>
              <a:buFontTx/>
              <a:buNone/>
            </a:pPr>
            <a:r>
              <a:rPr lang="ru-RU" sz="4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Ответ: налоги</a:t>
            </a:r>
          </a:p>
        </p:txBody>
      </p:sp>
      <p:pic>
        <p:nvPicPr>
          <p:cNvPr id="33794" name="Picture 2" descr="http://im0-tub-ru.yandex.net/i?id=2d6d264cf9f049393abaaa3cf5cd0246-45-144&amp;n=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0974" y="4293097"/>
            <a:ext cx="3433026" cy="256490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1"/>
          <p:cNvPicPr>
            <a:picLocks noChangeAspect="1" noChangeArrowheads="1"/>
          </p:cNvPicPr>
          <p:nvPr/>
        </p:nvPicPr>
        <p:blipFill>
          <a:blip r:embed="rId2" cstate="print">
            <a:lum bright="-6000" contrast="-84000"/>
          </a:blip>
          <a:srcRect/>
          <a:stretch>
            <a:fillRect/>
          </a:stretch>
        </p:blipFill>
        <p:spPr bwMode="auto">
          <a:xfrm>
            <a:off x="0" y="0"/>
            <a:ext cx="2089150" cy="2089150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xfrm>
            <a:off x="2339975" y="274638"/>
            <a:ext cx="6346825" cy="1143000"/>
          </a:xfrm>
        </p:spPr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Государственная власть</a:t>
            </a:r>
            <a:endParaRPr lang="ru-RU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2205038"/>
            <a:ext cx="8229600" cy="4392612"/>
          </a:xfrm>
        </p:spPr>
        <p:txBody>
          <a:bodyPr/>
          <a:lstStyle/>
          <a:p>
            <a:pPr>
              <a:buFontTx/>
              <a:buNone/>
            </a:pPr>
            <a:r>
              <a:rPr lang="ru-RU" sz="4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Как называется государственный орган осуществляющий правосудие по административным, гражданским и уголовным делам?</a:t>
            </a:r>
          </a:p>
          <a:p>
            <a:pPr>
              <a:buFontTx/>
              <a:buNone/>
            </a:pPr>
            <a:r>
              <a:rPr lang="ru-RU" sz="4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Ответ: суд (суды общей юрисдикции)</a:t>
            </a:r>
          </a:p>
        </p:txBody>
      </p:sp>
      <p:pic>
        <p:nvPicPr>
          <p:cNvPr id="32770" name="Picture 2" descr="http://im1-tub-ru.yandex.net/i?id=b75900ee8b325cd39528ae99b4522378-27-144&amp;n=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80772" y="3747542"/>
            <a:ext cx="4163228" cy="311045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1"/>
          <p:cNvPicPr>
            <a:picLocks noChangeAspect="1" noChangeArrowheads="1"/>
          </p:cNvPicPr>
          <p:nvPr/>
        </p:nvPicPr>
        <p:blipFill>
          <a:blip r:embed="rId2" cstate="print">
            <a:lum bright="-6000" contrast="-84000"/>
          </a:blip>
          <a:srcRect/>
          <a:stretch>
            <a:fillRect/>
          </a:stretch>
        </p:blipFill>
        <p:spPr bwMode="auto">
          <a:xfrm>
            <a:off x="0" y="0"/>
            <a:ext cx="2089150" cy="2089150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xfrm>
            <a:off x="2339975" y="274638"/>
            <a:ext cx="6346825" cy="1143000"/>
          </a:xfrm>
        </p:spPr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Государственная власть</a:t>
            </a:r>
            <a:endParaRPr lang="ru-RU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2205038"/>
            <a:ext cx="8229600" cy="4392612"/>
          </a:xfrm>
        </p:spPr>
        <p:txBody>
          <a:bodyPr/>
          <a:lstStyle/>
          <a:p>
            <a:pPr>
              <a:buFontTx/>
              <a:buNone/>
            </a:pPr>
            <a:r>
              <a:rPr lang="ru-RU" sz="4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Законодательно закреплены три ветви власти, но существует мнение что есть и четвёртая ветвь власти. Назови её?</a:t>
            </a:r>
          </a:p>
          <a:p>
            <a:pPr>
              <a:buFontTx/>
              <a:buNone/>
            </a:pPr>
            <a:r>
              <a:rPr lang="ru-RU" sz="4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Ответ: СМИ (средства массовой информации)</a:t>
            </a:r>
          </a:p>
        </p:txBody>
      </p:sp>
      <p:pic>
        <p:nvPicPr>
          <p:cNvPr id="31746" name="Picture 2" descr="http://im0-tub-ru.yandex.net/i?id=9f9cb0c981cc6ecd9989309f595c9b6d-17-144&amp;n=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3150096"/>
            <a:ext cx="3707904" cy="370790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История России">
  <a:themeElements>
    <a:clrScheme name="Сотрудничество 8">
      <a:dk1>
        <a:srgbClr val="000000"/>
      </a:dk1>
      <a:lt1>
        <a:srgbClr val="E2DDD4"/>
      </a:lt1>
      <a:dk2>
        <a:srgbClr val="000000"/>
      </a:dk2>
      <a:lt2>
        <a:srgbClr val="EFEBE3"/>
      </a:lt2>
      <a:accent1>
        <a:srgbClr val="F2F2F2"/>
      </a:accent1>
      <a:accent2>
        <a:srgbClr val="C4AD74"/>
      </a:accent2>
      <a:accent3>
        <a:srgbClr val="EEEBE6"/>
      </a:accent3>
      <a:accent4>
        <a:srgbClr val="000000"/>
      </a:accent4>
      <a:accent5>
        <a:srgbClr val="F7F7F7"/>
      </a:accent5>
      <a:accent6>
        <a:srgbClr val="B19C68"/>
      </a:accent6>
      <a:hlink>
        <a:srgbClr val="A46032"/>
      </a:hlink>
      <a:folHlink>
        <a:srgbClr val="8F8E73"/>
      </a:folHlink>
    </a:clrScheme>
    <a:fontScheme name="Сотрудничество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отрудничество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История России</Template>
  <TotalTime>1149</TotalTime>
  <Words>852</Words>
  <Application>Microsoft Office PowerPoint</Application>
  <PresentationFormat>Экран (4:3)</PresentationFormat>
  <Paragraphs>122</Paragraphs>
  <Slides>38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История России</vt:lpstr>
      <vt:lpstr>Викторина: «Что я знаю о Законе и Государственной власти в России и Пермском крае»  </vt:lpstr>
      <vt:lpstr>Слайд 2</vt:lpstr>
      <vt:lpstr>Государственная власть</vt:lpstr>
      <vt:lpstr>Государственная власть</vt:lpstr>
      <vt:lpstr>Государственная власть</vt:lpstr>
      <vt:lpstr>Государственная власть</vt:lpstr>
      <vt:lpstr>Государственная власть</vt:lpstr>
      <vt:lpstr>Государственная власть</vt:lpstr>
      <vt:lpstr>Государственная власть</vt:lpstr>
      <vt:lpstr>Государственная власть</vt:lpstr>
      <vt:lpstr>Государственная власть</vt:lpstr>
      <vt:lpstr>Государственная власть</vt:lpstr>
      <vt:lpstr>Аукцион</vt:lpstr>
      <vt:lpstr>Слайд 14</vt:lpstr>
      <vt:lpstr>«Выборы и политические партии» </vt:lpstr>
      <vt:lpstr>«Выборы и политические партии» </vt:lpstr>
      <vt:lpstr>«Выборы и политические партии» </vt:lpstr>
      <vt:lpstr>«Выборы и политические партии» </vt:lpstr>
      <vt:lpstr>«Выборы и политические партии» </vt:lpstr>
      <vt:lpstr>«Выборы и политические партии» </vt:lpstr>
      <vt:lpstr>«Выборы и политические партии» </vt:lpstr>
      <vt:lpstr>«Выборы и политические партии» </vt:lpstr>
      <vt:lpstr>«Выборы и политические партии» </vt:lpstr>
      <vt:lpstr>«Выборы и политические партии» </vt:lpstr>
      <vt:lpstr>Аукцион </vt:lpstr>
      <vt:lpstr> </vt:lpstr>
      <vt:lpstr>«Закон и законодатели» </vt:lpstr>
      <vt:lpstr>«Закон и законодатели» </vt:lpstr>
      <vt:lpstr>«Закон и законодатели» </vt:lpstr>
      <vt:lpstr>«Закон и законодатели» </vt:lpstr>
      <vt:lpstr>«Закон и законодатели» </vt:lpstr>
      <vt:lpstr>«Закон и законодатели» </vt:lpstr>
      <vt:lpstr>«Закон и законодатели» </vt:lpstr>
      <vt:lpstr>«Закон и законодатели» </vt:lpstr>
      <vt:lpstr>«Закон и законодатели» </vt:lpstr>
      <vt:lpstr>«Закон и законодатели» </vt:lpstr>
      <vt:lpstr>Аукцион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Викторина: «Что я знаю о Законе и Государственной власти в России и Пермском крае»  </dc:title>
  <dc:creator>1</dc:creator>
  <cp:lastModifiedBy>1</cp:lastModifiedBy>
  <cp:revision>4</cp:revision>
  <dcterms:created xsi:type="dcterms:W3CDTF">2014-10-18T13:40:04Z</dcterms:created>
  <dcterms:modified xsi:type="dcterms:W3CDTF">2014-10-19T09:12:09Z</dcterms:modified>
</cp:coreProperties>
</file>