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3"/>
  </p:notesMasterIdLst>
  <p:sldIdLst>
    <p:sldId id="258" r:id="rId2"/>
    <p:sldId id="256" r:id="rId3"/>
    <p:sldId id="276" r:id="rId4"/>
    <p:sldId id="274" r:id="rId5"/>
    <p:sldId id="259" r:id="rId6"/>
    <p:sldId id="275" r:id="rId7"/>
    <p:sldId id="279" r:id="rId8"/>
    <p:sldId id="273" r:id="rId9"/>
    <p:sldId id="260" r:id="rId10"/>
    <p:sldId id="269" r:id="rId11"/>
    <p:sldId id="272" r:id="rId12"/>
    <p:sldId id="270" r:id="rId13"/>
    <p:sldId id="271" r:id="rId14"/>
    <p:sldId id="262" r:id="rId15"/>
    <p:sldId id="263" r:id="rId16"/>
    <p:sldId id="278" r:id="rId17"/>
    <p:sldId id="277" r:id="rId18"/>
    <p:sldId id="266" r:id="rId19"/>
    <p:sldId id="257" r:id="rId20"/>
    <p:sldId id="264" r:id="rId21"/>
    <p:sldId id="26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286A"/>
    <a:srgbClr val="FF3300"/>
    <a:srgbClr val="FFFF99"/>
    <a:srgbClr val="004472"/>
    <a:srgbClr val="0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6" autoAdjust="0"/>
    <p:restoredTop sz="94700" autoAdjust="0"/>
  </p:normalViewPr>
  <p:slideViewPr>
    <p:cSldViewPr>
      <p:cViewPr>
        <p:scale>
          <a:sx n="100" d="100"/>
          <a:sy n="100" d="100"/>
        </p:scale>
        <p:origin x="-72" y="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3D173-4AFB-4B07-BAB8-1F5963D64FA3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D81BF-1AE3-4D82-9730-CAD97B566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20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81BF-1AE3-4D82-9730-CAD97B566B67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0CA07-C046-420C-B025-7FC1965FD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89D55-FBB7-47E3-9A96-E798389F6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D85B5-67B6-4B30-88C4-7BDD12DD6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ABE91-29AF-4AF9-B82B-92ACCCBC9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EDCB6-908B-4CBE-A102-7097BF47E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E749-9192-4260-9A3A-F9FC9B525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B196C-ABC2-4D5A-8A5C-67EC2CB25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970B2-4973-4AA5-8C24-8B671838D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78C18-9312-416A-878D-65AC40BFD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4241C-DDBB-4DB2-AE78-EDCD500F0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2A302-546C-4A97-BD3D-9A88C9899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A602C-F15D-4EEB-9060-82C923519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AC2E679-5F52-4693-B144-164D26BAF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3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6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6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6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6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6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6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6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6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6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6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90%D1%80%D0%B0%D0%B1%D1%81%D0%BA%D0%B8%D0%B9_%D1%8F%D0%B7%D1%8B%D0%BA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Презентация на тему: «религии мира»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  </a:t>
            </a:r>
            <a:r>
              <a:rPr lang="ru-RU" sz="2000" dirty="0" err="1" smtClean="0">
                <a:solidFill>
                  <a:srgbClr val="00B050"/>
                </a:solidFill>
              </a:rPr>
              <a:t>Выполнел</a:t>
            </a:r>
            <a:r>
              <a:rPr lang="ru-RU" sz="2000" dirty="0" smtClean="0">
                <a:solidFill>
                  <a:srgbClr val="00B050"/>
                </a:solidFill>
              </a:rPr>
              <a:t> : </a:t>
            </a:r>
            <a:r>
              <a:rPr lang="ru-RU" sz="2000" dirty="0" err="1" smtClean="0">
                <a:solidFill>
                  <a:srgbClr val="00B050"/>
                </a:solidFill>
              </a:rPr>
              <a:t>Ярулин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</a:rPr>
              <a:t>ратмир</a:t>
            </a:r>
            <a:r>
              <a:rPr lang="ru-RU" sz="2000" dirty="0" smtClean="0">
                <a:solidFill>
                  <a:srgbClr val="00B050"/>
                </a:solidFill>
              </a:rPr>
              <a:t> 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9512" y="332656"/>
            <a:ext cx="7772400" cy="1500187"/>
          </a:xfrm>
        </p:spPr>
        <p:txBody>
          <a:bodyPr/>
          <a:lstStyle/>
          <a:p>
            <a:r>
              <a:rPr lang="en-US" sz="8000" dirty="0" smtClean="0"/>
              <a:t>                                  </a:t>
            </a:r>
            <a:r>
              <a:rPr lang="ru-RU" sz="8000" dirty="0" smtClean="0"/>
              <a:t>                       </a:t>
            </a:r>
            <a:endParaRPr lang="en-US" sz="8000" dirty="0" smtClean="0"/>
          </a:p>
          <a:p>
            <a:endParaRPr lang="en-US" sz="8000" dirty="0" smtClean="0">
              <a:solidFill>
                <a:srgbClr val="00B050"/>
              </a:solidFill>
            </a:endParaRPr>
          </a:p>
          <a:p>
            <a:r>
              <a:rPr lang="en-US" sz="8000" dirty="0" smtClean="0">
                <a:solidFill>
                  <a:srgbClr val="00B050"/>
                </a:solidFill>
              </a:rPr>
              <a:t>       </a:t>
            </a:r>
            <a:r>
              <a:rPr lang="ru-RU" sz="8000" dirty="0" smtClean="0">
                <a:solidFill>
                  <a:srgbClr val="00B050"/>
                </a:solidFill>
              </a:rPr>
              <a:t>ИСЛАМ</a:t>
            </a:r>
            <a:r>
              <a:rPr lang="ru-RU" sz="8000" dirty="0" smtClean="0"/>
              <a:t>  </a:t>
            </a:r>
            <a:endParaRPr lang="ru-RU" sz="8000" dirty="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-180528" y="1340769"/>
            <a:ext cx="9000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5" name="Рисунок 4" descr="200px-Islam_symbol_plane2_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16632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39750" y="188913"/>
            <a:ext cx="56880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Мечеть: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11188" y="1268413"/>
            <a:ext cx="597693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Место для совершения коллективной молитвы;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Место общения;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Место 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да’вата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(призыва к Исламу);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Место проведения собраний и обсуждения важных вопросов;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Место оказания медицинской помощи;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Место образования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лам Тадж Мах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Мечети Турции</a:t>
            </a:r>
            <a:endParaRPr lang="ru-RU" dirty="0"/>
          </a:p>
        </p:txBody>
      </p:sp>
      <p:pic>
        <p:nvPicPr>
          <p:cNvPr id="4" name="Рисунок 3" descr="130px-Ottoman_Flag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32656"/>
            <a:ext cx="1238250" cy="8286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      Мечеть </a:t>
            </a:r>
            <a:r>
              <a:rPr lang="ru-RU" dirty="0" err="1" smtClean="0"/>
              <a:t>Аль-Ариш</a:t>
            </a:r>
            <a:r>
              <a:rPr lang="ru-RU" dirty="0" smtClean="0"/>
              <a:t>       </a:t>
            </a:r>
            <a:r>
              <a:rPr lang="ru-RU" sz="2400" dirty="0" smtClean="0"/>
              <a:t>Сирия</a:t>
            </a:r>
            <a:endParaRPr lang="ru-RU" sz="2400" dirty="0"/>
          </a:p>
        </p:txBody>
      </p:sp>
      <p:pic>
        <p:nvPicPr>
          <p:cNvPr id="4" name="Рисунок 3" descr="135px-Flag_of_Syri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0"/>
            <a:ext cx="1187624" cy="7647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ru-RU" dirty="0" smtClean="0"/>
              <a:t>    Мечеть </a:t>
            </a:r>
            <a:r>
              <a:rPr lang="ru-RU" dirty="0" err="1" smtClean="0"/>
              <a:t>Аль-Мишаб</a:t>
            </a:r>
            <a:r>
              <a:rPr lang="ru-RU" dirty="0" smtClean="0"/>
              <a:t>  </a:t>
            </a:r>
            <a:r>
              <a:rPr lang="ru-RU" sz="1800" dirty="0" smtClean="0"/>
              <a:t>Саудовская Аравия</a:t>
            </a:r>
            <a:endParaRPr lang="ru-RU" dirty="0"/>
          </a:p>
        </p:txBody>
      </p:sp>
      <p:pic>
        <p:nvPicPr>
          <p:cNvPr id="4" name="Рисунок 3" descr="135px-Flag_of_Saudi_Arabi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0"/>
            <a:ext cx="1285875" cy="857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arab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8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5400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Традиции ислама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11188" y="1484313"/>
            <a:ext cx="59039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Отличительной чертой этой религии является сильное воздействие на культуру и обычаи многих народов Азии и Африки.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116013" y="2565400"/>
            <a:ext cx="54721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Мусульманство требует веры в единого всесильного и милосердного господина — Аллаха, в божественное предназначение судеб и поступков людей, в загробную жизнь после физической смерти</a:t>
            </a:r>
            <a:r>
              <a: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771775" y="4221163"/>
            <a:ext cx="61198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Старые могилы превращались в места поклонения. До настоящего времени в исламе сохранились традиции древнего культа камней, деревьев и других, одушевленных вещей и явлений.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turk_osve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92392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E2286A"/>
                </a:solidFill>
              </a:rPr>
              <a:t>Мусульманские праздники: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 smtClean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Пятница – священный день;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У мусульман следующие благословенные дни: </a:t>
            </a:r>
            <a:r>
              <a:rPr lang="ru-RU" b="1" i="1" dirty="0" smtClean="0"/>
              <a:t>День начала года</a:t>
            </a:r>
            <a:r>
              <a:rPr lang="ru-RU" dirty="0" smtClean="0"/>
              <a:t>, </a:t>
            </a:r>
            <a:r>
              <a:rPr lang="ru-RU" b="1" i="1" dirty="0" smtClean="0"/>
              <a:t>день </a:t>
            </a:r>
            <a:r>
              <a:rPr lang="ru-RU" b="1" i="1" dirty="0" err="1" smtClean="0"/>
              <a:t>Ашура</a:t>
            </a:r>
            <a:r>
              <a:rPr lang="ru-RU" dirty="0" smtClean="0"/>
              <a:t>, </a:t>
            </a:r>
            <a:r>
              <a:rPr lang="ru-RU" b="1" i="1" dirty="0" smtClean="0"/>
              <a:t>ночь Хиджры</a:t>
            </a:r>
            <a:r>
              <a:rPr lang="ru-RU" dirty="0" smtClean="0"/>
              <a:t>, </a:t>
            </a:r>
            <a:r>
              <a:rPr lang="ru-RU" b="1" i="1" dirty="0" smtClean="0"/>
              <a:t>ночь </a:t>
            </a:r>
            <a:r>
              <a:rPr lang="ru-RU" b="1" i="1" dirty="0" err="1" smtClean="0"/>
              <a:t>Маулид</a:t>
            </a:r>
            <a:r>
              <a:rPr lang="ru-RU" dirty="0" smtClean="0"/>
              <a:t>, </a:t>
            </a:r>
            <a:r>
              <a:rPr lang="ru-RU" b="1" i="1" dirty="0" err="1" smtClean="0"/>
              <a:t>ночь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Рагайб</a:t>
            </a:r>
            <a:r>
              <a:rPr lang="ru-RU" dirty="0" smtClean="0"/>
              <a:t>, </a:t>
            </a:r>
            <a:r>
              <a:rPr lang="ru-RU" b="1" i="1" dirty="0" err="1" smtClean="0"/>
              <a:t>ночь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Мирадж</a:t>
            </a:r>
            <a:r>
              <a:rPr lang="ru-RU" dirty="0" smtClean="0"/>
              <a:t>, </a:t>
            </a:r>
            <a:r>
              <a:rPr lang="ru-RU" b="1" i="1" dirty="0" err="1" smtClean="0"/>
              <a:t>ночь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Бараат</a:t>
            </a:r>
            <a:r>
              <a:rPr lang="ru-RU" dirty="0" smtClean="0"/>
              <a:t>, </a:t>
            </a:r>
            <a:r>
              <a:rPr lang="ru-RU" b="1" i="1" dirty="0" smtClean="0"/>
              <a:t>день </a:t>
            </a:r>
            <a:r>
              <a:rPr lang="ru-RU" b="1" i="1" dirty="0" err="1" smtClean="0"/>
              <a:t>фатх</a:t>
            </a:r>
            <a:r>
              <a:rPr lang="ru-RU" b="1" i="1" dirty="0" smtClean="0"/>
              <a:t> Мекка</a:t>
            </a:r>
            <a:r>
              <a:rPr lang="ru-RU" dirty="0" smtClean="0"/>
              <a:t>, </a:t>
            </a:r>
            <a:r>
              <a:rPr lang="ru-RU" b="1" i="1" dirty="0" smtClean="0"/>
              <a:t>ночь Кадр</a:t>
            </a:r>
            <a:r>
              <a:rPr lang="ru-RU" dirty="0" smtClean="0"/>
              <a:t>, </a:t>
            </a:r>
            <a:r>
              <a:rPr lang="ru-RU" b="1" i="1" dirty="0" smtClean="0"/>
              <a:t>день праздника </a:t>
            </a:r>
            <a:r>
              <a:rPr lang="ru-RU" b="1" i="1" dirty="0" err="1" smtClean="0"/>
              <a:t>Фитра</a:t>
            </a:r>
            <a:r>
              <a:rPr lang="ru-RU" dirty="0" smtClean="0"/>
              <a:t>, </a:t>
            </a:r>
            <a:r>
              <a:rPr lang="ru-RU" b="1" i="1" dirty="0" smtClean="0"/>
              <a:t>день </a:t>
            </a:r>
            <a:r>
              <a:rPr lang="ru-RU" b="1" i="1" dirty="0" smtClean="0">
                <a:solidFill>
                  <a:srgbClr val="FF0000"/>
                </a:solidFill>
              </a:rPr>
              <a:t>праздника </a:t>
            </a:r>
            <a:r>
              <a:rPr lang="ru-RU" b="1" i="1" dirty="0" err="1" smtClean="0">
                <a:solidFill>
                  <a:srgbClr val="FF0000"/>
                </a:solidFill>
              </a:rPr>
              <a:t>Курбан-Байрам</a:t>
            </a:r>
            <a:r>
              <a:rPr lang="ru-RU" dirty="0" smtClean="0"/>
              <a:t>, </a:t>
            </a:r>
            <a:r>
              <a:rPr lang="ru-RU" b="1" i="1" dirty="0" smtClean="0"/>
              <a:t>дни </a:t>
            </a:r>
            <a:r>
              <a:rPr lang="ru-RU" b="1" i="1" dirty="0" err="1" smtClean="0"/>
              <a:t>Ташрик</a:t>
            </a:r>
            <a:r>
              <a:rPr lang="ru-RU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5400" dirty="0" err="1" smtClean="0">
                <a:solidFill>
                  <a:srgbClr val="E2286A"/>
                </a:solidFill>
              </a:rPr>
              <a:t>Курбан</a:t>
            </a:r>
            <a:r>
              <a:rPr lang="ru-RU" sz="5400" dirty="0" smtClean="0">
                <a:solidFill>
                  <a:srgbClr val="E2286A"/>
                </a:solidFill>
              </a:rPr>
              <a:t> – байрам - праздник </a:t>
            </a:r>
            <a:r>
              <a:rPr lang="ru-RU" sz="5400" dirty="0" err="1" smtClean="0">
                <a:solidFill>
                  <a:srgbClr val="E2286A"/>
                </a:solidFill>
              </a:rPr>
              <a:t>жертвопринашения</a:t>
            </a:r>
            <a:endParaRPr lang="ru-RU" sz="5400" dirty="0">
              <a:solidFill>
                <a:srgbClr val="E2286A"/>
              </a:solidFill>
            </a:endParaRPr>
          </a:p>
        </p:txBody>
      </p:sp>
      <p:pic>
        <p:nvPicPr>
          <p:cNvPr id="4" name="Содержимое 3" descr="kurban_bay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3999" cy="5229200"/>
          </a:xfr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E2286A"/>
                </a:solidFill>
              </a:rPr>
              <a:t>Термины ислама: </a:t>
            </a:r>
            <a:endParaRPr lang="ru-RU" dirty="0">
              <a:solidFill>
                <a:srgbClr val="E2286A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ru-RU" sz="2000" dirty="0" smtClean="0"/>
              <a:t>Шариат (</a:t>
            </a:r>
            <a:r>
              <a:rPr lang="ru-RU" sz="2000" dirty="0" err="1" smtClean="0"/>
              <a:t>правельный</a:t>
            </a:r>
            <a:r>
              <a:rPr lang="ru-RU" sz="2000" dirty="0" smtClean="0"/>
              <a:t> путь, образ действия)  - совокупность правовых , морально-этических и религиозных норм ислама.</a:t>
            </a:r>
          </a:p>
          <a:p>
            <a:r>
              <a:rPr lang="ru-RU" sz="2000" dirty="0" smtClean="0"/>
              <a:t>Сунна - путь, дорога.</a:t>
            </a:r>
          </a:p>
          <a:p>
            <a:r>
              <a:rPr lang="ru-RU" sz="2000" dirty="0" smtClean="0"/>
              <a:t>Сира – жизнеописания пророка Мухаммеда.</a:t>
            </a:r>
          </a:p>
          <a:p>
            <a:r>
              <a:rPr lang="ru-RU" sz="2000" dirty="0" err="1" smtClean="0"/>
              <a:t>Харам</a:t>
            </a:r>
            <a:r>
              <a:rPr lang="ru-RU" sz="2000" dirty="0" smtClean="0"/>
              <a:t> – запрещено </a:t>
            </a:r>
          </a:p>
          <a:p>
            <a:r>
              <a:rPr lang="ru-RU" sz="2000" dirty="0" smtClean="0"/>
              <a:t>Джихад – борьба во имя Аллаха.</a:t>
            </a:r>
          </a:p>
          <a:p>
            <a:r>
              <a:rPr lang="ru-RU" sz="2000" dirty="0" err="1" smtClean="0"/>
              <a:t>Хедхаб</a:t>
            </a:r>
            <a:r>
              <a:rPr lang="ru-RU" sz="2000" dirty="0" smtClean="0"/>
              <a:t> – нельзя .</a:t>
            </a:r>
          </a:p>
          <a:p>
            <a:r>
              <a:rPr lang="ru-RU" sz="2000" dirty="0" smtClean="0"/>
              <a:t>Сеид- почётный титул.</a:t>
            </a:r>
          </a:p>
          <a:p>
            <a:r>
              <a:rPr lang="ru-RU" sz="2000" dirty="0" err="1" smtClean="0"/>
              <a:t>Шеиф</a:t>
            </a:r>
            <a:r>
              <a:rPr lang="ru-RU" sz="2000" dirty="0" smtClean="0"/>
              <a:t>- Благородный человек. </a:t>
            </a:r>
          </a:p>
          <a:p>
            <a:r>
              <a:rPr lang="ru-RU" sz="2000" dirty="0" smtClean="0"/>
              <a:t>Паша – командующий.</a:t>
            </a:r>
          </a:p>
          <a:p>
            <a:r>
              <a:rPr lang="ru-RU" sz="2000" dirty="0" smtClean="0"/>
              <a:t>Хиджра – переселение.</a:t>
            </a:r>
            <a:endParaRPr lang="ru-RU" sz="2000" dirty="0"/>
          </a:p>
        </p:txBody>
      </p:sp>
      <p:pic>
        <p:nvPicPr>
          <p:cNvPr id="9" name="Рисунок 8" descr="160px-Allah3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840935"/>
            <a:ext cx="3816424" cy="318035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44248_20060629101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u="sng" dirty="0" smtClean="0">
                <a:solidFill>
                  <a:srgbClr val="FF3300"/>
                </a:solidFill>
              </a:rPr>
              <a:t>Джихад: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борьба со своими страстями;</a:t>
            </a:r>
          </a:p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устранение социальной несправедливости; </a:t>
            </a:r>
          </a:p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постоянное усердие в деле распространения религии Аллаха; </a:t>
            </a:r>
          </a:p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ведение войны с агрессорами во имя Бога;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sl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wm_st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766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u="sng" dirty="0" err="1" smtClean="0">
                <a:solidFill>
                  <a:srgbClr val="E2286A"/>
                </a:solidFill>
              </a:rPr>
              <a:t>Хиджаб</a:t>
            </a:r>
            <a:r>
              <a:rPr lang="ru-RU" sz="4000" u="sng" dirty="0" smtClean="0">
                <a:solidFill>
                  <a:srgbClr val="E2286A"/>
                </a:solidFill>
              </a:rPr>
              <a:t/>
            </a:r>
            <a:br>
              <a:rPr lang="ru-RU" sz="4000" u="sng" dirty="0" smtClean="0">
                <a:solidFill>
                  <a:srgbClr val="E2286A"/>
                </a:solidFill>
              </a:rPr>
            </a:br>
            <a: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Нельзя!!! 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idx="1"/>
          </p:nvPr>
        </p:nvSpPr>
        <p:spPr>
          <a:xfrm>
            <a:off x="539750" y="1989138"/>
            <a:ext cx="8218488" cy="45926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1) открывать при чужих, не относящихся к категории Махрам, женщина может только лицо и руки;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  2) джильбаб не должен облегать тело;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  3) ткань должна быть достаточно плотной, ничуть не прозрачной, не оставляющей ни единой возможности угадать контуры фигуры или цвет кожи или волос;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  4) джильбаб должен подчеркивать скромность, которую символизирует хиджаб. Он не может быть ярким, привлекающим к себе внимание;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  5) джильбаб не должен походить на одежду неверующих: например, отражающую последний "писк" моды; или напоминающую одежду каких-нибудь группировок, например "байкеров";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  6) не походить на мужскую одежду, так чтоб с трудом можно было разобрать: женщина это или мужчина;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g_me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История возникновения: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643438" y="1557338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00B050"/>
                </a:solidFill>
              </a:rPr>
              <a:t>Мухаммед;</a:t>
            </a:r>
          </a:p>
          <a:p>
            <a:pPr eaLnBrk="1" hangingPunct="1">
              <a:defRPr/>
            </a:pPr>
            <a:r>
              <a:rPr lang="ru-RU" sz="4800" dirty="0" smtClean="0">
                <a:solidFill>
                  <a:srgbClr val="00B050"/>
                </a:solidFill>
              </a:rPr>
              <a:t>Послание пророка;</a:t>
            </a:r>
          </a:p>
          <a:p>
            <a:pPr eaLnBrk="1" hangingPunct="1">
              <a:defRPr/>
            </a:pPr>
            <a:r>
              <a:rPr lang="ru-RU" sz="4800" dirty="0" smtClean="0">
                <a:solidFill>
                  <a:srgbClr val="00B050"/>
                </a:solidFill>
              </a:rPr>
              <a:t>Хиджра;</a:t>
            </a:r>
          </a:p>
        </p:txBody>
      </p:sp>
      <p:pic>
        <p:nvPicPr>
          <p:cNvPr id="7173" name="Picture 12" descr="Yell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557338"/>
            <a:ext cx="3779837" cy="41798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 build="p"/>
      <p:bldP spid="717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dirty="0" err="1" smtClean="0">
                <a:solidFill>
                  <a:srgbClr val="FF0000"/>
                </a:solidFill>
              </a:rPr>
              <a:t>Харам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Запрет!!!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1) Строго запрещается принимать любой вид веществ, которые при употреблении приводят к помутнению разума (не зависимо от их состояния, жидкое (спиртное, газообразное (токсикомания), твердое (наркотики).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2) Строго запрещается купля-продажа вышеуказанных веществ.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3) Строго запрещается производство, а также производство вспомогательных аппаратов и средств.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4) Деньги, связанные с производством, работой, куплей-продажей этих веществ, считаются </a:t>
            </a:r>
            <a:r>
              <a:rPr lang="ru-RU" sz="2400" dirty="0" err="1" smtClean="0"/>
              <a:t>харамом</a:t>
            </a:r>
            <a:r>
              <a:rPr lang="ru-RU" sz="2400" dirty="0" smtClean="0"/>
              <a:t> (запретным), даже если человек затратил их на хорошем пути (ради Аллаха).</a:t>
            </a:r>
          </a:p>
          <a:p>
            <a:pPr eaLnBrk="1" hangingPunct="1">
              <a:lnSpc>
                <a:spcPct val="80000"/>
              </a:lnSpc>
            </a:pPr>
            <a:endParaRPr lang="ru-RU" sz="2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arab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9256" cy="639154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Спасибо за внимание.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idx="1"/>
          </p:nvPr>
        </p:nvSpPr>
        <p:spPr>
          <a:xfrm flipH="1">
            <a:off x="395536" y="1600200"/>
            <a:ext cx="61664" cy="452596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dirty="0" smtClean="0"/>
              <a:t>                                                                      </a:t>
            </a:r>
          </a:p>
          <a:p>
            <a:pPr eaLnBrk="1" hangingPunct="1"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9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Мухаммед 571-632 г. н.э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Мухаммед </a:t>
            </a:r>
            <a:r>
              <a:rPr lang="ru-RU" sz="2400" dirty="0" smtClean="0">
                <a:solidFill>
                  <a:srgbClr val="002060"/>
                </a:solidFill>
              </a:rPr>
              <a:t>– арабский проповедник единобожия и  пророк ислама.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504" y="2492896"/>
            <a:ext cx="9937641" cy="2376264"/>
          </a:xfrm>
        </p:spPr>
        <p:txBody>
          <a:bodyPr>
            <a:no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mohammad_5Iu9j_38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060848"/>
            <a:ext cx="3600400" cy="45182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err="1" smtClean="0">
                <a:solidFill>
                  <a:srgbClr val="00B050"/>
                </a:solidFill>
              </a:rPr>
              <a:t>Исла́м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(араб</a:t>
            </a:r>
            <a:r>
              <a:rPr lang="ru-RU" sz="2000" dirty="0" smtClean="0">
                <a:solidFill>
                  <a:srgbClr val="00B050"/>
                </a:solidFill>
                <a:hlinkClick r:id="rId2" tooltip="Арабский язык"/>
              </a:rPr>
              <a:t>.</a:t>
            </a:r>
            <a:r>
              <a:rPr lang="ru-RU" sz="2000" dirty="0" smtClean="0">
                <a:solidFill>
                  <a:srgbClr val="00B050"/>
                </a:solidFill>
              </a:rPr>
              <a:t> إسلام‎ — монотеистическая мировая религия. Слово «ислам» переводится как «покорность», «подчинение» (законам Аллаха). 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В шариатской терминологии ислам — это полное, абсолютное единобожие, подчинение Аллаху, его приказам и запретам, отстранение от многобожия. Приверженцев ислама называют мусульманами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Ислам молитв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00240"/>
            <a:ext cx="4038600" cy="371477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top0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chemeClr val="tx1"/>
                </a:solidFill>
              </a:rPr>
              <a:t>       </a:t>
            </a:r>
            <a:r>
              <a:rPr lang="ru-RU" b="1" dirty="0" smtClean="0">
                <a:solidFill>
                  <a:srgbClr val="00B050"/>
                </a:solidFill>
              </a:rPr>
              <a:t>Ислам: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989138"/>
            <a:ext cx="4691063" cy="45259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004472"/>
                </a:solidFill>
                <a:effectLst/>
              </a:rPr>
              <a:t>По численности, вторая после христианства (около 1.5 млрд.)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004472"/>
                </a:solidFill>
                <a:effectLst/>
              </a:rPr>
              <a:t>Не приемлет христианской идеи триединства;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004472"/>
                </a:solidFill>
                <a:effectLst/>
              </a:rPr>
              <a:t> Отрицает идею воплощения;</a:t>
            </a:r>
          </a:p>
          <a:p>
            <a:pPr eaLnBrk="1" hangingPunct="1">
              <a:defRPr/>
            </a:pPr>
            <a:endParaRPr lang="ru-RU" sz="2800" dirty="0" smtClean="0">
              <a:solidFill>
                <a:srgbClr val="004472"/>
              </a:solidFill>
              <a:effectLst/>
            </a:endParaRPr>
          </a:p>
          <a:p>
            <a:pPr eaLnBrk="1" hangingPunct="1">
              <a:defRPr/>
            </a:pPr>
            <a:endParaRPr lang="ru-RU" sz="2800" dirty="0" smtClean="0"/>
          </a:p>
        </p:txBody>
      </p:sp>
      <p:pic>
        <p:nvPicPr>
          <p:cNvPr id="8197" name="Picture 11" descr="110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2060575"/>
            <a:ext cx="3816350" cy="28813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 build="p"/>
      <p:bldP spid="819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3982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Различные течения в исламе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Сунниты</a:t>
            </a:r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</a:rPr>
              <a:t> считают законными преемниками Мухаммеда первых четырёх халифов — Абу </a:t>
            </a:r>
            <a:r>
              <a:rPr lang="ru-RU" sz="2400" dirty="0" err="1" smtClean="0">
                <a:solidFill>
                  <a:schemeClr val="accent3">
                    <a:lumMod val="25000"/>
                  </a:schemeClr>
                </a:solidFill>
              </a:rPr>
              <a:t>Бакра</a:t>
            </a:r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3">
                    <a:lumMod val="25000"/>
                  </a:schemeClr>
                </a:solidFill>
              </a:rPr>
              <a:t>Умара</a:t>
            </a:r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</a:rPr>
              <a:t> , </a:t>
            </a:r>
            <a:r>
              <a:rPr lang="ru-RU" sz="2400" dirty="0" err="1" smtClean="0">
                <a:solidFill>
                  <a:schemeClr val="accent3">
                    <a:lumMod val="25000"/>
                  </a:schemeClr>
                </a:solidFill>
              </a:rPr>
              <a:t>Усмана</a:t>
            </a:r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</a:rPr>
              <a:t> и Али , признают, наряду с Кораном, многочисленные предания (сунну) о пророке Мухаммеде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Шииты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  — вторая по величине ветвь ислама. После смерти пророка Мухаммеда сформировалась группа мусульман, которые считали, что власть в общине должна принадлежать исключительно его потомкам (детям Фатимы, дочери Мухаммеда, и Али, его двоюродного брата)</a:t>
            </a:r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" name="Рисунок 4" descr="200px-Mohammad_01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5301208"/>
            <a:ext cx="3388612" cy="8640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География ислама.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290px-Madhhab-ru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96752"/>
            <a:ext cx="9036496" cy="566124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% верующих.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Ислам карт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57297"/>
            <a:ext cx="9144000" cy="550070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pecialforco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b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КОРАН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Коран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 священная книга мусульман;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Состоит из 114 глав, именуемых сурами;</a:t>
            </a:r>
            <a:r>
              <a:rPr lang="ru-RU" sz="2800" dirty="0" smtClean="0"/>
              <a:t> </a:t>
            </a:r>
          </a:p>
        </p:txBody>
      </p:sp>
      <p:pic>
        <p:nvPicPr>
          <p:cNvPr id="13317" name="Picture 10" descr="niz_boo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252536" y="3573016"/>
            <a:ext cx="3889375" cy="2697163"/>
          </a:xfrm>
        </p:spPr>
      </p:pic>
      <p:pic>
        <p:nvPicPr>
          <p:cNvPr id="6" name="Рисунок 5" descr="220px-Quran-Mus'haf_Al_Tajwe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933056"/>
            <a:ext cx="2794000" cy="2167508"/>
          </a:xfrm>
          <a:prstGeom prst="rect">
            <a:avLst/>
          </a:prstGeom>
        </p:spPr>
      </p:pic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7" y="3933056"/>
            <a:ext cx="1584177" cy="2160240"/>
          </a:xfrm>
          <a:prstGeom prst="rect">
            <a:avLst/>
          </a:prstGeom>
        </p:spPr>
      </p:pic>
      <p:pic>
        <p:nvPicPr>
          <p:cNvPr id="8" name="Рисунок 7" descr="170px-Qur'anic_Manuscript_-_3_-_Hijazi_scrip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332656"/>
            <a:ext cx="1475656" cy="23762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 build="p"/>
      <p:bldP spid="13317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487</Words>
  <Application>Microsoft Office PowerPoint</Application>
  <PresentationFormat>Экран (4:3)</PresentationFormat>
  <Paragraphs>73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 Презентация на тему: «религии мира»   Выполнел : Ярулин ратмир  </vt:lpstr>
      <vt:lpstr>История возникновения:</vt:lpstr>
      <vt:lpstr>Мухаммед 571-632 г. н.э</vt:lpstr>
      <vt:lpstr>Исла́м  (араб. إسلام‎ — монотеистическая мировая религия. Слово «ислам» переводится как «покорность», «подчинение» (законам Аллаха). </vt:lpstr>
      <vt:lpstr>       Ислам:</vt:lpstr>
      <vt:lpstr>Различные течения в исламе</vt:lpstr>
      <vt:lpstr>География ислама.</vt:lpstr>
      <vt:lpstr>% верующих.</vt:lpstr>
      <vt:lpstr>КОРАН</vt:lpstr>
      <vt:lpstr>Презентация PowerPoint</vt:lpstr>
      <vt:lpstr>Мечети Турции</vt:lpstr>
      <vt:lpstr>      Мечеть Аль-Ариш       Сирия</vt:lpstr>
      <vt:lpstr>    Мечеть Аль-Мишаб  Саудовская Аравия</vt:lpstr>
      <vt:lpstr>Традиции ислама</vt:lpstr>
      <vt:lpstr>Мусульманские праздники: </vt:lpstr>
      <vt:lpstr>Курбан – байрам - праздник жертвопринашения</vt:lpstr>
      <vt:lpstr>Термины ислама: </vt:lpstr>
      <vt:lpstr>Джихад:</vt:lpstr>
      <vt:lpstr>Хиджаб Нельзя!!! </vt:lpstr>
      <vt:lpstr>Харам  Запрет!!! </vt:lpstr>
      <vt:lpstr>Спасибо за внимание.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Религия: Ислам Традиции и обычаи веры</dc:title>
  <dc:creator>1</dc:creator>
  <cp:lastModifiedBy>Учитель</cp:lastModifiedBy>
  <cp:revision>42</cp:revision>
  <dcterms:created xsi:type="dcterms:W3CDTF">2008-11-30T04:08:11Z</dcterms:created>
  <dcterms:modified xsi:type="dcterms:W3CDTF">2013-02-06T07:34:26Z</dcterms:modified>
</cp:coreProperties>
</file>