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363" r:id="rId2"/>
    <p:sldId id="364" r:id="rId3"/>
    <p:sldId id="365" r:id="rId4"/>
    <p:sldId id="366" r:id="rId5"/>
    <p:sldId id="356" r:id="rId6"/>
    <p:sldId id="367" r:id="rId7"/>
    <p:sldId id="353" r:id="rId8"/>
    <p:sldId id="357" r:id="rId9"/>
    <p:sldId id="362" r:id="rId10"/>
    <p:sldId id="358" r:id="rId11"/>
    <p:sldId id="359" r:id="rId12"/>
    <p:sldId id="360" r:id="rId13"/>
    <p:sldId id="361" r:id="rId14"/>
    <p:sldId id="374" r:id="rId15"/>
    <p:sldId id="375" r:id="rId16"/>
    <p:sldId id="376" r:id="rId17"/>
    <p:sldId id="377" r:id="rId18"/>
    <p:sldId id="380" r:id="rId19"/>
    <p:sldId id="368" r:id="rId20"/>
    <p:sldId id="381" r:id="rId21"/>
    <p:sldId id="382" r:id="rId22"/>
    <p:sldId id="378" r:id="rId23"/>
    <p:sldId id="3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  <p:clrMru>
    <a:srgbClr val="FF6600"/>
    <a:srgbClr val="FFFF00"/>
    <a:srgbClr val="2C77CA"/>
    <a:srgbClr val="0066FF"/>
    <a:srgbClr val="FF0000"/>
    <a:srgbClr val="CC0000"/>
    <a:srgbClr val="33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95" autoAdjust="0"/>
    <p:restoredTop sz="93011" autoAdjust="0"/>
  </p:normalViewPr>
  <p:slideViewPr>
    <p:cSldViewPr>
      <p:cViewPr>
        <p:scale>
          <a:sx n="75" d="100"/>
          <a:sy n="75" d="100"/>
        </p:scale>
        <p:origin x="-10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2A2891-CCCD-4821-8E62-2DE35BE4E753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873C67-A53A-4BB1-8EAE-2B1D33D92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758C-5DE9-41ED-B503-41BE6E0E2E27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B8A7-EB39-4BB7-91D3-F27F36DD1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FC79-AA04-4A3B-B370-A7D1076DF31C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945-C7EC-4E31-9B3D-F60BAA51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1B8B-2568-4F04-B08D-CD7385A1E137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C894-ABC9-40DC-BAC7-CE1FC892E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4485-45EF-4850-9C1F-31BC371CBB55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A540-0937-4EFD-82F3-B5F34C552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6F89-18CD-4031-B909-95F3B6346832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3FD8-E238-49B6-830D-AD9EDF8A4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C8F0-9450-4C66-958C-C101871975C0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B362-AEDF-4DBE-8E55-DA535E108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AA87-5192-47EB-9527-8DBD2EB69F22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1DB2-1628-4A54-97AA-6968E8253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E671-8226-41F8-9CCC-52D3DC5222AA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BF11-CFBB-4C7D-A35F-C4791B1B2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023E-999E-456B-8980-702F3F9C7A57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CA2E-12C7-47A3-9798-0A05B8D42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B18-FC1D-46B5-9AE2-7D14F3BFF4ED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7180-D71F-463D-8CD8-FD8602CED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FCEE-0BF8-442F-822C-A2C91237FD04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90E5-3F8E-4150-803E-E72827E0D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83E-8A93-4568-94FA-65FA01DDFC26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483C0-8EA5-45EA-8DBF-6F9E90876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65BCEB-56BD-4607-8DA0-C0B29A8AF8FD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2E8C0-2892-4A4D-AB4E-5C0D99B9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12" r:id="rId9"/>
    <p:sldLayoutId id="2147484009" r:id="rId10"/>
    <p:sldLayoutId id="2147484010" r:id="rId11"/>
    <p:sldLayoutId id="21474840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Требования к современному </a:t>
            </a:r>
          </a:p>
          <a:p>
            <a:pPr algn="ctr">
              <a:buNone/>
            </a:pPr>
            <a:endParaRPr lang="ru-RU" sz="36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уроку в условиях введения </a:t>
            </a:r>
          </a:p>
          <a:p>
            <a:pPr algn="ctr">
              <a:buNone/>
            </a:pPr>
            <a:endParaRPr lang="ru-RU" sz="36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ФГОС.</a:t>
            </a:r>
          </a:p>
          <a:p>
            <a:pPr algn="ctr">
              <a:buNone/>
            </a:pPr>
            <a:endParaRPr lang="ru-RU" sz="36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Технологические  карты.</a:t>
            </a:r>
            <a:endParaRPr lang="ru-RU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 l="10068" t="21558" r="10471" b="7272"/>
          <a:stretch>
            <a:fillRect/>
          </a:stretch>
        </p:blipFill>
        <p:spPr bwMode="auto">
          <a:xfrm>
            <a:off x="179388" y="260350"/>
            <a:ext cx="85693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/>
          <a:srcRect l="16246" t="22858" r="16122" b="12987"/>
          <a:stretch>
            <a:fillRect/>
          </a:stretch>
        </p:blipFill>
        <p:spPr bwMode="auto">
          <a:xfrm>
            <a:off x="571500" y="1071563"/>
            <a:ext cx="8001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/>
          <a:srcRect l="16237" t="28831" r="15149" b="8571"/>
          <a:stretch>
            <a:fillRect/>
          </a:stretch>
        </p:blipFill>
        <p:spPr bwMode="auto">
          <a:xfrm>
            <a:off x="468313" y="476250"/>
            <a:ext cx="82073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/>
          <a:srcRect l="17030" t="25195" r="15344" b="41557"/>
          <a:stretch>
            <a:fillRect/>
          </a:stretch>
        </p:blipFill>
        <p:spPr bwMode="auto">
          <a:xfrm>
            <a:off x="500063" y="1214438"/>
            <a:ext cx="7924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ocs.google.com/viewer?pid=explorer&amp;srcid=0B9AGPUnW_KOXbXZWSThWbjFXUUE&amp;docid=0ee988278ffad0e1ab4b15c1fca54023%7Cd900550184af95057cd784b2b1ab573a&amp;a=bi&amp;pagenumber=1&amp;w=8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ocs.google.com/viewer?pid=explorer&amp;srcid=0B9AGPUnW_KOXbXZWSThWbjFXUUE&amp;docid=0ee988278ffad0e1ab4b15c1fca54023%7Cd900550184af95057cd784b2b1ab573a&amp;a=bi&amp;pagenumber=2&amp;w=8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ocs.google.com/viewer?pid=explorer&amp;srcid=0B9AGPUnW_KOXbXZWSThWbjFXUUE&amp;docid=0ee988278ffad0e1ab4b15c1fca54023%7Cd900550184af95057cd784b2b1ab573a&amp;a=bi&amp;pagenumber=3&amp;w=8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ocs.google.com/viewer?pid=explorer&amp;srcid=0B9AGPUnW_KOXbXZWSThWbjFXUUE&amp;docid=0ee988278ffad0e1ab4b15c1fca54023%7Cd900550184af95057cd784b2b1ab573a&amp;a=bi&amp;pagenumber=4&amp;w=8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358246" cy="542928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Создание технологической карты позволяет учителю:</a:t>
            </a:r>
          </a:p>
          <a:p>
            <a:pPr>
              <a:buNone/>
            </a:pPr>
            <a:endPara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/>
              <a:t>  осмыслить и спроектировать последовательность работы по освоению темы от цели до конечного результата; </a:t>
            </a:r>
          </a:p>
          <a:p>
            <a:endParaRPr lang="ru-RU" b="1" dirty="0" smtClean="0"/>
          </a:p>
          <a:p>
            <a:r>
              <a:rPr lang="ru-RU" b="1" dirty="0" smtClean="0"/>
              <a:t> определить уровень раскрытия понятий на данном этапе и соотнести его с дальнейшим обучением (вписать конкретный урок в систему уроков);</a:t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642918"/>
            <a:ext cx="8229600" cy="5929354"/>
          </a:xfrm>
        </p:spPr>
        <p:txBody>
          <a:bodyPr/>
          <a:lstStyle/>
          <a:p>
            <a:r>
              <a:rPr lang="ru-RU" b="1" dirty="0" smtClean="0"/>
              <a:t>определить возможности реализации </a:t>
            </a:r>
            <a:r>
              <a:rPr lang="ru-RU" b="1" dirty="0" err="1" smtClean="0"/>
              <a:t>межпредметных</a:t>
            </a:r>
            <a:r>
              <a:rPr lang="ru-RU" b="1" dirty="0" smtClean="0"/>
              <a:t> знаний (установить связи и зависимости между предметами и результатами обучения); </a:t>
            </a:r>
          </a:p>
          <a:p>
            <a:endParaRPr lang="ru-RU" b="1" dirty="0" smtClean="0"/>
          </a:p>
          <a:p>
            <a:r>
              <a:rPr lang="ru-RU" b="1" dirty="0" smtClean="0"/>
              <a:t>определить универсальные учебные действия, которые формируются в процессе изучения конкретной темы, всего учебного курса; </a:t>
            </a:r>
          </a:p>
          <a:p>
            <a:endParaRPr lang="ru-RU" b="1" dirty="0" smtClean="0"/>
          </a:p>
          <a:p>
            <a:r>
              <a:rPr lang="ru-RU" b="1" dirty="0" smtClean="0"/>
              <a:t> соотнести результат с целью обучения после создания продукта — набора технологических карт.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521497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Современному обществу нужны образованные, нравственные, предприимчивые люди, которые могут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:</a:t>
            </a:r>
          </a:p>
          <a:p>
            <a:pPr algn="ctr">
              <a:buNone/>
            </a:pPr>
            <a:endParaRPr lang="ru-RU" sz="2400" b="1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r>
              <a:rPr lang="ru-RU" sz="2400" b="1" dirty="0" smtClean="0"/>
              <a:t> анализировать свои действия;</a:t>
            </a:r>
          </a:p>
          <a:p>
            <a:r>
              <a:rPr lang="ru-RU" sz="2400" b="1" dirty="0" smtClean="0"/>
              <a:t> самостоятельно принимать решения, прогнозируя их возможные последствия; </a:t>
            </a:r>
          </a:p>
          <a:p>
            <a:r>
              <a:rPr lang="ru-RU" sz="2400" b="1" dirty="0" smtClean="0"/>
              <a:t>отличаться мобильностью;</a:t>
            </a:r>
          </a:p>
          <a:p>
            <a:r>
              <a:rPr lang="ru-RU" sz="2400" b="1" dirty="0" smtClean="0"/>
              <a:t> быть способны к сотрудничеству;</a:t>
            </a:r>
          </a:p>
          <a:p>
            <a:r>
              <a:rPr lang="ru-RU" sz="2400" b="1" dirty="0" smtClean="0"/>
              <a:t> обладать чувством ответственности за судьбу страны, ее социально-экономическое процветание.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Преимущества технологической карты: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b="1" dirty="0" smtClean="0"/>
              <a:t>• использование готовых разработок по темам освобождает учителя от непродуктивной рутинной работы;</a:t>
            </a:r>
            <a:br>
              <a:rPr lang="ru-RU" sz="2400" b="1" dirty="0" smtClean="0"/>
            </a:br>
            <a:r>
              <a:rPr lang="ru-RU" sz="2400" b="1" dirty="0" smtClean="0"/>
              <a:t>• освобождается время для творчества учителя;</a:t>
            </a:r>
            <a:br>
              <a:rPr lang="ru-RU" sz="2400" b="1" dirty="0" smtClean="0"/>
            </a:br>
            <a:r>
              <a:rPr lang="ru-RU" sz="2400" b="1" dirty="0" smtClean="0"/>
              <a:t>• обеспечиваются реальные </a:t>
            </a:r>
            <a:r>
              <a:rPr lang="ru-RU" sz="2400" b="1" dirty="0" err="1" smtClean="0"/>
              <a:t>метапредметные</a:t>
            </a:r>
            <a:r>
              <a:rPr lang="ru-RU" sz="2400" b="1" dirty="0" smtClean="0"/>
              <a:t> связи и согласованные действия всех участников педагогического процесса;</a:t>
            </a:r>
            <a:br>
              <a:rPr lang="ru-RU" sz="2400" b="1" dirty="0" smtClean="0"/>
            </a:br>
            <a:r>
              <a:rPr lang="ru-RU" sz="2400" b="1" dirty="0" smtClean="0"/>
              <a:t>• снимаются организационно-методические проблемы (молодой учитель, замещение уроков, выполнение учебного плана и т. д.);</a:t>
            </a:r>
            <a:br>
              <a:rPr lang="ru-RU" sz="2400" b="1" dirty="0" smtClean="0"/>
            </a:br>
            <a:r>
              <a:rPr lang="ru-RU" sz="2400" b="1" dirty="0" smtClean="0"/>
              <a:t>• обеспечивается повышение качества образования.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357958"/>
          </a:xfrm>
        </p:spPr>
        <p:txBody>
          <a:bodyPr/>
          <a:lstStyle/>
          <a:p>
            <a:pPr lvl="0">
              <a:buNone/>
            </a:pPr>
            <a:r>
              <a:rPr lang="ru-R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Использование технологической карты обеспечивает условия для повышения качества обучения, так как: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• учебный процесс по освоению темы (раздела) проектируется от цели до результата;</a:t>
            </a:r>
            <a:br>
              <a:rPr lang="ru-RU" sz="2400" b="1" dirty="0" smtClean="0"/>
            </a:br>
            <a:r>
              <a:rPr lang="ru-RU" sz="2400" b="1" dirty="0" smtClean="0"/>
              <a:t>• используются эффективные методы работы с информацией;</a:t>
            </a:r>
            <a:br>
              <a:rPr lang="ru-RU" sz="2400" b="1" dirty="0" smtClean="0"/>
            </a:br>
            <a:r>
              <a:rPr lang="ru-RU" sz="2400" b="1" dirty="0" smtClean="0"/>
              <a:t>• организуется поэтапная самостоятельная учебная, интеллектуально-познавательная и рефлексивная деятельность школьников;</a:t>
            </a:r>
            <a:br>
              <a:rPr lang="ru-RU" sz="2400" b="1" dirty="0" smtClean="0"/>
            </a:br>
            <a:r>
              <a:rPr lang="ru-RU" sz="2400" b="1" dirty="0" smtClean="0"/>
              <a:t>• обеспечиваются условия для применения знаний и умений в практической деятельности.</a:t>
            </a:r>
            <a:br>
              <a:rPr lang="ru-RU" sz="2400" b="1" dirty="0" smtClean="0"/>
            </a:b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476375" y="1557338"/>
            <a:ext cx="64087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/>
              <a:t>Сайты, обеспечивающие реализацию стандарта</a:t>
            </a:r>
          </a:p>
          <a:p>
            <a:pPr algn="ctr">
              <a:defRPr/>
            </a:pPr>
            <a:r>
              <a:rPr lang="ru-RU" sz="4000" dirty="0">
                <a:solidFill>
                  <a:srgbClr val="CC0000"/>
                </a:solidFill>
              </a:rPr>
              <a:t> </a:t>
            </a:r>
          </a:p>
          <a:p>
            <a:pPr algn="ctr">
              <a:defRPr/>
            </a:pPr>
            <a:r>
              <a:rPr lang="en-US" sz="4000" dirty="0">
                <a:solidFill>
                  <a:srgbClr val="CC0000"/>
                </a:solidFill>
              </a:rPr>
              <a:t>www.standart.edu.ru</a:t>
            </a:r>
            <a:endParaRPr lang="ru-RU" sz="4000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en-US" sz="4000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en-US" sz="4000">
                <a:solidFill>
                  <a:srgbClr val="CC0000"/>
                </a:solidFill>
              </a:rPr>
              <a:t>www.fgos.ru</a:t>
            </a:r>
            <a:endParaRPr lang="ru-RU" sz="4000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4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708025"/>
          </a:xfrm>
        </p:spPr>
        <p:txBody>
          <a:bodyPr/>
          <a:lstStyle/>
          <a:p>
            <a:r>
              <a:rPr lang="en-US" sz="2700" smtClean="0"/>
              <a:t>https://sites.google.com/site/setevoesoobsestvfgos</a:t>
            </a:r>
            <a:r>
              <a:rPr lang="ru-RU" sz="2700" smtClean="0"/>
              <a:t>-</a:t>
            </a:r>
            <a:r>
              <a:rPr lang="en-US" sz="2700" smtClean="0"/>
              <a:t>sps.ru</a:t>
            </a:r>
            <a:endParaRPr lang="ru-RU" sz="2700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563" t="12706" r="14952" b="8551"/>
          <a:stretch>
            <a:fillRect/>
          </a:stretch>
        </p:blipFill>
        <p:spPr>
          <a:xfrm>
            <a:off x="395288" y="1406525"/>
            <a:ext cx="8353425" cy="501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607223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Какие требования предъявляются к современному уроку:</a:t>
            </a:r>
          </a:p>
          <a:p>
            <a:r>
              <a:rPr lang="ru-RU" sz="2400" b="1" dirty="0" smtClean="0"/>
              <a:t> хорошо организованный урок в хорошо оборудованном кабинете должен иметь хорошее начало и хорошее окончание;</a:t>
            </a:r>
          </a:p>
          <a:p>
            <a:r>
              <a:rPr lang="ru-RU" sz="2400" b="1" dirty="0" smtClean="0"/>
              <a:t>учитель должен спланировать свою деятельность и деятельность учащихся, четко сформулировать тему, цель, задачи урока;</a:t>
            </a:r>
          </a:p>
          <a:p>
            <a:r>
              <a:rPr lang="ru-RU" sz="2400" b="1" dirty="0" smtClean="0"/>
              <a:t> 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r>
              <a:rPr lang="ru-RU" sz="2400" b="1" dirty="0" smtClean="0"/>
              <a:t> учитель организует проблемные и поисковые ситуации, активизирует деятельность учащихся;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86478"/>
          </a:xfrm>
        </p:spPr>
        <p:txBody>
          <a:bodyPr/>
          <a:lstStyle/>
          <a:p>
            <a:r>
              <a:rPr lang="ru-RU" sz="2400" b="1" dirty="0" smtClean="0"/>
              <a:t>вывод делают сами учащиеся;</a:t>
            </a:r>
          </a:p>
          <a:p>
            <a:r>
              <a:rPr lang="ru-RU" sz="2400" b="1" dirty="0" smtClean="0"/>
              <a:t>минимум репродукции и максимум творчества и сотворчества;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времясбережение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здоровьесбережение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в центре внимания урока - дети;</a:t>
            </a:r>
          </a:p>
          <a:p>
            <a:r>
              <a:rPr lang="ru-RU" sz="2400" b="1" dirty="0" smtClean="0"/>
              <a:t>учет уровня и возможностей учащихся, в котором учтены такие аспекты, как профиль класса, стремление учащихся, настроение детей;</a:t>
            </a:r>
          </a:p>
          <a:p>
            <a:r>
              <a:rPr lang="ru-RU" sz="2400" b="1" dirty="0" smtClean="0"/>
              <a:t> умение демонстрировать методическое искусство учителя;</a:t>
            </a:r>
          </a:p>
          <a:p>
            <a:r>
              <a:rPr lang="ru-RU" sz="2400" b="1" dirty="0" smtClean="0"/>
              <a:t> планирование обратной связи;</a:t>
            </a:r>
          </a:p>
          <a:p>
            <a:r>
              <a:rPr lang="ru-RU" sz="2400" b="1" dirty="0" smtClean="0"/>
              <a:t> урок должен быть добрым.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500034" y="1714488"/>
            <a:ext cx="79597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форма технологической документации, в которой описан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время, необходимое для изготовления изделия, квалификация работников и т. п. 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358246" cy="5429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Технологическая карта урока </a:t>
            </a:r>
          </a:p>
          <a:p>
            <a:pPr>
              <a:buNone/>
            </a:pPr>
            <a:r>
              <a:rPr lang="ru-RU" b="1" dirty="0" smtClean="0"/>
              <a:t>– это способ графического проектирования урока, таблица, позволяющая структурировать урок по выбранным учителем параметрам. </a:t>
            </a:r>
          </a:p>
          <a:p>
            <a:pPr>
              <a:buNone/>
            </a:pPr>
            <a:r>
              <a:rPr lang="ru-RU" b="1" dirty="0" smtClean="0"/>
              <a:t>Такими параметрами могут быть</a:t>
            </a:r>
          </a:p>
          <a:p>
            <a:pPr lvl="0"/>
            <a:r>
              <a:rPr lang="ru-RU" b="1" dirty="0" smtClean="0"/>
              <a:t>этапы урока,</a:t>
            </a:r>
          </a:p>
          <a:p>
            <a:pPr lvl="0"/>
            <a:r>
              <a:rPr lang="ru-RU" b="1" dirty="0" smtClean="0"/>
              <a:t>его цели, </a:t>
            </a:r>
          </a:p>
          <a:p>
            <a:pPr lvl="0"/>
            <a:r>
              <a:rPr lang="ru-RU" b="1" dirty="0" smtClean="0"/>
              <a:t>содержание учебного материала, </a:t>
            </a:r>
          </a:p>
          <a:p>
            <a:pPr lvl="0"/>
            <a:r>
              <a:rPr lang="ru-RU" b="1" dirty="0" smtClean="0"/>
              <a:t>методы и приемы организации учебной деятельности обучающихся, </a:t>
            </a:r>
          </a:p>
          <a:p>
            <a:pPr lvl="0"/>
            <a:r>
              <a:rPr lang="ru-RU" b="1" dirty="0" smtClean="0"/>
              <a:t>деятельность учителя и деятельность обучающихся.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1052513"/>
          <a:ext cx="8642350" cy="5404169"/>
        </p:xfrm>
        <a:graphic>
          <a:graphicData uri="http://schemas.openxmlformats.org/drawingml/2006/table">
            <a:tbl>
              <a:tblPr/>
              <a:tblGrid>
                <a:gridCol w="1771650"/>
                <a:gridCol w="742950"/>
                <a:gridCol w="1230313"/>
                <a:gridCol w="1081087"/>
                <a:gridCol w="1439863"/>
                <a:gridCol w="1187450"/>
                <a:gridCol w="1189037"/>
              </a:tblGrid>
              <a:tr h="269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Приёмы, методы,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работы, технологии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Прогнозируемые результаты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внимание, готов-ность к уроку.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Слушают, настраиваются на работу.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Словесный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Психологическая настроенность, готовность к уроку.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57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домашнего задания.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12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Предлагает выполнить тесты по пройденному материалу,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самопроверку с ответами, записанными на доске. 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Решают тесты в тетрадях под копирку, сдают учителю решение на листах, осуществляют самопроверку.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Самостоятельная, частично-поисковый, самоанализ, самооценка 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Усвоение свойств треугольника, применение их при решении задач.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Рефлексия, самоконтроль, взаимопроверка, анализ</a:t>
                      </a: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Предлагает вспомнить свойства треугольника по готовым чертежам.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Вспоминают ранее изученный материал, отвечают на вопросы учителя.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Фронтальная, наглядно-иллюстративный.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Проверить усвоение ранее изученного материала и подвести учащихся к изучению новой темы.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029" marR="290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 l="12729" t="19313" r="9238" b="45860"/>
          <a:stretch>
            <a:fillRect/>
          </a:stretch>
        </p:blipFill>
        <p:spPr bwMode="auto">
          <a:xfrm>
            <a:off x="107950" y="1125538"/>
            <a:ext cx="90360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 l="14880" t="28052" r="15540" b="27531"/>
          <a:stretch>
            <a:fillRect/>
          </a:stretch>
        </p:blipFill>
        <p:spPr bwMode="auto">
          <a:xfrm>
            <a:off x="214313" y="785813"/>
            <a:ext cx="865505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565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https://sites.google.com/site/setevoesoobsestvfgos-sps.ru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167</cp:revision>
  <dcterms:created xsi:type="dcterms:W3CDTF">2010-08-23T14:27:21Z</dcterms:created>
  <dcterms:modified xsi:type="dcterms:W3CDTF">2013-12-29T17:53:08Z</dcterms:modified>
</cp:coreProperties>
</file>