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65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6B06"/>
    <a:srgbClr val="CC00FF"/>
    <a:srgbClr val="FCDE00"/>
    <a:srgbClr val="0A6192"/>
    <a:srgbClr val="0C72AA"/>
    <a:srgbClr val="0987CD"/>
    <a:srgbClr val="027FD4"/>
    <a:srgbClr val="19A1FD"/>
    <a:srgbClr val="006C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15" autoAdjust="0"/>
    <p:restoredTop sz="90929"/>
  </p:normalViewPr>
  <p:slideViewPr>
    <p:cSldViewPr>
      <p:cViewPr varScale="1">
        <p:scale>
          <a:sx n="102" d="100"/>
          <a:sy n="102" d="100"/>
        </p:scale>
        <p:origin x="-18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5класс</c:v>
                </c:pt>
                <c:pt idx="1">
                  <c:v>6класс</c:v>
                </c:pt>
                <c:pt idx="2">
                  <c:v>7класс</c:v>
                </c:pt>
                <c:pt idx="3">
                  <c:v>9класс</c:v>
                </c:pt>
                <c:pt idx="4">
                  <c:v>10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5класс</c:v>
                </c:pt>
                <c:pt idx="1">
                  <c:v>6класс</c:v>
                </c:pt>
                <c:pt idx="2">
                  <c:v>7класс</c:v>
                </c:pt>
                <c:pt idx="3">
                  <c:v>9класс</c:v>
                </c:pt>
                <c:pt idx="4">
                  <c:v>10 класс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Лист1!$A$2:$A$6</c:f>
              <c:strCache>
                <c:ptCount val="5"/>
                <c:pt idx="0">
                  <c:v>5класс</c:v>
                </c:pt>
                <c:pt idx="1">
                  <c:v>6класс</c:v>
                </c:pt>
                <c:pt idx="2">
                  <c:v>7класс</c:v>
                </c:pt>
                <c:pt idx="3">
                  <c:v>9класс</c:v>
                </c:pt>
                <c:pt idx="4">
                  <c:v>10 класс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CDE00"/>
            </a:solidFill>
          </c:spPr>
          <c:cat>
            <c:strRef>
              <c:f>Лист1!$A$2:$A$6</c:f>
              <c:strCache>
                <c:ptCount val="5"/>
                <c:pt idx="0">
                  <c:v>5класс</c:v>
                </c:pt>
                <c:pt idx="1">
                  <c:v>6класс</c:v>
                </c:pt>
                <c:pt idx="2">
                  <c:v>7класс</c:v>
                </c:pt>
                <c:pt idx="3">
                  <c:v>9класс</c:v>
                </c:pt>
                <c:pt idx="4">
                  <c:v>10 класс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cat>
            <c:strRef>
              <c:f>Лист1!$A$2:$A$6</c:f>
              <c:strCache>
                <c:ptCount val="5"/>
                <c:pt idx="0">
                  <c:v>5класс</c:v>
                </c:pt>
                <c:pt idx="1">
                  <c:v>6класс</c:v>
                </c:pt>
                <c:pt idx="2">
                  <c:v>7класс</c:v>
                </c:pt>
                <c:pt idx="3">
                  <c:v>9класс</c:v>
                </c:pt>
                <c:pt idx="4">
                  <c:v>10 класс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55001856"/>
        <c:axId val="55003392"/>
      </c:barChart>
      <c:catAx>
        <c:axId val="55001856"/>
        <c:scaling>
          <c:orientation val="minMax"/>
        </c:scaling>
        <c:axPos val="b"/>
        <c:tickLblPos val="nextTo"/>
        <c:crossAx val="55003392"/>
        <c:crosses val="autoZero"/>
        <c:auto val="1"/>
        <c:lblAlgn val="ctr"/>
        <c:lblOffset val="100"/>
      </c:catAx>
      <c:valAx>
        <c:axId val="55003392"/>
        <c:scaling>
          <c:orientation val="minMax"/>
        </c:scaling>
        <c:axPos val="l"/>
        <c:majorGridlines/>
        <c:numFmt formatCode="General" sourceLinked="1"/>
        <c:tickLblPos val="nextTo"/>
        <c:crossAx val="55001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475098425196844"/>
          <c:y val="0.29530561023622048"/>
          <c:w val="8.5249015748031509E-2"/>
          <c:h val="0.4093885334645670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Соотношение </a:t>
            </a:r>
            <a:r>
              <a:rPr lang="ru-RU" sz="3200" dirty="0" smtClean="0"/>
              <a:t>вопросов по назначению: </a:t>
            </a:r>
            <a:endParaRPr lang="ru-RU" sz="3200" dirty="0"/>
          </a:p>
        </c:rich>
      </c:tx>
      <c:layout>
        <c:manualLayout>
          <c:xMode val="edge"/>
          <c:yMode val="edge"/>
          <c:x val="0.33263150413920523"/>
          <c:y val="4.7635542866472647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вопросов</c:v>
                </c:pt>
              </c:strCache>
            </c:strRef>
          </c:tx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chemeClr val="tx1"/>
              </a:solidFill>
            </c:spPr>
          </c:dPt>
          <c:cat>
            <c:strRef>
              <c:f>Лист1!$A$2:$A$6</c:f>
              <c:strCache>
                <c:ptCount val="5"/>
                <c:pt idx="0">
                  <c:v>перед главой</c:v>
                </c:pt>
                <c:pt idx="1">
                  <c:v>перед параграфом</c:v>
                </c:pt>
                <c:pt idx="2">
                  <c:v>после параграфа</c:v>
                </c:pt>
                <c:pt idx="3">
                  <c:v>в конце главы</c:v>
                </c:pt>
                <c:pt idx="4">
                  <c:v>в конце курса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200</c:v>
                </c:pt>
                <c:pt idx="1">
                  <c:v>200</c:v>
                </c:pt>
                <c:pt idx="2">
                  <c:v>500</c:v>
                </c:pt>
                <c:pt idx="3">
                  <c:v>300</c:v>
                </c:pt>
                <c:pt idx="4">
                  <c:v>100</c:v>
                </c:pt>
              </c:numCache>
            </c:numRef>
          </c:val>
        </c:ser>
        <c:firstSliceAng val="0"/>
      </c:pieChart>
    </c:plotArea>
    <c:legend>
      <c:legendPos val="r"/>
      <c:legendEntry>
        <c:idx val="4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3693660896695281"/>
          <c:y val="0.25388385826771659"/>
          <c:w val="0.35681336118739904"/>
          <c:h val="0.7157609313217715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воспроизведение знаний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9 класс</c:v>
                </c:pt>
                <c:pt idx="4">
                  <c:v>10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размышление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Лист1!$A$2:$A$6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9 класс</c:v>
                </c:pt>
                <c:pt idx="4">
                  <c:v>10 класс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проблемные</c:v>
                </c:pt>
              </c:strCache>
            </c:strRef>
          </c:tx>
          <c:spPr>
            <a:solidFill>
              <a:srgbClr val="CC00FF"/>
            </a:solidFill>
          </c:spPr>
          <c:cat>
            <c:strRef>
              <c:f>Лист1!$A$2:$A$6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9 класс</c:v>
                </c:pt>
                <c:pt idx="4">
                  <c:v>10 класс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50</c:v>
                </c:pt>
                <c:pt idx="4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дополнительный источник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Лист1!$A$2:$A$6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9 класс</c:v>
                </c:pt>
                <c:pt idx="4">
                  <c:v>10 класс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50</c:v>
                </c:pt>
                <c:pt idx="3">
                  <c:v>50</c:v>
                </c:pt>
                <c:pt idx="4">
                  <c:v>100</c:v>
                </c:pt>
              </c:numCache>
            </c:numRef>
          </c:val>
        </c:ser>
        <c:axId val="60416768"/>
        <c:axId val="60418304"/>
      </c:barChart>
      <c:catAx>
        <c:axId val="60416768"/>
        <c:scaling>
          <c:orientation val="minMax"/>
        </c:scaling>
        <c:axPos val="b"/>
        <c:tickLblPos val="nextTo"/>
        <c:crossAx val="60418304"/>
        <c:crosses val="autoZero"/>
        <c:auto val="1"/>
        <c:lblAlgn val="ctr"/>
        <c:lblOffset val="100"/>
      </c:catAx>
      <c:valAx>
        <c:axId val="60418304"/>
        <c:scaling>
          <c:orientation val="minMax"/>
        </c:scaling>
        <c:axPos val="l"/>
        <c:majorGridlines/>
        <c:numFmt formatCode="General" sourceLinked="1"/>
        <c:tickLblPos val="nextTo"/>
        <c:crossAx val="60416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8550424840966"/>
          <c:y val="0.1352856260614482"/>
          <c:w val="0.26171104141643303"/>
          <c:h val="0.59217384591631916"/>
        </c:manualLayout>
      </c:layout>
      <c:spPr>
        <a:solidFill>
          <a:schemeClr val="bg1"/>
        </a:solidFill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Соотношение вопросов по </a:t>
            </a:r>
            <a:r>
              <a:rPr lang="ru-RU" sz="2800" dirty="0"/>
              <a:t>содержанию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Вопросы по содержанию</c:v>
                </c:pt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CC00FF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воспроизведение</c:v>
                </c:pt>
                <c:pt idx="1">
                  <c:v>размышление</c:v>
                </c:pt>
                <c:pt idx="2">
                  <c:v>проблема</c:v>
                </c:pt>
                <c:pt idx="3">
                  <c:v>дополнительный источник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500</c:v>
                </c:pt>
                <c:pt idx="1">
                  <c:v>500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9841275341783582"/>
          <c:y val="0.17632719623282386"/>
          <c:w val="0.29180733313824853"/>
          <c:h val="0.73187972826926062"/>
        </c:manualLayout>
      </c:layout>
      <c:spPr>
        <a:solidFill>
          <a:schemeClr val="bg1"/>
        </a:solidFill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667000"/>
            <a:ext cx="7848600" cy="5334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76600"/>
            <a:ext cx="7467600" cy="533400"/>
          </a:xfrm>
        </p:spPr>
        <p:txBody>
          <a:bodyPr/>
          <a:lstStyle>
            <a:lvl1pPr marL="0" indent="0"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CC7014-0329-4BC4-85AE-0F313CEE98F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9" name="Picture 11" descr="Z:\newtek\_backgrounds_1.02\Tim\powerpoint templates\61-80\business_as_usual\elements\crop_circle_looking_th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763588" cy="1676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BC965-9A0F-4130-8398-B9D723E0B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72200" y="762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762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C83EC-C204-4691-9A3E-C870A149C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E7A39-8E3B-438C-B95F-3EDDCAF2C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8F688-50D2-4D0D-A81C-D0BBBBEF8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3962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371600"/>
            <a:ext cx="3962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E2D1B-744B-411F-9AAA-4AF7C77E22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C3D7B-784F-4779-B2C7-795C4F32A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2CF2E-C2E3-4C5B-A5F7-36C3F532B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11AB1-0D41-4AA2-90D4-A49D26533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9FE08-A9DD-4CA6-B9D5-D5741ED74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6137C-D24B-4EF0-916C-28C834AB7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716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fld id="{56ACE2B5-60F0-47ED-BBC9-3F9B31E5437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8" name="Picture 14" descr="Z:\newtek\_backgrounds_1.02\Tim\powerpoint templates\61-80\business_as_usual\elements\crop_circle_looking_thing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0" y="533400"/>
            <a:ext cx="2709863" cy="594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Franklin Gothic Heavy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Franklin Gothic Heavy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Franklin Gothic Heavy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Franklin Gothic Heavy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Franklin Gothic Heavy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Franklin Gothic Heavy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Franklin Gothic Heavy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Franklin Gothic Heavy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ng.ru/d/hist/hist196.htm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714356"/>
            <a:ext cx="8072494" cy="248604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Анализ учебников истории с позиции наличия в них системы предметных заданий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7752" y="3643314"/>
            <a:ext cx="4110014" cy="2571768"/>
          </a:xfrm>
        </p:spPr>
        <p:txBody>
          <a:bodyPr/>
          <a:lstStyle/>
          <a:p>
            <a:r>
              <a:rPr lang="ru-RU" dirty="0" err="1" smtClean="0"/>
              <a:t>Волотовская</a:t>
            </a:r>
            <a:r>
              <a:rPr lang="ru-RU" dirty="0" smtClean="0"/>
              <a:t> Ю.А.</a:t>
            </a:r>
          </a:p>
          <a:p>
            <a:r>
              <a:rPr lang="ru-RU" dirty="0" smtClean="0"/>
              <a:t>учитель истории </a:t>
            </a:r>
          </a:p>
          <a:p>
            <a:r>
              <a:rPr lang="ru-RU" dirty="0" smtClean="0"/>
              <a:t>УВК « Школа- лицей» № 17</a:t>
            </a:r>
          </a:p>
          <a:p>
            <a:r>
              <a:rPr lang="ru-RU" dirty="0" smtClean="0"/>
              <a:t>Симферополь</a:t>
            </a:r>
          </a:p>
          <a:p>
            <a:r>
              <a:rPr lang="ru-RU" dirty="0" smtClean="0"/>
              <a:t>2014-2015 </a:t>
            </a:r>
            <a:r>
              <a:rPr lang="ru-RU" dirty="0" err="1" smtClean="0"/>
              <a:t>уч.год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2060" name="Picture 12" descr="Z:\newtek\_backgrounds_1.02\Tim\powerpoint templates\61-80\business_as_usual\elements\man_desk_working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1701800" cy="1885950"/>
          </a:xfrm>
          <a:prstGeom prst="rect">
            <a:avLst/>
          </a:prstGeom>
          <a:noFill/>
        </p:spPr>
      </p:pic>
      <p:pic>
        <p:nvPicPr>
          <p:cNvPr id="7" name="Picture 12" descr="Z:\newtek\_backgrounds_1.02\Tim\powerpoint templates\61-80\business_as_usual\elements\man_desk_working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643446"/>
            <a:ext cx="17018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857760"/>
            <a:ext cx="7772400" cy="911215"/>
          </a:xfrm>
        </p:spPr>
        <p:txBody>
          <a:bodyPr/>
          <a:lstStyle/>
          <a:p>
            <a:r>
              <a:rPr lang="ru-RU" dirty="0" smtClean="0"/>
              <a:t>Проблемные вопросы: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14356"/>
            <a:ext cx="7772400" cy="400052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Почему нужно изучать историю своей Родины? ( 10 класс)</a:t>
            </a:r>
          </a:p>
          <a:p>
            <a:pPr marL="457200" indent="-457200">
              <a:buAutoNum type="arabicPeriod"/>
            </a:pPr>
            <a:r>
              <a:rPr lang="ru-RU" dirty="0" smtClean="0"/>
              <a:t>Общее и особенное в возникновении и развитии Древнерусского государства и других раннесредневековых государств Европы. Почему история Древней Руси вызывает противоречивые суждения историков? ( 10 класс)</a:t>
            </a:r>
          </a:p>
          <a:p>
            <a:pPr marL="457200" indent="-457200">
              <a:buAutoNum type="arabicPeriod"/>
            </a:pPr>
            <a:r>
              <a:rPr lang="ru-RU" dirty="0" smtClean="0"/>
              <a:t>Считается, что бурный рост монополий в начале века был неизбежным злом. Согласны ли вы с этой точкой зрения и почему? ( 9 класс)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406900"/>
            <a:ext cx="8929718" cy="1808182"/>
          </a:xfrm>
        </p:spPr>
        <p:txBody>
          <a:bodyPr/>
          <a:lstStyle/>
          <a:p>
            <a:pPr algn="ctr"/>
            <a:r>
              <a:rPr lang="ru-RU" sz="3600" dirty="0" smtClean="0"/>
              <a:t>Вопросы, для ответов на которые необходимы дополнительные источники информации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00109"/>
            <a:ext cx="8501122" cy="300039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Подготовьте выступление на тему: « Предмет изучения истории- человек во времени» ( 10 класс)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Проанализируйте основные программные положения политических партий Российской империи начала </a:t>
            </a:r>
            <a:r>
              <a:rPr lang="en-US" dirty="0" smtClean="0"/>
              <a:t>XX</a:t>
            </a:r>
            <a:r>
              <a:rPr lang="ru-RU" dirty="0" smtClean="0"/>
              <a:t> на основе материалов учебника и электронного положения. Сделайте сводную таблицу ( 9 класс)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2000"/>
            <a:ext cx="7105680" cy="609600"/>
          </a:xfrm>
        </p:spPr>
        <p:txBody>
          <a:bodyPr/>
          <a:lstStyle/>
          <a:p>
            <a:r>
              <a:rPr lang="ru-RU" dirty="0" smtClean="0"/>
              <a:t>Результат: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1371600"/>
          <a:ext cx="8991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85720" y="928670"/>
          <a:ext cx="7791480" cy="562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3929090" cy="857256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142984"/>
            <a:ext cx="7801004" cy="3857652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Методический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аппарат учебников позволяет организовать эффективную работу на уроках и дома.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Учебники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имеют четкую структуру, логично произведена разбивка на главы и разделы, удачно выбраны заголовки и подзаголовки. Учебники соответствуют принципам дидактики: научность, доступность, системность. Язык и стиль изложения соответствует возрастному уровню учащихся. В учебниках представлены документы, фрагменты из художественных произведений; вопросы и задания расположены внутри основного текста, после параграфа, к документам. </a:t>
            </a:r>
            <a:endParaRPr lang="ru-RU" sz="2000" dirty="0"/>
          </a:p>
        </p:txBody>
      </p:sp>
      <p:pic>
        <p:nvPicPr>
          <p:cNvPr id="7" name="Picture 45" descr="Z:\newtek\_backgrounds_1.02\Tim\powerpoint templates\61-80\business_as_usual\elements\man_bored_desk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5391150"/>
            <a:ext cx="1323975" cy="1466850"/>
          </a:xfrm>
          <a:prstGeom prst="rect">
            <a:avLst/>
          </a:prstGeom>
          <a:noFill/>
        </p:spPr>
      </p:pic>
      <p:pic>
        <p:nvPicPr>
          <p:cNvPr id="8" name="Picture 48" descr="Z:\newtek\_backgrounds_1.02\Tim\powerpoint templates\61-80\business_as_usual\elements\man_over_worked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214950"/>
            <a:ext cx="1323975" cy="1466850"/>
          </a:xfrm>
          <a:prstGeom prst="rect">
            <a:avLst/>
          </a:prstGeom>
          <a:noFill/>
        </p:spPr>
      </p:pic>
      <p:pic>
        <p:nvPicPr>
          <p:cNvPr id="10" name="Picture 48" descr="Z:\newtek\_backgrounds_1.02\Tim\powerpoint templates\61-80\business_as_usual\elements\man_over_worked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214950"/>
            <a:ext cx="1323975" cy="146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3071834" cy="785818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4422"/>
            <a:ext cx="8077200" cy="371477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учебниках отсутствуют итоговые вопросы и задания к разделам и ко всему курсу.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вопросов на создание проблемных ситуаций, на творческую реконструкцию фактов. Вопросы и задания расположены после параграфа и к документам, но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 отсутствуют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 и задания после темы, раздела, курса. В основном вопросы и задания использованы на воспроизведение информации и на преобразование информации, мало заданий на создание проблемных ситуаций.</a:t>
            </a:r>
          </a:p>
        </p:txBody>
      </p:sp>
      <p:pic>
        <p:nvPicPr>
          <p:cNvPr id="4" name="Picture 45" descr="Z:\newtek\_backgrounds_1.02\Tim\powerpoint templates\61-80\business_as_usual\elements\man_bored_desk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143512"/>
            <a:ext cx="1323975" cy="1466850"/>
          </a:xfrm>
          <a:prstGeom prst="rect">
            <a:avLst/>
          </a:prstGeom>
          <a:noFill/>
        </p:spPr>
      </p:pic>
      <p:pic>
        <p:nvPicPr>
          <p:cNvPr id="5" name="Picture 48" descr="Z:\newtek\_backgrounds_1.02\Tim\powerpoint templates\61-80\business_as_usual\elements\man_over_worked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214950"/>
            <a:ext cx="1323975" cy="1466850"/>
          </a:xfrm>
          <a:prstGeom prst="rect">
            <a:avLst/>
          </a:prstGeom>
          <a:noFill/>
        </p:spPr>
      </p:pic>
      <p:pic>
        <p:nvPicPr>
          <p:cNvPr id="6" name="Picture 48" descr="Z:\newtek\_backgrounds_1.02\Tim\powerpoint templates\61-80\business_as_usual\elements\man_over_worked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14950"/>
            <a:ext cx="1323975" cy="146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7500990" cy="471490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/>
              <a:t>«Доводы, до которых человек додумывается сам, обычно убеждают его больше, нежели те, которые пришли в голову другим» Б.Паскаль. </a:t>
            </a:r>
          </a:p>
        </p:txBody>
      </p:sp>
      <p:pic>
        <p:nvPicPr>
          <p:cNvPr id="44034" name="Picture 2" descr="http://niks08.ru/wp-content/uploads/2013/12/odessa0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2477" y="4143380"/>
            <a:ext cx="3312479" cy="2474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1" y="4406900"/>
            <a:ext cx="6858048" cy="195105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Учебники,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использованные для сравнительного анализа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57159" y="642918"/>
            <a:ext cx="7358114" cy="40005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Всеобщая история, 5 класс,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Вигасин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А.А., 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 Просвещение» 2014</a:t>
            </a:r>
          </a:p>
          <a:p>
            <a:r>
              <a:rPr lang="ru-RU" dirty="0" smtClean="0"/>
              <a:t>История России, 6 класс, Данилов А.А., </a:t>
            </a:r>
            <a:r>
              <a:rPr lang="ru-RU" dirty="0" err="1" smtClean="0"/>
              <a:t>КосулинаЛ.Г</a:t>
            </a:r>
            <a:r>
              <a:rPr lang="ru-RU" dirty="0" smtClean="0"/>
              <a:t>.,</a:t>
            </a:r>
          </a:p>
          <a:p>
            <a:r>
              <a:rPr lang="ru-RU" dirty="0" smtClean="0"/>
              <a:t> « Просвещение» 2014</a:t>
            </a:r>
          </a:p>
          <a:p>
            <a:r>
              <a:rPr lang="ru-RU" dirty="0" smtClean="0"/>
              <a:t>История России, 7 класс, Данилов А.А., </a:t>
            </a:r>
            <a:r>
              <a:rPr lang="ru-RU" dirty="0" err="1" smtClean="0"/>
              <a:t>КосулинаЛ.Г</a:t>
            </a:r>
            <a:r>
              <a:rPr lang="ru-RU" dirty="0" smtClean="0"/>
              <a:t>.,</a:t>
            </a:r>
          </a:p>
          <a:p>
            <a:r>
              <a:rPr lang="ru-RU" dirty="0" smtClean="0"/>
              <a:t> « Просвещение» 2014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История России, 9 класс, Данилов А.А. линия Сфера, </a:t>
            </a:r>
          </a:p>
          <a:p>
            <a:r>
              <a:rPr lang="ru-RU" dirty="0" smtClean="0"/>
              <a:t> « Просвещение» 2014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История России, 10 класс, Борисов Н.С.</a:t>
            </a:r>
          </a:p>
          <a:p>
            <a:r>
              <a:rPr lang="ru-RU" dirty="0" smtClean="0"/>
              <a:t>« Просвещение» 2014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84" name="Picture 12" descr="Z:\newtek\_backgrounds_1.02\Tim\powerpoint templates\61-80\business_as_usual\elements\man_bored_desk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6475" y="4038600"/>
            <a:ext cx="1736725" cy="19240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728" y="2428868"/>
            <a:ext cx="542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800" b="1" dirty="0">
              <a:hlinkClick r:id="rId3"/>
            </a:endParaRPr>
          </a:p>
          <a:p>
            <a:pPr lvl="0"/>
            <a:endParaRPr lang="ru-RU" sz="1800" b="1" dirty="0" smtClean="0"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500042"/>
            <a:ext cx="8001056" cy="1285884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</a:rPr>
              <a:t>Виды вопросов по назначению: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2071678"/>
            <a:ext cx="7705748" cy="321471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800" dirty="0" smtClean="0"/>
              <a:t>Перед каждой главой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Перед параграфами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Вопросы и задания после параграфа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Вопросы в конце главы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Вопросы к курсу</a:t>
            </a:r>
          </a:p>
        </p:txBody>
      </p:sp>
      <p:pic>
        <p:nvPicPr>
          <p:cNvPr id="22533" name="Picture 5" descr="Z:\newtek\_backgrounds_1.02\Tim\powerpoint templates\61-80\business_as_usual\elements\man_over_worked_hg_cl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19650"/>
            <a:ext cx="1838325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62000"/>
            <a:ext cx="6677052" cy="609600"/>
          </a:xfrm>
        </p:spPr>
        <p:txBody>
          <a:bodyPr/>
          <a:lstStyle/>
          <a:p>
            <a:r>
              <a:rPr lang="ru-RU" dirty="0" smtClean="0"/>
              <a:t>Результат: 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28736"/>
            <a:ext cx="7991500" cy="4429156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23557" name="Picture 5" descr="Z:\newtek\_backgrounds_1.02\Tim\powerpoint templates\61-80\business_as_usual\elements\man_desk_tired_hg_cl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3981450"/>
            <a:ext cx="1838325" cy="2038350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1857364"/>
          <a:ext cx="7167570" cy="356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Z:\newtek\_backgrounds_1.02\Tim\powerpoint templates\61-80\business_as_usual\elements\man_over_worked_hg_clr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786313"/>
            <a:ext cx="1652588" cy="1830387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714348" y="1000108"/>
          <a:ext cx="757242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00570"/>
            <a:ext cx="7143799" cy="15716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Виды вопросов по содержанию: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3" y="1071546"/>
            <a:ext cx="7572428" cy="278608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800" dirty="0" smtClean="0"/>
              <a:t>Воспроизведение знаний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Вопросы на размышление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Проблемные вопросы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Вопросы, для ответов на которые необходимы дополнительные источники информации</a:t>
            </a:r>
            <a:endParaRPr lang="ru-RU" sz="2800" dirty="0"/>
          </a:p>
        </p:txBody>
      </p:sp>
      <p:pic>
        <p:nvPicPr>
          <p:cNvPr id="4" name="Picture 5" descr="Z:\newtek\_backgrounds_1.02\Tim\powerpoint templates\61-80\business_as_usual\elements\man_over_worked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675" y="0"/>
            <a:ext cx="1838325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4572008"/>
            <a:ext cx="7772400" cy="1196967"/>
          </a:xfrm>
        </p:spPr>
        <p:txBody>
          <a:bodyPr/>
          <a:lstStyle/>
          <a:p>
            <a:r>
              <a:rPr lang="ru-RU" dirty="0" smtClean="0"/>
              <a:t>Воспроизведение знаний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928671"/>
            <a:ext cx="7772400" cy="314327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Объясните значение слов: орудие труда, собирательство, археолог? (5 класс)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Когда и где на территории нашей страны появились древнейшие люди? ( 6 класс)</a:t>
            </a:r>
          </a:p>
          <a:p>
            <a:pPr marL="457200" indent="-457200">
              <a:buAutoNum type="arabicPeriod"/>
            </a:pPr>
            <a:r>
              <a:rPr lang="ru-RU" dirty="0" smtClean="0"/>
              <a:t>Используя карту, скажите, какие территории входили в состав Российской империи в начале </a:t>
            </a:r>
            <a:r>
              <a:rPr lang="en-US" dirty="0" smtClean="0"/>
              <a:t>XX</a:t>
            </a:r>
            <a:r>
              <a:rPr lang="ru-RU" dirty="0" smtClean="0"/>
              <a:t> века? ( 9 класс)</a:t>
            </a:r>
          </a:p>
          <a:p>
            <a:pPr marL="457200" indent="-457200">
              <a:buAutoNum type="arabicPeriod"/>
            </a:pPr>
            <a:r>
              <a:rPr lang="ru-RU" dirty="0" smtClean="0"/>
              <a:t>Какие изменения происходят в обществе славян в конце </a:t>
            </a:r>
            <a:r>
              <a:rPr lang="en-US" dirty="0" smtClean="0"/>
              <a:t>I </a:t>
            </a:r>
            <a:r>
              <a:rPr lang="ru-RU" dirty="0" smtClean="0"/>
              <a:t>тысячелетия? ( 10 класс)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14884"/>
            <a:ext cx="7772400" cy="1214446"/>
          </a:xfrm>
        </p:spPr>
        <p:txBody>
          <a:bodyPr/>
          <a:lstStyle/>
          <a:p>
            <a:r>
              <a:rPr lang="ru-RU" dirty="0" smtClean="0"/>
              <a:t>Вопросы на размышление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Проанализируйте отрывок из « Повести временных лет» о призвании варягов. Выскажите свою точку зрения по норманнскому вопросу. ( 10 класс)</a:t>
            </a:r>
          </a:p>
          <a:p>
            <a:pPr marL="457200" indent="-457200">
              <a:buAutoNum type="arabicPeriod"/>
            </a:pPr>
            <a:r>
              <a:rPr lang="ru-RU" dirty="0" smtClean="0"/>
              <a:t>Опишите рисунок « Нападение саблезубого тигра» по плану…. Предположите, чем закончится схватка со зверем. ( 5 класс)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Почему не было деления на богатых и бедных среди охотников на мамонтов? ( 5 класс)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_as_usual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Heavy"/>
        <a:ea typeface=""/>
        <a:cs typeface=""/>
      </a:majorFont>
      <a:minorFont>
        <a:latin typeface="Franklin Gothic Heav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business_as_usual</Template>
  <TotalTime>228</TotalTime>
  <Words>369</Words>
  <Application>Microsoft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business_as_usual</vt:lpstr>
      <vt:lpstr>Анализ учебников истории с позиции наличия в них системы предметных заданий</vt:lpstr>
      <vt:lpstr>«Доводы, до которых человек додумывается сам, обычно убеждают его больше, нежели те, которые пришли в голову другим» Б.Паскаль. </vt:lpstr>
      <vt:lpstr>Учебники,  использованные для сравнительного анализа</vt:lpstr>
      <vt:lpstr>Виды вопросов по назначению:</vt:lpstr>
      <vt:lpstr>Результат: </vt:lpstr>
      <vt:lpstr>Слайд 6</vt:lpstr>
      <vt:lpstr>Виды вопросов по содержанию:</vt:lpstr>
      <vt:lpstr>Воспроизведение знаний</vt:lpstr>
      <vt:lpstr>Вопросы на размышление</vt:lpstr>
      <vt:lpstr>Проблемные вопросы:</vt:lpstr>
      <vt:lpstr>Вопросы, для ответов на которые необходимы дополнительные источники информации </vt:lpstr>
      <vt:lpstr>Результат:</vt:lpstr>
      <vt:lpstr>Слайд 13</vt:lpstr>
      <vt:lpstr>Вывод: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учебников истории с позиции наличия в них системы предметных заданий</dc:title>
  <dc:creator>Polzovatel</dc:creator>
  <cp:lastModifiedBy>Polzovatel</cp:lastModifiedBy>
  <cp:revision>25</cp:revision>
  <dcterms:created xsi:type="dcterms:W3CDTF">2014-11-05T16:44:49Z</dcterms:created>
  <dcterms:modified xsi:type="dcterms:W3CDTF">2014-12-09T17:50:54Z</dcterms:modified>
</cp:coreProperties>
</file>