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1" r:id="rId4"/>
    <p:sldId id="259" r:id="rId5"/>
    <p:sldId id="257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спрос</a:t>
            </a:r>
            <a:endParaRPr lang="ru-RU" dirty="0"/>
          </a:p>
        </c:rich>
      </c:tx>
      <c:layout>
        <c:manualLayout>
          <c:xMode val="edge"/>
          <c:yMode val="edge"/>
          <c:x val="3.006575493852744E-2"/>
          <c:y val="1.5686164720374561E-2"/>
        </c:manualLayout>
      </c:layout>
    </c:title>
    <c:plotArea>
      <c:layout/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marker>
            <c:symbol val="none"/>
          </c:marker>
          <c:xVal>
            <c:numRef>
              <c:f>Лист1!$A$2:$A$4</c:f>
              <c:numCache>
                <c:formatCode>General</c:formatCode>
                <c:ptCount val="3"/>
                <c:pt idx="0">
                  <c:v>0.70000000000000018</c:v>
                </c:pt>
                <c:pt idx="1">
                  <c:v>0.8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0.8</c:v>
                </c:pt>
                <c:pt idx="2">
                  <c:v>0.6000000000000002</c:v>
                </c:pt>
              </c:numCache>
            </c:numRef>
          </c:yVal>
          <c:smooth val="1"/>
        </c:ser>
        <c:axId val="82220544"/>
        <c:axId val="82222080"/>
      </c:scatterChart>
      <c:valAx>
        <c:axId val="82220544"/>
        <c:scaling>
          <c:orientation val="minMax"/>
        </c:scaling>
        <c:axPos val="b"/>
        <c:numFmt formatCode="General" sourceLinked="1"/>
        <c:tickLblPos val="nextTo"/>
        <c:crossAx val="82222080"/>
        <c:crosses val="autoZero"/>
        <c:crossBetween val="midCat"/>
      </c:valAx>
      <c:valAx>
        <c:axId val="82222080"/>
        <c:scaling>
          <c:orientation val="minMax"/>
        </c:scaling>
        <c:axPos val="l"/>
        <c:majorGridlines/>
        <c:numFmt formatCode="General" sourceLinked="1"/>
        <c:tickLblPos val="nextTo"/>
        <c:crossAx val="82220544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12D30-6209-40EB-9ADE-2AD667AA4D5C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E11B6-9B64-4662-AC82-3442D5AC2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Спрос</a:t>
            </a:r>
            <a:r>
              <a:rPr lang="ru-RU" dirty="0" smtClean="0"/>
              <a:t> и предложение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60364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Выучить параграф 11. 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Придумать задание (ЕГЭ)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467753"/>
            <a:ext cx="2571768" cy="339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642918"/>
            <a:ext cx="5757656" cy="3857652"/>
          </a:xfrm>
        </p:spPr>
        <p:txBody>
          <a:bodyPr/>
          <a:lstStyle/>
          <a:p>
            <a:pPr algn="l"/>
            <a:r>
              <a:rPr lang="ru-RU" dirty="0" smtClean="0"/>
              <a:t>План урока:</a:t>
            </a:r>
            <a:br>
              <a:rPr lang="ru-RU" dirty="0" smtClean="0"/>
            </a:br>
            <a:r>
              <a:rPr lang="ru-RU" dirty="0" smtClean="0"/>
              <a:t>1.Что такое спрос?</a:t>
            </a:r>
            <a:br>
              <a:rPr lang="ru-RU" dirty="0" smtClean="0"/>
            </a:br>
            <a:r>
              <a:rPr lang="ru-RU" smtClean="0"/>
              <a:t>2.Предложения.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3.Закон спроса и предложения.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571744"/>
            <a:ext cx="5205660" cy="357190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Ситуация на рынке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1" y="3143249"/>
            <a:ext cx="2286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СПРОС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3214687"/>
            <a:ext cx="400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767000"/>
            <a:ext cx="2643206" cy="286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929322" y="421481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КУПИ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897295"/>
            <a:ext cx="2214578" cy="270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Термины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Спрос  </a:t>
            </a:r>
          </a:p>
          <a:p>
            <a:pPr>
              <a:buNone/>
            </a:pPr>
            <a:r>
              <a:rPr lang="ru-RU" dirty="0" smtClean="0"/>
              <a:t>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желание, намерение покупателей приобрести данный товар, подкрепленное денежной возможностью.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/>
              <a:t>желание или намерение продавца предложить свой товар к продаже.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РАСТЁТ СПРОС-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растёт предложение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72390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966906"/>
          </a:xfrm>
        </p:spPr>
        <p:txBody>
          <a:bodyPr/>
          <a:lstStyle/>
          <a:p>
            <a:r>
              <a:rPr lang="ru-RU" dirty="0" smtClean="0"/>
              <a:t>Ограниченный спрос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428868"/>
            <a:ext cx="7143800" cy="392909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Размер дохода;</a:t>
            </a:r>
          </a:p>
          <a:p>
            <a:pPr algn="l">
              <a:buFont typeface="Wingdings" pitchFamily="2" charset="2"/>
              <a:buChar char="q"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Необходимыми потребностями;</a:t>
            </a:r>
          </a:p>
          <a:p>
            <a:pPr algn="l">
              <a:buFont typeface="Wingdings" pitchFamily="2" charset="2"/>
              <a:buChar char="q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Мода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(что стоит брать сегодня);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Цены на товары-заменители</a:t>
            </a:r>
            <a:r>
              <a:rPr lang="ru-RU" sz="3600" b="1" dirty="0" smtClean="0"/>
              <a:t>;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928802"/>
            <a:ext cx="6255488" cy="335758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прочных равных условиях по низкой цене удается продать больше товаров, чем по высокой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500043"/>
            <a:ext cx="6255488" cy="114300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СПРОСА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58204" cy="12515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Прочитайте высказывания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А.Цена зависит от спроса, но не зависит от предложения.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Б.На более редкие товары устанавливают более высокие цены.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Установите соответствие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Ситуация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А)Спрос растет предложение падает;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Б)Спрос падает, предложение растет;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В)Спрос и предложения остаются неизменными.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u="sng" dirty="0" smtClean="0"/>
              <a:t>Последствия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1)Цены остаются неизменными;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2)Цены падают;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3)Цены возрастают;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142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Спрос и предложение</vt:lpstr>
      <vt:lpstr>План урока: 1.Что такое спрос? 2.Предложения. 3.Закон спроса и предложения. </vt:lpstr>
      <vt:lpstr>Ситуация на рынке</vt:lpstr>
      <vt:lpstr>Термины</vt:lpstr>
      <vt:lpstr>РАСТЁТ СПРОС- растёт предложение</vt:lpstr>
      <vt:lpstr>Ограниченный спрос</vt:lpstr>
      <vt:lpstr>При прочных равных условиях по низкой цене удается продать больше товаров, чем по высокой</vt:lpstr>
      <vt:lpstr>Прочитайте высказывания</vt:lpstr>
      <vt:lpstr>Установите соответствие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Спрос и предложение</dc:title>
  <cp:lastModifiedBy>ученик</cp:lastModifiedBy>
  <cp:revision>28</cp:revision>
  <dcterms:modified xsi:type="dcterms:W3CDTF">2014-12-15T11:04:05Z</dcterms:modified>
</cp:coreProperties>
</file>