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9" r:id="rId3"/>
    <p:sldId id="288" r:id="rId4"/>
    <p:sldId id="258" r:id="rId5"/>
    <p:sldId id="259" r:id="rId6"/>
    <p:sldId id="257" r:id="rId7"/>
    <p:sldId id="272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61" r:id="rId18"/>
    <p:sldId id="262" r:id="rId19"/>
    <p:sldId id="266" r:id="rId20"/>
    <p:sldId id="267" r:id="rId21"/>
    <p:sldId id="263" r:id="rId22"/>
    <p:sldId id="264" r:id="rId23"/>
    <p:sldId id="273" r:id="rId24"/>
    <p:sldId id="274" r:id="rId25"/>
    <p:sldId id="275" r:id="rId26"/>
    <p:sldId id="276" r:id="rId27"/>
    <p:sldId id="265" r:id="rId28"/>
    <p:sldId id="269" r:id="rId29"/>
    <p:sldId id="270" r:id="rId30"/>
    <p:sldId id="271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D6F"/>
    <a:srgbClr val="69C7E1"/>
    <a:srgbClr val="4D7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408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7C2E6-81FB-4473-9CEB-79B6C1405B9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783A8-DFB6-413F-8903-2CA779903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1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293DDC-E9CF-4C4D-930F-55AE8D57C7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5E9-158C-4468-ADB6-B89E4FA856B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D533-D7FC-4506-BF61-D205873BB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9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5E9-158C-4468-ADB6-B89E4FA856B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D533-D7FC-4506-BF61-D205873BB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3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5E9-158C-4468-ADB6-B89E4FA856B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D533-D7FC-4506-BF61-D205873BB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01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 userDrawn="1"/>
        </p:nvGrpSpPr>
        <p:grpSpPr bwMode="auto">
          <a:xfrm>
            <a:off x="179388" y="333375"/>
            <a:ext cx="936625" cy="1169988"/>
            <a:chOff x="177" y="495"/>
            <a:chExt cx="1643" cy="1958"/>
          </a:xfrm>
        </p:grpSpPr>
        <p:sp>
          <p:nvSpPr>
            <p:cNvPr id="3" name="Text Box 15"/>
            <p:cNvSpPr txBox="1">
              <a:spLocks noChangeArrowheads="1"/>
            </p:cNvSpPr>
            <p:nvPr userDrawn="1"/>
          </p:nvSpPr>
          <p:spPr bwMode="auto">
            <a:xfrm>
              <a:off x="177" y="1938"/>
              <a:ext cx="1643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000" rIns="18000">
              <a:spAutoFit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7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Narrow" pitchFamily="34" charset="0"/>
                  <a:cs typeface="Arial" pitchFamily="34" charset="0"/>
                </a:rPr>
                <a:t>Российская академия образования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Picture 16" descr="mo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prstClr val="black"/>
                <a:srgbClr val="00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370" y="495"/>
              <a:ext cx="1257" cy="14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Рисунок 12" descr="asomi-map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17534" y="692696"/>
            <a:ext cx="9858086" cy="5256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884368" y="332656"/>
            <a:ext cx="922500" cy="618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E2961-0927-4BFC-AFB4-0AA4ED774A91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CDFA-531A-46E5-8006-38925FE7A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3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5E9-158C-4468-ADB6-B89E4FA856B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D533-D7FC-4506-BF61-D205873BB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8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5E9-158C-4468-ADB6-B89E4FA856B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D533-D7FC-4506-BF61-D205873BB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88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5E9-158C-4468-ADB6-B89E4FA856B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D533-D7FC-4506-BF61-D205873BB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52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5E9-158C-4468-ADB6-B89E4FA856B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D533-D7FC-4506-BF61-D205873BB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6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5E9-158C-4468-ADB6-B89E4FA856B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D533-D7FC-4506-BF61-D205873BB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5E9-158C-4468-ADB6-B89E4FA856B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D533-D7FC-4506-BF61-D205873BB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0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5E9-158C-4468-ADB6-B89E4FA856B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D533-D7FC-4506-BF61-D205873BB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4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65E9-158C-4468-ADB6-B89E4FA856B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D533-D7FC-4506-BF61-D205873BB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3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C65E9-158C-4468-ADB6-B89E4FA856B8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8D533-D7FC-4506-BF61-D205873BB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1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9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timss.bc.edu/" TargetMode="External"/><Relationship Id="rId2" Type="http://schemas.openxmlformats.org/officeDocument/2006/relationships/hyperlink" Target="http://www.centeroko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ea.nl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6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УНИВЕР\timss\TIMSS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r="1"/>
          <a:stretch/>
        </p:blipFill>
        <p:spPr bwMode="auto">
          <a:xfrm>
            <a:off x="0" y="3438"/>
            <a:ext cx="9107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УНИВЕР\timss\t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9" y="1821186"/>
            <a:ext cx="1453270" cy="3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УНИВЕР\timss\t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2465653"/>
            <a:ext cx="1470344" cy="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УНИВЕР\timss\t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061192"/>
            <a:ext cx="1470344" cy="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УНИВЕР\timss\t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666317"/>
            <a:ext cx="1457795" cy="3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УНИВЕР\timss\t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4272842"/>
            <a:ext cx="1457795" cy="3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УНИВЕР\timss\t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2371687"/>
            <a:ext cx="2190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Группа 35"/>
          <p:cNvGrpSpPr/>
          <p:nvPr/>
        </p:nvGrpSpPr>
        <p:grpSpPr>
          <a:xfrm>
            <a:off x="2829883" y="1523802"/>
            <a:ext cx="5352942" cy="1199718"/>
            <a:chOff x="2829883" y="1523802"/>
            <a:chExt cx="5352942" cy="1199718"/>
          </a:xfrm>
        </p:grpSpPr>
        <p:sp>
          <p:nvSpPr>
            <p:cNvPr id="37" name="TextBox 36"/>
            <p:cNvSpPr txBox="1"/>
            <p:nvPr/>
          </p:nvSpPr>
          <p:spPr>
            <a:xfrm>
              <a:off x="2829883" y="2234820"/>
              <a:ext cx="1788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Математика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83565" y="1523802"/>
              <a:ext cx="12992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 класс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57782" y="2200300"/>
              <a:ext cx="29336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Естественные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науки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60061" y="2724676"/>
            <a:ext cx="2612205" cy="3283174"/>
            <a:chOff x="2727779" y="2780928"/>
            <a:chExt cx="3860445" cy="3562089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239529" y="4985023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735473" y="4985023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5</a:t>
              </a:r>
              <a:endParaRPr lang="ru-RU" sz="1200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236329" y="4427761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732273" y="4427761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4</a:t>
              </a:r>
              <a:endParaRPr lang="ru-RU" sz="1200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31835" y="3880639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2727779" y="3880639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3</a:t>
              </a:r>
              <a:endParaRPr lang="ru-RU" sz="120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231835" y="3333517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727779" y="3333517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2</a:t>
              </a:r>
              <a:endParaRPr lang="ru-RU" sz="1200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231835" y="2780928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806583" y="2857768"/>
              <a:ext cx="1550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 </a:t>
              </a:r>
              <a:r>
                <a:rPr lang="ru-RU" sz="1200" dirty="0" smtClean="0"/>
                <a:t>Сингапур</a:t>
              </a:r>
              <a:r>
                <a:rPr lang="en-US" sz="1200" dirty="0" smtClean="0"/>
                <a:t> (6</a:t>
              </a:r>
              <a:r>
                <a:rPr lang="ru-RU" sz="1200" dirty="0" smtClean="0"/>
                <a:t>04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51" name="Picture 2" descr="http://upload.wikimedia.org/wikipedia/commons/thumb/4/48/Flag_of_Singapore.svg/22px-Flag_of_Singapore.sv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283" y="2891543"/>
              <a:ext cx="451823" cy="3017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3879906" y="3420080"/>
              <a:ext cx="190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Южная Корея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587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53" name="Picture 6" descr="http://upload.wikimedia.org/wikipedia/commons/thumb/0/09/Flag_of_South_Korea.svg/22px-Flag_of_South_Korea.svg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284" y="3449395"/>
              <a:ext cx="465176" cy="3107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8" descr="http://upload.wikimedia.org/wikipedia/commons/thumb/5/5b/Flag_of_Hong_Kong.svg/22px-Flag_of_Hong_Kong.svg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799" y="4552592"/>
              <a:ext cx="450480" cy="300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3876421" y="4518282"/>
              <a:ext cx="1360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Гонконг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582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56" name="Picture 10" descr="http://upload.wikimedia.org/wikipedia/en/thumb/9/9e/Flag_of_Japan.svg/22px-Flag_of_Japan.svg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590" y="5096086"/>
              <a:ext cx="450480" cy="300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3872211" y="5061863"/>
              <a:ext cx="1343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Япония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579</a:t>
              </a:r>
              <a:r>
                <a:rPr lang="en-US" sz="1200" dirty="0" smtClean="0"/>
                <a:t>)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727779" y="2780929"/>
              <a:ext cx="514542" cy="54712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</a:t>
              </a:r>
              <a:endParaRPr lang="ru-RU" sz="1200" dirty="0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231835" y="5795895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727779" y="5795895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12</a:t>
              </a:r>
              <a:endParaRPr lang="ru-RU" sz="1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72211" y="5884790"/>
              <a:ext cx="2716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Российская федерация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526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62" name="Picture 14" descr="http://upload.wikimedia.org/wikipedia/en/thumb/f/f3/Flag_of_Russia.svg/22px-Flag_of_Russia.svg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703" y="5904368"/>
              <a:ext cx="46079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5" descr="http://upload.wikimedia.org/wikipedia/commons/thumb/7/72/Flag_of_the_Republic_of_China.svg/22px-Flag_of_the_Republic_of_China.svg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644" y="4001976"/>
              <a:ext cx="467572" cy="3187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3877320" y="3956741"/>
              <a:ext cx="1360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Тайвань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585</a:t>
              </a:r>
              <a:r>
                <a:rPr lang="en-US" sz="1200" dirty="0" smtClean="0"/>
                <a:t>)</a:t>
              </a: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5217058" y="2724676"/>
            <a:ext cx="2613725" cy="3283174"/>
            <a:chOff x="2944990" y="2848434"/>
            <a:chExt cx="3860445" cy="3562089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3456740" y="5052529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2952684" y="5052529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5</a:t>
              </a:r>
              <a:endParaRPr lang="ru-RU" sz="1200" dirty="0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3453540" y="4495267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949484" y="4495267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4</a:t>
              </a:r>
              <a:endParaRPr lang="ru-RU" sz="1200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3449046" y="3948145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944990" y="3948145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3</a:t>
              </a:r>
              <a:endParaRPr lang="ru-RU" sz="1200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49046" y="3401023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2944990" y="3401023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2</a:t>
              </a:r>
              <a:endParaRPr lang="ru-RU" sz="1200" dirty="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449046" y="2848434"/>
              <a:ext cx="3258581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37148" y="3489917"/>
              <a:ext cx="1550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 </a:t>
              </a:r>
              <a:r>
                <a:rPr lang="ru-RU" sz="1200" dirty="0" smtClean="0"/>
                <a:t>Сингапур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568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76" name="Picture 2" descr="http://upload.wikimedia.org/wikipedia/commons/thumb/4/48/Flag_of_Singapore.svg/22px-Flag_of_Singapore.sv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848" y="3523692"/>
              <a:ext cx="451823" cy="3017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/>
            <p:cNvSpPr txBox="1"/>
            <p:nvPr/>
          </p:nvSpPr>
          <p:spPr>
            <a:xfrm>
              <a:off x="4097117" y="5137979"/>
              <a:ext cx="190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Южная Корея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549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78" name="Picture 6" descr="http://upload.wikimedia.org/wikipedia/commons/thumb/0/09/Flag_of_South_Korea.svg/22px-Flag_of_South_Korea.svg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495" y="5167294"/>
              <a:ext cx="465176" cy="3107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0" descr="http://upload.wikimedia.org/wikipedia/en/thumb/9/9e/Flag_of_Japan.svg/22px-Flag_of_Japan.svg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038" y="4605325"/>
              <a:ext cx="450480" cy="300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4084659" y="4571102"/>
              <a:ext cx="1343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Япония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550</a:t>
              </a:r>
              <a:r>
                <a:rPr lang="en-US" sz="1200" dirty="0" smtClean="0"/>
                <a:t>)</a:t>
              </a: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2944990" y="2848434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</a:t>
              </a:r>
              <a:endParaRPr lang="ru-RU" sz="1200" dirty="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3449046" y="5863401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2944990" y="5863401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16</a:t>
              </a:r>
              <a:endParaRPr lang="ru-RU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089422" y="5952296"/>
              <a:ext cx="2716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Российская федерация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529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85" name="Picture 14" descr="http://upload.wikimedia.org/wikipedia/en/thumb/f/f3/Flag_of_Russia.svg/22px-Flag_of_Russia.svg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914" y="5971874"/>
              <a:ext cx="46079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5" descr="http://upload.wikimedia.org/wikipedia/commons/thumb/7/72/Flag_of_the_Republic_of_China.svg/22px-Flag_of_the_Republic_of_China.svg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253" y="2979568"/>
              <a:ext cx="457273" cy="311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TextBox 86"/>
            <p:cNvSpPr txBox="1"/>
            <p:nvPr/>
          </p:nvSpPr>
          <p:spPr>
            <a:xfrm>
              <a:off x="4083930" y="2934333"/>
              <a:ext cx="1360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Тайвань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569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88" name="Picture 7" descr="http://upload.wikimedia.org/wikipedia/commons/thumb/c/c1/Flag_of_Hungary.svg/22px-Flag_of_Hungary.svg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253" y="4081536"/>
              <a:ext cx="459418" cy="2933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/>
            <p:cNvSpPr txBox="1"/>
            <p:nvPr/>
          </p:nvSpPr>
          <p:spPr>
            <a:xfrm>
              <a:off x="4042594" y="4052598"/>
              <a:ext cx="1550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 </a:t>
              </a:r>
              <a:r>
                <a:rPr lang="ru-RU" sz="1200" dirty="0" smtClean="0"/>
                <a:t>Венгрия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552</a:t>
              </a:r>
              <a:r>
                <a:rPr lang="en-US" sz="1200" dirty="0" smtClean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54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555776" y="2247950"/>
            <a:ext cx="4647009" cy="361740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Участвует 49 стран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Принимают участие ученики 4 и 8 классов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Только в 25 из 49 стран участвовали оба уровня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Исследованием теперь занимается </a:t>
            </a:r>
            <a:r>
              <a:rPr lang="en-US" sz="1800" dirty="0"/>
              <a:t>TIMSS &amp; PIRLS International Study </a:t>
            </a:r>
            <a:r>
              <a:rPr lang="en-US" sz="1800" dirty="0" smtClean="0"/>
              <a:t>Center</a:t>
            </a:r>
            <a:r>
              <a:rPr lang="ru-RU" sz="1800" dirty="0" smtClean="0"/>
              <a:t> при Бостонском колледже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IEA</a:t>
            </a:r>
            <a:r>
              <a:rPr lang="ru-RU" sz="1800" dirty="0" smtClean="0"/>
              <a:t> имеет представительства по всему миру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D:\УНИВЕР\timss\t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9" y="1821186"/>
            <a:ext cx="1453270" cy="3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УНИВЕР\timss\t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2465653"/>
            <a:ext cx="1470344" cy="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УНИВЕР\timss\t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061192"/>
            <a:ext cx="1470344" cy="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УНИВЕР\timss\t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666317"/>
            <a:ext cx="1457795" cy="3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УНИВЕР\timss\t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4272842"/>
            <a:ext cx="1457795" cy="3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УНИВЕР\timss\t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2981702"/>
            <a:ext cx="2190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547" y="1735882"/>
            <a:ext cx="2381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УНИВЕР\timss\t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9" y="1821186"/>
            <a:ext cx="1453270" cy="3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УНИВЕР\timss\t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2465653"/>
            <a:ext cx="1470344" cy="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УНИВЕР\timss\t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061192"/>
            <a:ext cx="1470344" cy="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УНИВЕР\timss\t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666317"/>
            <a:ext cx="1457795" cy="3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УНИВЕР\timss\t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4272842"/>
            <a:ext cx="1457795" cy="3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УНИВЕР\timss\t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2981702"/>
            <a:ext cx="2190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882547" y="1523802"/>
            <a:ext cx="5300278" cy="1191485"/>
            <a:chOff x="2882547" y="1523802"/>
            <a:chExt cx="5300278" cy="1191485"/>
          </a:xfrm>
        </p:grpSpPr>
        <p:sp>
          <p:nvSpPr>
            <p:cNvPr id="11" name="TextBox 10"/>
            <p:cNvSpPr txBox="1"/>
            <p:nvPr/>
          </p:nvSpPr>
          <p:spPr>
            <a:xfrm>
              <a:off x="2882547" y="2234820"/>
              <a:ext cx="1788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Математика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83565" y="1523802"/>
              <a:ext cx="12992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 класс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13887" y="2192067"/>
              <a:ext cx="29336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Естественные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науки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464776" y="2718836"/>
            <a:ext cx="2690307" cy="3259706"/>
            <a:chOff x="2643132" y="2780928"/>
            <a:chExt cx="3866510" cy="356208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154882" y="4985023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650826" y="4985023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5</a:t>
              </a:r>
              <a:endParaRPr lang="ru-RU" sz="12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151682" y="4427761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647626" y="4427761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4</a:t>
              </a:r>
              <a:endParaRPr lang="ru-RU" sz="12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147188" y="3880639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643132" y="3880639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3</a:t>
              </a:r>
              <a:endParaRPr lang="ru-RU" sz="12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147188" y="3333517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643132" y="3333517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2</a:t>
              </a:r>
              <a:endParaRPr lang="ru-RU" sz="12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147188" y="2780928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21936" y="2857768"/>
              <a:ext cx="1550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 </a:t>
              </a:r>
              <a:r>
                <a:rPr lang="ru-RU" sz="1200" dirty="0" smtClean="0"/>
                <a:t>Сингапур</a:t>
              </a:r>
              <a:r>
                <a:rPr lang="en-US" sz="1200" dirty="0" smtClean="0"/>
                <a:t> (6</a:t>
              </a:r>
              <a:r>
                <a:rPr lang="ru-RU" sz="1200" dirty="0" smtClean="0"/>
                <a:t>05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25" name="Picture 2" descr="http://upload.wikimedia.org/wikipedia/commons/thumb/4/48/Flag_of_Singapore.svg/22px-Flag_of_Singapore.sv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636" y="2891543"/>
              <a:ext cx="451823" cy="3017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795259" y="3420080"/>
              <a:ext cx="190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Южная Корея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589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27" name="Picture 6" descr="http://upload.wikimedia.org/wikipedia/commons/thumb/0/09/Flag_of_South_Korea.svg/22px-Flag_of_South_Korea.svg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637" y="3449395"/>
              <a:ext cx="465176" cy="3107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http://upload.wikimedia.org/wikipedia/commons/thumb/5/5b/Flag_of_Hong_Kong.svg/22px-Flag_of_Hong_Kong.svg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353" y="3991050"/>
              <a:ext cx="450480" cy="300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816975" y="3956740"/>
              <a:ext cx="1360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Гонконг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586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30" name="Picture 10" descr="http://upload.wikimedia.org/wikipedia/en/thumb/9/9e/Flag_of_Japan.svg/22px-Flag_of_Japan.svg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943" y="5096086"/>
              <a:ext cx="450480" cy="300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787564" y="5061863"/>
              <a:ext cx="1343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Япония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570</a:t>
              </a:r>
              <a:r>
                <a:rPr lang="en-US" sz="1200" dirty="0" smtClean="0"/>
                <a:t>)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643132" y="2780928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</a:t>
              </a:r>
              <a:endParaRPr lang="ru-RU" sz="1200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147188" y="5795895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643132" y="5795895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12</a:t>
              </a:r>
              <a:endParaRPr lang="ru-RU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93628" y="5887965"/>
              <a:ext cx="27160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Российская федерация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508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36" name="Picture 14" descr="http://upload.wikimedia.org/wikipedia/en/thumb/f/f3/Flag_of_Russia.svg/22px-Flag_of_Russia.svg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056" y="5904368"/>
              <a:ext cx="46079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" descr="http://upload.wikimedia.org/wikipedia/commons/thumb/7/72/Flag_of_the_Republic_of_China.svg/22px-Flag_of_the_Republic_of_China.svg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583" y="4552165"/>
              <a:ext cx="467572" cy="3187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5259" y="4506930"/>
              <a:ext cx="1360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Тайвань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585</a:t>
              </a:r>
              <a:r>
                <a:rPr lang="en-US" sz="1200" dirty="0" smtClean="0"/>
                <a:t>)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263325" y="2718835"/>
            <a:ext cx="2807345" cy="3264857"/>
            <a:chOff x="2771800" y="2768873"/>
            <a:chExt cx="3860445" cy="3562089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283550" y="4972968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779494" y="4972968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5</a:t>
              </a:r>
              <a:endParaRPr lang="ru-RU" sz="120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80350" y="4415706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776294" y="4415706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4</a:t>
              </a:r>
              <a:endParaRPr lang="ru-RU" sz="1200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275856" y="3868584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771800" y="3868584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3</a:t>
              </a:r>
              <a:endParaRPr lang="ru-RU" sz="12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275856" y="3321462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771800" y="3321462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2</a:t>
              </a:r>
              <a:endParaRPr lang="ru-RU" sz="1200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275856" y="2768873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63958" y="2854772"/>
              <a:ext cx="1550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 </a:t>
              </a:r>
              <a:r>
                <a:rPr lang="ru-RU" sz="1200" dirty="0" smtClean="0"/>
                <a:t>Сингапур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578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50" name="Picture 2" descr="http://upload.wikimedia.org/wikipedia/commons/thumb/4/48/Flag_of_Singapore.svg/22px-Flag_of_Singapore.sv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658" y="2888547"/>
              <a:ext cx="451823" cy="3017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3923927" y="3953382"/>
              <a:ext cx="190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Южная Корея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549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52" name="Picture 6" descr="http://upload.wikimedia.org/wikipedia/commons/thumb/0/09/Flag_of_South_Korea.svg/22px-Flag_of_South_Korea.svg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305" y="3982697"/>
              <a:ext cx="465176" cy="3107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угольник 52"/>
            <p:cNvSpPr/>
            <p:nvPr/>
          </p:nvSpPr>
          <p:spPr>
            <a:xfrm>
              <a:off x="2771800" y="2768873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</a:t>
              </a:r>
              <a:endParaRPr lang="ru-RU" sz="1200" dirty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275856" y="5783840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2771800" y="5783840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17</a:t>
              </a:r>
              <a:endParaRPr lang="ru-RU" sz="1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16232" y="5872735"/>
              <a:ext cx="2716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Российская федерация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514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57" name="Picture 14" descr="http://upload.wikimedia.org/wikipedia/en/thumb/f/f3/Flag_of_Russia.svg/22px-Flag_of_Russia.svg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724" y="5892313"/>
              <a:ext cx="46079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5" descr="http://upload.wikimedia.org/wikipedia/commons/thumb/7/72/Flag_of_the_Republic_of_China.svg/22px-Flag_of_the_Republic_of_China.svg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282" y="3413950"/>
              <a:ext cx="457273" cy="311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3902959" y="3368715"/>
              <a:ext cx="1360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Тайвань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571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60" name="Picture 8" descr="http://upload.wikimedia.org/wikipedia/commons/thumb/5/5b/Flag_of_Hong_Kong.svg/22px-Flag_of_Hong_Kong.svg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671" y="4518534"/>
              <a:ext cx="450480" cy="300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3925293" y="4484224"/>
              <a:ext cx="1360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Гонконг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586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62" name="Picture 5" descr="http://upload.wikimedia.org/wikipedia/commons/thumb/8/8f/Flag_of_Estonia.svg/22px-Flag_of_Estonia.svg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723" y="5096086"/>
              <a:ext cx="472821" cy="300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3937213" y="5058418"/>
              <a:ext cx="1360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Эстония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586</a:t>
              </a:r>
              <a:r>
                <a:rPr lang="en-US" sz="1200" dirty="0" smtClean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3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411760" y="2546542"/>
            <a:ext cx="3960440" cy="223955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59 стран-участниц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При анкетировании уделяется особое внимание подготовке учителей,  использованию информационных технологий, ресурсам образовательных учреждений</a:t>
            </a:r>
            <a:endParaRPr lang="ru-RU" sz="1800" dirty="0"/>
          </a:p>
        </p:txBody>
      </p:sp>
      <p:pic>
        <p:nvPicPr>
          <p:cNvPr id="2051" name="Picture 3" descr="D:\УНИВЕР\timss\t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9" y="1821186"/>
            <a:ext cx="1453270" cy="3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УНИВЕР\timss\t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2465653"/>
            <a:ext cx="1470344" cy="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УНИВЕР\timss\t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061192"/>
            <a:ext cx="1470344" cy="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УНИВЕР\timss\t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666317"/>
            <a:ext cx="1457795" cy="3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УНИВЕР\timss\t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4272842"/>
            <a:ext cx="1457795" cy="3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УНИВЕР\timss\t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570714"/>
            <a:ext cx="2190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УНИВЕР\timss\TIMSS04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42579"/>
            <a:ext cx="1786223" cy="177431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8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УНИВЕР\timss\t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9" y="1821186"/>
            <a:ext cx="1453270" cy="3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УНИВЕР\timss\t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2465653"/>
            <a:ext cx="1470344" cy="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УНИВЕР\timss\t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061192"/>
            <a:ext cx="1470344" cy="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УНИВЕР\timss\t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666317"/>
            <a:ext cx="1457795" cy="3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УНИВЕР\timss\t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4272842"/>
            <a:ext cx="1457795" cy="3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УНИВЕР\timss\t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570714"/>
            <a:ext cx="2190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2882547" y="1523802"/>
            <a:ext cx="5300278" cy="1191485"/>
            <a:chOff x="2882547" y="1523802"/>
            <a:chExt cx="5300278" cy="1191485"/>
          </a:xfrm>
        </p:grpSpPr>
        <p:sp>
          <p:nvSpPr>
            <p:cNvPr id="15" name="TextBox 14"/>
            <p:cNvSpPr txBox="1"/>
            <p:nvPr/>
          </p:nvSpPr>
          <p:spPr>
            <a:xfrm>
              <a:off x="2882547" y="2234820"/>
              <a:ext cx="1788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Математика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83565" y="1523802"/>
              <a:ext cx="12992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 класс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13887" y="2192067"/>
              <a:ext cx="29336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Естественные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науки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56049" y="2720641"/>
            <a:ext cx="2441113" cy="3334930"/>
            <a:chOff x="2643132" y="2780928"/>
            <a:chExt cx="3866510" cy="356208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154882" y="4985023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650826" y="4985023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5</a:t>
              </a:r>
              <a:endParaRPr lang="ru-RU" sz="12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151682" y="4427761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647626" y="4427761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4</a:t>
              </a:r>
              <a:endParaRPr lang="ru-RU" sz="12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147188" y="3880639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643132" y="3880639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3</a:t>
              </a:r>
              <a:endParaRPr lang="ru-RU" sz="12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147188" y="3333517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643132" y="3333517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2</a:t>
              </a:r>
              <a:endParaRPr lang="ru-RU" sz="1200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147188" y="2780928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21936" y="3984923"/>
              <a:ext cx="1550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 </a:t>
              </a:r>
              <a:r>
                <a:rPr lang="ru-RU" sz="1200" dirty="0" smtClean="0"/>
                <a:t>Сингапур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593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29" name="Picture 2" descr="http://upload.wikimedia.org/wikipedia/commons/thumb/4/48/Flag_of_Singapore.svg/22px-Flag_of_Singapore.sv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636" y="4018698"/>
              <a:ext cx="451823" cy="3017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795259" y="3420080"/>
              <a:ext cx="190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Южная Корея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597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31" name="Picture 6" descr="http://upload.wikimedia.org/wikipedia/commons/thumb/0/09/Flag_of_South_Korea.svg/22px-Flag_of_South_Korea.svg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637" y="3449395"/>
              <a:ext cx="465176" cy="3107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http://upload.wikimedia.org/wikipedia/commons/thumb/5/5b/Flag_of_Hong_Kong.svg/22px-Flag_of_Hong_Kong.svg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432" y="4566355"/>
              <a:ext cx="450480" cy="300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3779054" y="4532045"/>
              <a:ext cx="1360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Гонконг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572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34" name="Picture 10" descr="http://upload.wikimedia.org/wikipedia/en/thumb/9/9e/Flag_of_Japan.svg/22px-Flag_of_Japan.svg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943" y="5096086"/>
              <a:ext cx="450480" cy="300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3787564" y="5061863"/>
              <a:ext cx="1343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Япония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570</a:t>
              </a:r>
              <a:r>
                <a:rPr lang="en-US" sz="1200" dirty="0" smtClean="0"/>
                <a:t>)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643132" y="2780928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</a:t>
              </a:r>
              <a:endParaRPr lang="ru-RU" sz="1200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147188" y="5795895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643132" y="5795895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8</a:t>
              </a:r>
              <a:endParaRPr lang="ru-RU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93629" y="5887965"/>
              <a:ext cx="2716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Российская федерация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512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40" name="Picture 14" descr="http://upload.wikimedia.org/wikipedia/en/thumb/f/f3/Flag_of_Russia.svg/22px-Flag_of_Russia.svg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056" y="5904368"/>
              <a:ext cx="46079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" descr="http://upload.wikimedia.org/wikipedia/commons/thumb/7/72/Flag_of_the_Republic_of_China.svg/22px-Flag_of_the_Republic_of_China.svg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735" y="2904967"/>
              <a:ext cx="467572" cy="3187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3759411" y="2859732"/>
              <a:ext cx="1360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Тайвань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598</a:t>
              </a:r>
              <a:r>
                <a:rPr lang="en-US" sz="1200" dirty="0" smtClean="0"/>
                <a:t>)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222563" y="2720641"/>
            <a:ext cx="2736303" cy="3334930"/>
            <a:chOff x="2771800" y="2768873"/>
            <a:chExt cx="3860445" cy="3562089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283550" y="4972968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779494" y="4972968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5</a:t>
              </a:r>
              <a:endParaRPr lang="ru-RU" sz="12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280350" y="4415706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776294" y="4415706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4</a:t>
              </a:r>
              <a:endParaRPr lang="ru-RU" sz="1200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275856" y="3868584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2771800" y="3868584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3</a:t>
              </a:r>
              <a:endParaRPr lang="ru-RU" sz="1200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275856" y="3321462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771800" y="3321462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2</a:t>
              </a:r>
              <a:endParaRPr lang="ru-RU" sz="1200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275856" y="2768873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63958" y="2854772"/>
              <a:ext cx="1550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 </a:t>
              </a:r>
              <a:r>
                <a:rPr lang="ru-RU" sz="1200" dirty="0" smtClean="0"/>
                <a:t>Сингапур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567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54" name="Picture 2" descr="http://upload.wikimedia.org/wikipedia/commons/thumb/4/48/Flag_of_Singapore.svg/22px-Flag_of_Singapore.sv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658" y="2888547"/>
              <a:ext cx="451823" cy="3017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3913148" y="4519990"/>
              <a:ext cx="190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Южная Корея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553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56" name="Picture 6" descr="http://upload.wikimedia.org/wikipedia/commons/thumb/0/09/Flag_of_South_Korea.svg/22px-Flag_of_South_Korea.svg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526" y="4549305"/>
              <a:ext cx="465176" cy="3107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Прямоугольник 56"/>
            <p:cNvSpPr/>
            <p:nvPr/>
          </p:nvSpPr>
          <p:spPr>
            <a:xfrm>
              <a:off x="2771800" y="2768873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</a:t>
              </a:r>
              <a:endParaRPr lang="ru-RU" sz="1200" dirty="0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3275856" y="5783840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771800" y="5783840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10</a:t>
              </a:r>
              <a:endParaRPr lang="ru-RU" sz="12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16232" y="5872735"/>
              <a:ext cx="2716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Российская федерация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530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61" name="Picture 14" descr="http://upload.wikimedia.org/wikipedia/en/thumb/f/f3/Flag_of_Russia.svg/22px-Flag_of_Russia.svg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724" y="5892313"/>
              <a:ext cx="46079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5" descr="http://upload.wikimedia.org/wikipedia/commons/thumb/7/72/Flag_of_the_Republic_of_China.svg/22px-Flag_of_the_Republic_of_China.svg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282" y="3413950"/>
              <a:ext cx="457273" cy="311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3902959" y="3368715"/>
              <a:ext cx="1360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Тайвань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561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64" name="Picture 10" descr="http://upload.wikimedia.org/wikipedia/en/thumb/9/9e/Flag_of_Japan.svg/22px-Flag_of_Japan.svg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527" y="3982168"/>
              <a:ext cx="450480" cy="300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>
              <a:off x="3913148" y="3947945"/>
              <a:ext cx="1343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Япония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554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66" name="Picture 3" descr="http://upload.wikimedia.org/wikipedia/en/thumb/b/be/Flag_of_England.svg/22px-Flag_of_England.svg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722" y="5085269"/>
              <a:ext cx="423943" cy="3225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3959340" y="5051103"/>
              <a:ext cx="21968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Англия и Уэльс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542</a:t>
              </a:r>
              <a:r>
                <a:rPr lang="en-US" sz="1200" dirty="0" smtClean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123728" y="2187862"/>
            <a:ext cx="4176464" cy="368941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Участвует 63 страны со всего мира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Проводится совместно с исследованием </a:t>
            </a:r>
            <a:r>
              <a:rPr lang="en-US" sz="1800" dirty="0" smtClean="0"/>
              <a:t>PIRLS</a:t>
            </a:r>
            <a:endParaRPr lang="ru-RU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40 стран приняли участие в обоих исследованиях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/>
              <a:t>Для анализа сбирается информация о ситуациях как в стране, так и в школе и в конкретном учебном классе и влияние их на успешность обучения школьников</a:t>
            </a:r>
            <a:endParaRPr lang="ru-RU" sz="1800" dirty="0"/>
          </a:p>
        </p:txBody>
      </p:sp>
      <p:pic>
        <p:nvPicPr>
          <p:cNvPr id="2051" name="Picture 3" descr="D:\УНИВЕР\timss\t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9" y="1821186"/>
            <a:ext cx="1453270" cy="3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УНИВЕР\timss\t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2465653"/>
            <a:ext cx="1470344" cy="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УНИВЕР\timss\t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061192"/>
            <a:ext cx="1470344" cy="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УНИВЕР\timss\t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666317"/>
            <a:ext cx="1457795" cy="3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УНИВЕР\timss\t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4272842"/>
            <a:ext cx="1457795" cy="3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УНИВЕР\timss\t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2" y="4177239"/>
            <a:ext cx="2190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11_logo_circl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718741"/>
            <a:ext cx="1970981" cy="197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15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УНИВЕР\timss\t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9" y="1821186"/>
            <a:ext cx="1453270" cy="3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УНИВЕР\timss\t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2465653"/>
            <a:ext cx="1470344" cy="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УНИВЕР\timss\t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061192"/>
            <a:ext cx="1470344" cy="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УНИВЕР\timss\t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666317"/>
            <a:ext cx="1457795" cy="3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УНИВЕР\timss\t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4272842"/>
            <a:ext cx="1457795" cy="3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УНИВЕР\timss\t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2" y="4177239"/>
            <a:ext cx="2190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882547" y="1523802"/>
            <a:ext cx="5300278" cy="1191485"/>
            <a:chOff x="2882547" y="1523802"/>
            <a:chExt cx="5300278" cy="1191485"/>
          </a:xfrm>
        </p:grpSpPr>
        <p:sp>
          <p:nvSpPr>
            <p:cNvPr id="11" name="TextBox 10"/>
            <p:cNvSpPr txBox="1"/>
            <p:nvPr/>
          </p:nvSpPr>
          <p:spPr>
            <a:xfrm>
              <a:off x="2882547" y="2234820"/>
              <a:ext cx="1788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Математика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83565" y="1523802"/>
              <a:ext cx="12992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 класс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13887" y="2192067"/>
              <a:ext cx="29336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Естественные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науки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317393" y="2787514"/>
            <a:ext cx="2730117" cy="3379483"/>
            <a:chOff x="2771800" y="2768873"/>
            <a:chExt cx="3860445" cy="370493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283550" y="4972968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779494" y="4972968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5</a:t>
              </a:r>
              <a:endParaRPr lang="ru-RU" sz="12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80350" y="4415706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776294" y="4415706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4</a:t>
              </a:r>
              <a:endParaRPr lang="ru-RU" sz="12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75856" y="3868584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771800" y="3868584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3</a:t>
              </a:r>
              <a:endParaRPr lang="ru-RU" sz="12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75856" y="3321462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771800" y="3321462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2</a:t>
              </a:r>
              <a:endParaRPr lang="ru-RU" sz="12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75856" y="2768873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63958" y="2854773"/>
              <a:ext cx="1550866" cy="601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 </a:t>
              </a:r>
              <a:r>
                <a:rPr lang="ru-RU" sz="1200" dirty="0" smtClean="0"/>
                <a:t>Сингапур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590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25" name="Picture 2" descr="http://upload.wikimedia.org/wikipedia/commons/thumb/4/48/Flag_of_Singapore.svg/22px-Flag_of_Singapore.sv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658" y="2888547"/>
              <a:ext cx="451823" cy="3017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920811" y="3936086"/>
              <a:ext cx="1907002" cy="601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Южная Корея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560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27" name="Picture 6" descr="http://upload.wikimedia.org/wikipedia/commons/thumb/0/09/Flag_of_South_Korea.svg/22px-Flag_of_South_Korea.svg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190" y="3965401"/>
              <a:ext cx="465176" cy="3107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2771800" y="2768873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</a:t>
              </a:r>
              <a:endParaRPr lang="ru-RU" sz="12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275856" y="5783840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771800" y="5783840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7</a:t>
              </a:r>
              <a:endParaRPr lang="ru-RU" sz="1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16232" y="5872735"/>
              <a:ext cx="2716013" cy="601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Российская федерация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542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32" name="Picture 14" descr="http://upload.wikimedia.org/wikipedia/en/thumb/f/f3/Flag_of_Russia.svg/22px-Flag_of_Russia.svg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724" y="5892313"/>
              <a:ext cx="46079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5" descr="http://upload.wikimedia.org/wikipedia/commons/thumb/7/72/Flag_of_the_Republic_of_China.svg/22px-Flag_of_the_Republic_of_China.svg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282" y="3413950"/>
              <a:ext cx="457273" cy="311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3902959" y="3368716"/>
              <a:ext cx="1360788" cy="601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Тайвань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564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35" name="Picture 10" descr="http://upload.wikimedia.org/wikipedia/en/thumb/9/9e/Flag_of_Japan.svg/22px-Flag_of_Japan.svg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61" y="4530400"/>
              <a:ext cx="450480" cy="300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3908081" y="4496177"/>
              <a:ext cx="1343768" cy="601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Япония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558</a:t>
              </a:r>
              <a:r>
                <a:rPr lang="en-US" sz="1200" dirty="0" smtClean="0"/>
                <a:t>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59340" y="5051102"/>
              <a:ext cx="2196836" cy="36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Финляндия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552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38" name="Picture 3" descr="http://upload.wikimedia.org/wikipedia/commons/thumb/b/bc/Flag_of_Finland.svg/22px-Flag_of_Finland.svg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586" y="5056246"/>
              <a:ext cx="456355" cy="3169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2411760" y="2787514"/>
            <a:ext cx="2736304" cy="3249188"/>
            <a:chOff x="2643132" y="2780928"/>
            <a:chExt cx="3866510" cy="3562089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154882" y="4985023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650826" y="4985023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5</a:t>
              </a:r>
              <a:endParaRPr lang="ru-RU" sz="120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151682" y="4427761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647626" y="4427761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4</a:t>
              </a:r>
              <a:endParaRPr lang="ru-RU" sz="1200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147188" y="3880639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643132" y="3880639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3</a:t>
              </a:r>
              <a:endParaRPr lang="ru-RU" sz="12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147188" y="3333517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643132" y="3333517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2</a:t>
              </a:r>
              <a:endParaRPr lang="ru-RU" sz="1200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147188" y="2780928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705360" y="3437801"/>
              <a:ext cx="1550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 </a:t>
              </a:r>
              <a:r>
                <a:rPr lang="ru-RU" sz="1200" dirty="0" smtClean="0"/>
                <a:t>Сингапур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611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50" name="Picture 2" descr="http://upload.wikimedia.org/wikipedia/commons/thumb/4/48/Flag_of_Singapore.svg/22px-Flag_of_Singapore.sv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060" y="3471576"/>
              <a:ext cx="451823" cy="3017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3770880" y="2885212"/>
              <a:ext cx="190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Южная Корея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613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52" name="Picture 6" descr="http://upload.wikimedia.org/wikipedia/commons/thumb/0/09/Flag_of_South_Korea.svg/22px-Flag_of_South_Korea.svg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6258" y="2914527"/>
              <a:ext cx="465176" cy="3107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8" descr="http://upload.wikimedia.org/wikipedia/commons/thumb/5/5b/Flag_of_Hong_Kong.svg/22px-Flag_of_Hong_Kong.svg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432" y="4566355"/>
              <a:ext cx="450480" cy="300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3779054" y="4532045"/>
              <a:ext cx="1360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Гонконг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586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55" name="Picture 10" descr="http://upload.wikimedia.org/wikipedia/en/thumb/9/9e/Flag_of_Japan.svg/22px-Flag_of_Japan.svg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943" y="5096086"/>
              <a:ext cx="450480" cy="300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3787564" y="5061863"/>
              <a:ext cx="1343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Япония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570</a:t>
              </a:r>
              <a:r>
                <a:rPr lang="en-US" sz="1200" dirty="0" smtClean="0"/>
                <a:t>)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643132" y="2780928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</a:t>
              </a:r>
              <a:endParaRPr lang="ru-RU" sz="1200" dirty="0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3147188" y="5795895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643132" y="5795895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6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93629" y="5887965"/>
              <a:ext cx="2716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Российская федерация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539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61" name="Picture 14" descr="http://upload.wikimedia.org/wikipedia/en/thumb/f/f3/Flag_of_Russia.svg/22px-Flag_of_Russia.svg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056" y="5904368"/>
              <a:ext cx="46079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5" descr="http://upload.wikimedia.org/wikipedia/commons/thumb/7/72/Flag_of_the_Republic_of_China.svg/22px-Flag_of_the_Republic_of_China.svg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735" y="4030158"/>
              <a:ext cx="467572" cy="3187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3759411" y="3984923"/>
              <a:ext cx="1360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Тайвань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609</a:t>
              </a:r>
              <a:r>
                <a:rPr lang="en-US" sz="1200" dirty="0" smtClean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37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t11_logo_circ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967" y="2349500"/>
            <a:ext cx="25939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98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584" t="10515" r="30940" b="3841"/>
          <a:stretch>
            <a:fillRect/>
          </a:stretch>
        </p:blipFill>
        <p:spPr bwMode="auto">
          <a:xfrm>
            <a:off x="827584" y="1556792"/>
            <a:ext cx="3374416" cy="4752528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4099" name="Picture 3" descr="D:\УНИВЕР\timss\cove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28" y="1772816"/>
            <a:ext cx="2529475" cy="3266110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4098" name="Picture 2" descr="D:\УНИВЕР\timss\cove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58" y="2582210"/>
            <a:ext cx="2642306" cy="3423115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ий\Desktop\russia_map_1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9000"/>
                    </a14:imgEffect>
                    <a14:imgEffect>
                      <a14:saturation sat="1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6292974" cy="3422667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6430" y="5373216"/>
            <a:ext cx="3247538" cy="913172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4293096"/>
            <a:ext cx="8280920" cy="15841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Исследования TIMSS и PIRLS проводятся в одних и тех же школах. </a:t>
            </a:r>
          </a:p>
          <a:p>
            <a:r>
              <a:rPr lang="ru-RU" sz="2000" dirty="0" smtClean="0"/>
              <a:t>В тестированиях участвуют одни и те же учащиеся. </a:t>
            </a:r>
          </a:p>
          <a:p>
            <a:r>
              <a:rPr lang="ru-RU" sz="2000" dirty="0" smtClean="0"/>
              <a:t>В исследованиях участвуют 42 региона страны. </a:t>
            </a:r>
          </a:p>
          <a:p>
            <a:r>
              <a:rPr lang="ru-RU" sz="2000" dirty="0" smtClean="0"/>
              <a:t>Выборка учащихся 4 классов из более чем 200 школ. </a:t>
            </a:r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69604" y="2124145"/>
            <a:ext cx="5950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ПРОВЕДЕНИЕ В РОССИИ</a:t>
            </a:r>
            <a:endParaRPr lang="ru-RU" sz="3200" b="1" dirty="0"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2692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Международное сравнительное мониторинговое исследование качества математического и естественнонаучного образования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TIMSS</a:t>
            </a:r>
          </a:p>
          <a:p>
            <a:pPr marL="0" indent="0" algn="ctr">
              <a:buNone/>
            </a:pPr>
            <a:r>
              <a:rPr lang="ru-RU" sz="2800" dirty="0" smtClean="0"/>
              <a:t> (</a:t>
            </a:r>
            <a:r>
              <a:rPr lang="ru-RU" sz="2800" dirty="0" err="1" smtClean="0"/>
              <a:t>Trends</a:t>
            </a:r>
            <a:r>
              <a:rPr lang="ru-RU" sz="2800" dirty="0" smtClean="0"/>
              <a:t> </a:t>
            </a:r>
            <a:r>
              <a:rPr lang="ru-RU" sz="2800" dirty="0" err="1"/>
              <a:t>in</a:t>
            </a:r>
            <a:r>
              <a:rPr lang="ru-RU" sz="2800" dirty="0"/>
              <a:t> </a:t>
            </a:r>
            <a:r>
              <a:rPr lang="ru-RU" sz="2800" dirty="0" err="1"/>
              <a:t>Mathematics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Science</a:t>
            </a:r>
            <a:r>
              <a:rPr lang="ru-RU" sz="2800" dirty="0"/>
              <a:t> </a:t>
            </a:r>
            <a:r>
              <a:rPr lang="ru-RU" sz="2800" dirty="0" err="1"/>
              <a:t>Study</a:t>
            </a:r>
            <a:r>
              <a:rPr lang="ru-RU" sz="2800" dirty="0"/>
              <a:t>) </a:t>
            </a:r>
            <a:endParaRPr lang="ru-RU" sz="2800" dirty="0"/>
          </a:p>
        </p:txBody>
      </p:sp>
      <p:pic>
        <p:nvPicPr>
          <p:cNvPr id="8196" name="Picture 4" descr="http://timssandpirls.bc.edu/timss2011/images/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36738"/>
            <a:ext cx="147637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timss.bc.edu/timss2007/images_content/cover_dvd_u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75" y="4273994"/>
            <a:ext cx="2200275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Причины, по которым ученик может быть отстранен от участия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3429000"/>
            <a:ext cx="8064896" cy="1656184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Нарушения опорно-двигательного аппарата</a:t>
            </a:r>
          </a:p>
          <a:p>
            <a:r>
              <a:rPr lang="ru-RU" sz="2800" dirty="0" smtClean="0"/>
              <a:t>Отклонения в развитии</a:t>
            </a:r>
          </a:p>
          <a:p>
            <a:r>
              <a:rPr lang="ru-RU" sz="2800" dirty="0" smtClean="0"/>
              <a:t>Русский язык не является родным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280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058" y="1505612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проведения исследования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10" y="2297420"/>
            <a:ext cx="514571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2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26" y="2339182"/>
            <a:ext cx="7646590" cy="338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2840" y="119675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тестирования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5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33360" t="10616" r="31461" b="6572"/>
          <a:stretch>
            <a:fillRect/>
          </a:stretch>
        </p:blipFill>
        <p:spPr bwMode="auto">
          <a:xfrm>
            <a:off x="899591" y="1916832"/>
            <a:ext cx="2565609" cy="3302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03200" dist="50800" dir="5400000" sx="101000" sy="101000" algn="t" rotWithShape="0">
              <a:prstClr val="black">
                <a:alpha val="46000"/>
              </a:prstClr>
            </a:outerShdw>
            <a:reflection blurRad="6350" stA="52000" endA="300" endPos="35000" dir="5400000" sy="-100000" algn="bl" rotWithShape="0"/>
          </a:effectLst>
          <a:scene3d>
            <a:camera prst="obliqueBottomLeft"/>
            <a:lightRig rig="threePt" dir="t"/>
          </a:scene3d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635896" y="2200153"/>
            <a:ext cx="4896544" cy="273630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проведения тестирования </a:t>
            </a:r>
            <a:r>
              <a:rPr lang="ru-RU" sz="2400" dirty="0" smtClean="0"/>
              <a:t>включают:</a:t>
            </a:r>
          </a:p>
          <a:p>
            <a:r>
              <a:rPr lang="ru-RU" sz="1800" dirty="0" smtClean="0"/>
              <a:t>Поведение проводящего тестирование</a:t>
            </a:r>
          </a:p>
          <a:p>
            <a:r>
              <a:rPr lang="ru-RU" sz="1800" dirty="0" smtClean="0"/>
              <a:t>Действия при опоздании тестируемых</a:t>
            </a:r>
          </a:p>
          <a:p>
            <a:r>
              <a:rPr lang="ru-RU" sz="1800" dirty="0" smtClean="0"/>
              <a:t>Действия при необходимости прервать тестирование учащимся</a:t>
            </a:r>
          </a:p>
          <a:p>
            <a:r>
              <a:rPr lang="ru-RU" sz="1800" dirty="0" smtClean="0"/>
              <a:t>Ведение протокола тестирования</a:t>
            </a:r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742668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7774" y="1484784"/>
            <a:ext cx="4741366" cy="4713387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заданий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>
              <a:buFont typeface="Wingdings" pitchFamily="2" charset="2"/>
              <a:buChar char="ü"/>
            </a:pPr>
            <a:r>
              <a:rPr lang="ru-RU" sz="2800" dirty="0" smtClean="0"/>
              <a:t>Задания с вариантами ответов</a:t>
            </a:r>
            <a:endParaRPr lang="ru-RU" sz="2800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2274" t="1738" r="52631" b="32561"/>
          <a:stretch>
            <a:fillRect/>
          </a:stretch>
        </p:blipFill>
        <p:spPr bwMode="auto">
          <a:xfrm>
            <a:off x="827584" y="2420888"/>
            <a:ext cx="3745105" cy="299577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04806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484784"/>
            <a:ext cx="4939513" cy="4641379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заданий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3356992"/>
            <a:ext cx="2853953" cy="936104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/>
              <a:t>Задания с полем для записи ответа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12303" b="22130"/>
          <a:stretch>
            <a:fillRect/>
          </a:stretch>
        </p:blipFill>
        <p:spPr bwMode="auto">
          <a:xfrm>
            <a:off x="3419872" y="2564904"/>
            <a:ext cx="4959416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548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44008" y="1340768"/>
            <a:ext cx="3909120" cy="78296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Оценивание ответов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758" t="28297" r="5350" b="45454"/>
          <a:stretch>
            <a:fillRect/>
          </a:stretch>
        </p:blipFill>
        <p:spPr bwMode="auto">
          <a:xfrm>
            <a:off x="755576" y="2060848"/>
            <a:ext cx="7868897" cy="1570886"/>
          </a:xfrm>
          <a:prstGeom prst="rect">
            <a:avLst/>
          </a:prstGeom>
          <a:ln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755576" y="3861048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</a:pPr>
            <a:r>
              <a:rPr lang="ru-RU" sz="2000" dirty="0" smtClean="0">
                <a:ea typeface="Times New Roman" pitchFamily="18" charset="0"/>
                <a:cs typeface="TimesNewRomanPS-BoldMT"/>
              </a:rPr>
              <a:t>1 балл – в ответе г</a:t>
            </a:r>
            <a:r>
              <a:rPr lang="ru-RU" sz="2000" dirty="0" smtClean="0">
                <a:ea typeface="Times New Roman" pitchFamily="18" charset="0"/>
                <a:cs typeface="TimesNewRomanPSMT"/>
              </a:rPr>
              <a:t>оворится о расширении воды или увеличении </a:t>
            </a:r>
            <a:r>
              <a:rPr lang="ru-RU" sz="2000" dirty="0" err="1" smtClean="0">
                <a:ea typeface="Times New Roman" pitchFamily="18" charset="0"/>
                <a:cs typeface="TimesNewRomanPSMT"/>
              </a:rPr>
              <a:t>ее</a:t>
            </a:r>
            <a:r>
              <a:rPr lang="ru-RU" sz="2000" dirty="0" smtClean="0">
                <a:ea typeface="Times New Roman" pitchFamily="18" charset="0"/>
                <a:cs typeface="TimesNewRomanPSMT"/>
              </a:rPr>
              <a:t> </a:t>
            </a:r>
            <a:r>
              <a:rPr lang="ru-RU" sz="2000" dirty="0" err="1" smtClean="0">
                <a:ea typeface="Times New Roman" pitchFamily="18" charset="0"/>
                <a:cs typeface="TimesNewRomanPSMT"/>
              </a:rPr>
              <a:t>объема</a:t>
            </a:r>
            <a:r>
              <a:rPr lang="ru-RU" sz="2000" dirty="0" smtClean="0">
                <a:ea typeface="Times New Roman" pitchFamily="18" charset="0"/>
                <a:cs typeface="TimesNewRomanPSMT"/>
              </a:rPr>
              <a:t> (явно или неявно);</a:t>
            </a:r>
          </a:p>
          <a:p>
            <a:pPr eaLnBrk="0" hangingPunct="0"/>
            <a:endParaRPr lang="ru-RU" sz="2000" b="1" dirty="0">
              <a:cs typeface="Arial" charset="0"/>
            </a:endParaRP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ru-RU" sz="2000" dirty="0" smtClean="0">
                <a:cs typeface="Times New Roman" pitchFamily="18" charset="0"/>
              </a:rPr>
              <a:t>0 баллов – в ответе говорится ТОЛЬКО о замерзании воды или о превращении в </a:t>
            </a:r>
            <a:r>
              <a:rPr lang="ru-RU" sz="2000" dirty="0" err="1" smtClean="0">
                <a:cs typeface="Times New Roman" pitchFamily="18" charset="0"/>
              </a:rPr>
              <a:t>лед</a:t>
            </a:r>
            <a:r>
              <a:rPr lang="ru-RU" sz="2000" dirty="0" smtClean="0">
                <a:cs typeface="Times New Roman" pitchFamily="18" charset="0"/>
              </a:rPr>
              <a:t> (или подобное). [О расширении</a:t>
            </a:r>
            <a:r>
              <a:rPr lang="ru-RU" sz="2000" dirty="0" smtClean="0">
                <a:cs typeface="Arial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воды не упоминается.]</a:t>
            </a:r>
            <a:endParaRPr lang="ru-RU" sz="2000" dirty="0" smtClean="0">
              <a:cs typeface="Arial" charset="0"/>
            </a:endParaRPr>
          </a:p>
          <a:p>
            <a:pPr eaLnBrk="0" hangingPunct="0"/>
            <a:endParaRPr lang="ru-RU" sz="20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74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438" y="1484784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анкетирования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6768752" cy="277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2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66" y="1844824"/>
            <a:ext cx="6336704" cy="41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5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7" y="1484784"/>
            <a:ext cx="7793707" cy="4525963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вопроса из анкеты учащегося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D:\УНИВЕР\timss\TIMSS03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7069782" cy="38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412776"/>
            <a:ext cx="2901008" cy="792088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31840" y="2348880"/>
            <a:ext cx="5266928" cy="3633267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Международная ассоциация </a:t>
            </a:r>
            <a:r>
              <a:rPr lang="ru-RU" sz="2000" dirty="0"/>
              <a:t>по оценке образовательных достижений (</a:t>
            </a:r>
            <a:r>
              <a:rPr lang="en-US" sz="2000" dirty="0"/>
              <a:t>IEA – International Association for the Evaluation of Educational Achievement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 smtClean="0"/>
              <a:t>TIMSS and PIRLS International Study Center</a:t>
            </a:r>
            <a:r>
              <a:rPr lang="ru-RU" sz="2000" dirty="0" smtClean="0"/>
              <a:t>, </a:t>
            </a:r>
            <a:r>
              <a:rPr lang="en-US" sz="2000" dirty="0"/>
              <a:t>Boston College</a:t>
            </a:r>
            <a:endParaRPr lang="ru-RU" sz="2000" dirty="0" smtClean="0"/>
          </a:p>
          <a:p>
            <a:endParaRPr lang="en-US" sz="2000" dirty="0" smtClean="0"/>
          </a:p>
          <a:p>
            <a:r>
              <a:rPr lang="ru-RU" sz="2000" dirty="0" smtClean="0"/>
              <a:t>Российская </a:t>
            </a:r>
            <a:r>
              <a:rPr lang="ru-RU" sz="2000" dirty="0"/>
              <a:t>академия </a:t>
            </a:r>
            <a:r>
              <a:rPr lang="ru-RU" sz="2000" dirty="0" smtClean="0"/>
              <a:t>образования, Институт </a:t>
            </a:r>
            <a:r>
              <a:rPr lang="ru-RU" sz="2000" dirty="0"/>
              <a:t>содержания и методов </a:t>
            </a:r>
            <a:r>
              <a:rPr lang="ru-RU" sz="2000" dirty="0" smtClean="0"/>
              <a:t>обучения: Центр </a:t>
            </a:r>
            <a:r>
              <a:rPr lang="ru-RU" sz="2000" dirty="0"/>
              <a:t>оценки качества образования </a:t>
            </a:r>
          </a:p>
        </p:txBody>
      </p:sp>
      <p:pic>
        <p:nvPicPr>
          <p:cNvPr id="14338" name="Picture 2" descr="D:\УНИВЕР\timss\i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23" y="2420888"/>
            <a:ext cx="1642070" cy="124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УНИВЕР\timss\TIMSS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9" y="3861048"/>
            <a:ext cx="2190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Юрий\Desktop\Image3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4653136"/>
            <a:ext cx="1046497" cy="12764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6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1061864"/>
            <a:ext cx="7941568" cy="114300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Протокол проведения тестирования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848" y="2060848"/>
            <a:ext cx="8229600" cy="4392488"/>
          </a:xfrm>
        </p:spPr>
        <p:txBody>
          <a:bodyPr>
            <a:noAutofit/>
          </a:bodyPr>
          <a:lstStyle/>
          <a:p>
            <a:pPr indent="-165100"/>
            <a:r>
              <a:rPr lang="ru-RU" sz="1600" dirty="0" smtClean="0"/>
              <a:t>Были ли какие-либо неожиданные происшествия во время работы? </a:t>
            </a:r>
          </a:p>
          <a:p>
            <a:pPr marL="0" indent="0">
              <a:buNone/>
            </a:pPr>
            <a:r>
              <a:rPr lang="ru-RU" sz="1600" dirty="0" smtClean="0"/>
              <a:t>		○  Нет	 ○   Да.  Пожалуйста, поясните. </a:t>
            </a:r>
          </a:p>
          <a:p>
            <a:pPr marL="0" indent="0">
              <a:buNone/>
            </a:pPr>
            <a:endParaRPr lang="ru-RU" sz="1600" dirty="0" smtClean="0"/>
          </a:p>
          <a:p>
            <a:pPr indent="-165100"/>
            <a:r>
              <a:rPr lang="ru-RU" sz="1600" dirty="0" smtClean="0"/>
              <a:t>Возникли ли у тестируемых какие-либо проблемы во время работы (например, задания оказались слишком трудными, не хватило времени, появилась усталость)? </a:t>
            </a:r>
          </a:p>
          <a:p>
            <a:pPr marL="0" indent="0">
              <a:buNone/>
            </a:pPr>
            <a:r>
              <a:rPr lang="ru-RU" sz="1600" dirty="0" smtClean="0"/>
              <a:t>		○   Нет	 ○   Да.  Пожалуйста, поясните. </a:t>
            </a:r>
          </a:p>
          <a:p>
            <a:endParaRPr lang="ru-RU" sz="1600" b="1" dirty="0" smtClean="0"/>
          </a:p>
          <a:p>
            <a:pPr indent="-165100"/>
            <a:r>
              <a:rPr lang="ru-RU" sz="1600" dirty="0" smtClean="0"/>
              <a:t>Возникли ли проблемы с материалами тестирования (например, ошибки или опечатки в Списке учащихся, неправильно подписаны тетради, не хватило тетрадей и т.п.)? </a:t>
            </a:r>
          </a:p>
          <a:p>
            <a:pPr marL="0" indent="0">
              <a:buNone/>
            </a:pPr>
            <a:r>
              <a:rPr lang="ru-RU" sz="1600" dirty="0" smtClean="0"/>
              <a:t>		○  Нет	 ○  Да.  Пожалуйста, поясните. </a:t>
            </a:r>
          </a:p>
          <a:p>
            <a:endParaRPr lang="ru-RU" sz="1600" dirty="0" smtClean="0"/>
          </a:p>
          <a:p>
            <a:pPr indent="-165100"/>
            <a:r>
              <a:rPr lang="ru-RU" sz="1600" dirty="0" smtClean="0"/>
              <a:t>Присутствовал ли Наблюдатель при проведении тестирования? </a:t>
            </a:r>
          </a:p>
          <a:p>
            <a:pPr marL="0" indent="0">
              <a:buNone/>
            </a:pPr>
            <a:r>
              <a:rPr lang="ru-RU" sz="1600" dirty="0" smtClean="0"/>
              <a:t>		○  Нет 	○  Да. </a:t>
            </a:r>
          </a:p>
          <a:p>
            <a:pPr marL="0" indent="0">
              <a:buNone/>
              <a:tabLst>
                <a:tab pos="4127500" algn="l"/>
              </a:tabLst>
            </a:pPr>
            <a:r>
              <a:rPr lang="ru-RU" sz="1600" dirty="0" smtClean="0"/>
              <a:t>	Пожалуйста, укажите Ф. И. О., </a:t>
            </a:r>
          </a:p>
          <a:p>
            <a:pPr marL="0" indent="0">
              <a:buNone/>
              <a:tabLst>
                <a:tab pos="4127500" algn="l"/>
              </a:tabLst>
            </a:pPr>
            <a:r>
              <a:rPr lang="ru-RU" sz="1600" dirty="0"/>
              <a:t>	</a:t>
            </a:r>
            <a:r>
              <a:rPr lang="ru-RU" sz="1600" dirty="0" smtClean="0"/>
              <a:t>должность и место работы наблюдателя.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965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7992888" cy="936104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564904"/>
            <a:ext cx="6984776" cy="2664296"/>
          </a:xfrm>
        </p:spPr>
        <p:txBody>
          <a:bodyPr/>
          <a:lstStyle/>
          <a:p>
            <a:r>
              <a:rPr lang="en-US" sz="2400" u="sng" dirty="0" smtClean="0">
                <a:hlinkClick r:id="rId2" tooltip="http://www.centeroko.ru/about.htm"/>
              </a:rPr>
              <a:t>www.centeroko.ru</a:t>
            </a:r>
            <a:r>
              <a:rPr lang="ru-RU" dirty="0" smtClean="0"/>
              <a:t> </a:t>
            </a:r>
            <a:r>
              <a:rPr lang="en-US" dirty="0" smtClean="0"/>
              <a:t>- </a:t>
            </a:r>
            <a:r>
              <a:rPr lang="ru-RU" sz="2400" dirty="0" smtClean="0"/>
              <a:t>Центр оценки качества образования, </a:t>
            </a:r>
            <a:r>
              <a:rPr lang="ru-RU" sz="2400" dirty="0"/>
              <a:t>о</a:t>
            </a:r>
            <a:r>
              <a:rPr lang="ru-RU" sz="2400" dirty="0" smtClean="0"/>
              <a:t>рганизаторы  в России.</a:t>
            </a:r>
          </a:p>
          <a:p>
            <a:r>
              <a:rPr lang="en-US" sz="2400" u="sng" dirty="0" smtClean="0">
                <a:hlinkClick r:id="rId3"/>
              </a:rPr>
              <a:t>timss.bc.edu</a:t>
            </a:r>
            <a:r>
              <a:rPr lang="ru-RU" sz="2400" u="sng" dirty="0" smtClean="0">
                <a:hlinkClick r:id="rId3"/>
              </a:rPr>
              <a:t> </a:t>
            </a:r>
            <a:r>
              <a:rPr lang="en-US" sz="2400" u="sng" dirty="0" smtClean="0"/>
              <a:t>- </a:t>
            </a:r>
            <a:r>
              <a:rPr lang="ru-RU" sz="2400" dirty="0" smtClean="0"/>
              <a:t>Организаторы </a:t>
            </a:r>
            <a:r>
              <a:rPr lang="en-US" sz="2400" dirty="0" smtClean="0"/>
              <a:t>TIMSS</a:t>
            </a:r>
            <a:r>
              <a:rPr lang="en-US" sz="1800" dirty="0" smtClean="0"/>
              <a:t>&amp;</a:t>
            </a:r>
            <a:r>
              <a:rPr lang="en-US" sz="2400" dirty="0" smtClean="0"/>
              <a:t>PIRLS</a:t>
            </a:r>
          </a:p>
          <a:p>
            <a:r>
              <a:rPr lang="en-US" sz="2400" dirty="0" smtClean="0">
                <a:hlinkClick r:id="rId4"/>
              </a:rPr>
              <a:t>www.iea.nl</a:t>
            </a:r>
            <a:r>
              <a:rPr lang="en-US" sz="2400" dirty="0" smtClean="0"/>
              <a:t> - </a:t>
            </a:r>
            <a:r>
              <a:rPr lang="ru-RU" sz="2400" dirty="0" smtClean="0"/>
              <a:t>Международная ассоциация </a:t>
            </a:r>
            <a:r>
              <a:rPr lang="ru-RU" sz="2400" dirty="0"/>
              <a:t>по оценке образовательных достижений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6326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571" t="19402" r="11015" b="8269"/>
          <a:stretch>
            <a:fillRect/>
          </a:stretch>
        </p:blipFill>
        <p:spPr>
          <a:xfrm>
            <a:off x="691641" y="1600200"/>
            <a:ext cx="7760718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8554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43808" y="2060848"/>
            <a:ext cx="5688632" cy="4320480"/>
          </a:xfrm>
        </p:spPr>
        <p:txBody>
          <a:bodyPr>
            <a:normAutofit fontScale="62500" lnSpcReduction="20000"/>
          </a:bodyPr>
          <a:lstStyle/>
          <a:p>
            <a:pPr lvl="0">
              <a:spcAft>
                <a:spcPts val="1200"/>
              </a:spcAft>
            </a:pPr>
            <a:r>
              <a:rPr lang="ru-RU" dirty="0">
                <a:latin typeface="Franklin Gothic Book" pitchFamily="34" charset="0"/>
              </a:rPr>
              <a:t>Установить международные критерии, определяющие сильные и слабые стороны системы образования</a:t>
            </a:r>
          </a:p>
          <a:p>
            <a:pPr lvl="0">
              <a:spcAft>
                <a:spcPts val="1200"/>
              </a:spcAft>
            </a:pPr>
            <a:r>
              <a:rPr lang="ru-RU" dirty="0">
                <a:latin typeface="Franklin Gothic Book" pitchFamily="34" charset="0"/>
              </a:rPr>
              <a:t>Способствовать пониманию факторов, влияющих на обучение</a:t>
            </a:r>
          </a:p>
          <a:p>
            <a:pPr lvl="0">
              <a:spcAft>
                <a:spcPts val="1200"/>
              </a:spcAft>
            </a:pPr>
            <a:r>
              <a:rPr lang="ru-RU" dirty="0">
                <a:latin typeface="Franklin Gothic Book" pitchFamily="34" charset="0"/>
              </a:rPr>
              <a:t>Предоставить объективные данные для планирования реформ в области образования</a:t>
            </a:r>
          </a:p>
          <a:p>
            <a:pPr lvl="0">
              <a:spcAft>
                <a:spcPts val="1200"/>
              </a:spcAft>
            </a:pPr>
            <a:r>
              <a:rPr lang="ru-RU" dirty="0">
                <a:latin typeface="Franklin Gothic Book" pitchFamily="34" charset="0"/>
              </a:rPr>
              <a:t>Помогать в развитии национальных стратегий мониторинга образования</a:t>
            </a:r>
          </a:p>
          <a:p>
            <a:pPr lvl="0">
              <a:spcAft>
                <a:spcPts val="1200"/>
              </a:spcAft>
            </a:pPr>
            <a:r>
              <a:rPr lang="ru-RU" dirty="0">
                <a:latin typeface="Franklin Gothic Book" pitchFamily="34" charset="0"/>
              </a:rPr>
              <a:t>Содействовать в развитии всемирного сообщества исследователей оценки качества образования</a:t>
            </a:r>
          </a:p>
        </p:txBody>
      </p:sp>
      <p:pic>
        <p:nvPicPr>
          <p:cNvPr id="2050" name="Picture 2" descr="D:\УНИВЕР\timss\TIMSS_general_logo_l_54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1512168" cy="151216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6329" y="2420888"/>
            <a:ext cx="1742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IEA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6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59832" y="2420888"/>
            <a:ext cx="5616624" cy="4104456"/>
          </a:xfrm>
        </p:spPr>
        <p:txBody>
          <a:bodyPr>
            <a:normAutofit fontScale="55000" lnSpcReduction="20000"/>
          </a:bodyPr>
          <a:lstStyle/>
          <a:p>
            <a:pPr lvl="0">
              <a:spcAft>
                <a:spcPts val="1200"/>
              </a:spcAft>
            </a:pPr>
            <a:r>
              <a:rPr lang="ru-RU" dirty="0" smtClean="0">
                <a:latin typeface="Franklin Gothic Book" pitchFamily="34" charset="0"/>
              </a:rPr>
              <a:t>Каково состояние математического и естественнонаучного образования с точки зрения международных образовательных стандартов? </a:t>
            </a:r>
          </a:p>
          <a:p>
            <a:pPr lvl="0">
              <a:spcAft>
                <a:spcPts val="1200"/>
              </a:spcAft>
            </a:pPr>
            <a:r>
              <a:rPr lang="ru-RU" dirty="0" smtClean="0">
                <a:latin typeface="Franklin Gothic Book" pitchFamily="34" charset="0"/>
              </a:rPr>
              <a:t>Как изменились результаты российских учащихся за последнее десятилетие? </a:t>
            </a:r>
          </a:p>
          <a:p>
            <a:pPr lvl="0">
              <a:spcAft>
                <a:spcPts val="1200"/>
              </a:spcAft>
            </a:pPr>
            <a:r>
              <a:rPr lang="ru-RU" dirty="0" smtClean="0">
                <a:latin typeface="Franklin Gothic Book" pitchFamily="34" charset="0"/>
              </a:rPr>
              <a:t>Что происходит с результатами российских учащихся при переходе из начальной школы в основную? </a:t>
            </a:r>
          </a:p>
          <a:p>
            <a:pPr lvl="0">
              <a:spcAft>
                <a:spcPts val="1200"/>
              </a:spcAft>
            </a:pPr>
            <a:r>
              <a:rPr lang="ru-RU" dirty="0" smtClean="0">
                <a:latin typeface="Franklin Gothic Book" pitchFamily="34" charset="0"/>
              </a:rPr>
              <a:t>Какие факторы определяют наивысшие результаты учащихся по математике и естествознанию? </a:t>
            </a:r>
          </a:p>
          <a:p>
            <a:pPr lvl="0">
              <a:spcAft>
                <a:spcPts val="1200"/>
              </a:spcAft>
            </a:pPr>
            <a:r>
              <a:rPr lang="ru-RU" dirty="0" smtClean="0">
                <a:latin typeface="Franklin Gothic Book" pitchFamily="34" charset="0"/>
              </a:rPr>
              <a:t>В каком направлении следует совершенствовать российское образование? </a:t>
            </a:r>
          </a:p>
        </p:txBody>
      </p:sp>
      <p:pic>
        <p:nvPicPr>
          <p:cNvPr id="1026" name="Picture 2" descr="C:\Users\Юрий\Desktop\Image3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41" y="2910076"/>
            <a:ext cx="1944215" cy="237144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2" y="2492896"/>
            <a:ext cx="2180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Российская Академия Образования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1556792"/>
            <a:ext cx="3692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вопросы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9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8" y="2163643"/>
            <a:ext cx="7610593" cy="39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9448" y="1578868"/>
            <a:ext cx="3930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проведения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5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699792" y="2496113"/>
            <a:ext cx="5328592" cy="238082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Крупнейшее мониторинговое исследование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40 стран-участниц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5 уровней тестирования: 3, 4, 7, 8 и выпускной классы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Анкетирование учеников, учителей, руководства школы</a:t>
            </a:r>
          </a:p>
          <a:p>
            <a:endParaRPr lang="ru-RU" dirty="0"/>
          </a:p>
        </p:txBody>
      </p:sp>
      <p:pic>
        <p:nvPicPr>
          <p:cNvPr id="2051" name="Picture 3" descr="D:\УНИВЕР\timss\t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9" y="1628800"/>
            <a:ext cx="2190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УНИВЕР\timss\t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2465653"/>
            <a:ext cx="1470344" cy="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УНИВЕР\timss\t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061192"/>
            <a:ext cx="1470344" cy="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УНИВЕР\timss\t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666317"/>
            <a:ext cx="1457795" cy="3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УНИВЕР\timss\t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4272842"/>
            <a:ext cx="1457795" cy="3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1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УНИВЕР\timss\t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9" y="1628800"/>
            <a:ext cx="2190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УНИВЕР\timss\t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2465653"/>
            <a:ext cx="1470344" cy="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УНИВЕР\timss\t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061192"/>
            <a:ext cx="1470344" cy="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УНИВЕР\timss\t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666317"/>
            <a:ext cx="1457795" cy="3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УНИВЕР\timss\t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4272842"/>
            <a:ext cx="1457795" cy="3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353509" y="2766901"/>
            <a:ext cx="2661541" cy="3242822"/>
            <a:chOff x="2385135" y="2631798"/>
            <a:chExt cx="3770332" cy="3562089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896885" y="4835893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392829" y="4835893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5</a:t>
              </a:r>
              <a:endParaRPr lang="ru-RU" sz="1200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893685" y="4278631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389629" y="4278631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4</a:t>
              </a:r>
              <a:endParaRPr lang="ru-RU" sz="1200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889191" y="3731509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385135" y="3731509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3</a:t>
              </a:r>
              <a:endParaRPr lang="ru-RU" sz="1200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889191" y="3184387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385135" y="3184387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2</a:t>
              </a:r>
              <a:endParaRPr lang="ru-RU" sz="1200" dirty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889191" y="2631798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63939" y="2708638"/>
              <a:ext cx="1550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 </a:t>
              </a:r>
              <a:r>
                <a:rPr lang="ru-RU" sz="1200" dirty="0" smtClean="0"/>
                <a:t>Сингапур</a:t>
              </a:r>
              <a:r>
                <a:rPr lang="en-US" sz="1200" dirty="0" smtClean="0"/>
                <a:t> (643)</a:t>
              </a:r>
            </a:p>
          </p:txBody>
        </p:sp>
        <p:pic>
          <p:nvPicPr>
            <p:cNvPr id="45" name="Picture 2" descr="http://upload.wikimedia.org/wikipedia/commons/thumb/4/48/Flag_of_Singapore.svg/22px-Flag_of_Singapore.sv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639" y="2742413"/>
              <a:ext cx="451823" cy="3017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537262" y="3270950"/>
              <a:ext cx="190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Южная Корея</a:t>
              </a:r>
              <a:r>
                <a:rPr lang="en-US" sz="1200" dirty="0" smtClean="0"/>
                <a:t> (6</a:t>
              </a:r>
              <a:r>
                <a:rPr lang="ru-RU" sz="1200" dirty="0" smtClean="0"/>
                <a:t>07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47" name="Picture 6" descr="http://upload.wikimedia.org/wikipedia/commons/thumb/0/09/Flag_of_South_Korea.svg/22px-Flag_of_South_Korea.svg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640" y="3300265"/>
              <a:ext cx="465176" cy="3107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" descr="http://upload.wikimedia.org/wikipedia/commons/thumb/5/5b/Flag_of_Hong_Kong.svg/22px-Flag_of_Hong_Kong.svg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155" y="4403462"/>
              <a:ext cx="450480" cy="300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3533777" y="4369152"/>
              <a:ext cx="13607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Гонконг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588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50" name="Picture 10" descr="http://upload.wikimedia.org/wikipedia/en/thumb/9/9e/Flag_of_Japan.svg/22px-Flag_of_Japan.svg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640" y="3857334"/>
              <a:ext cx="450480" cy="300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3537262" y="3823111"/>
              <a:ext cx="1343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Япония </a:t>
              </a:r>
              <a:r>
                <a:rPr lang="en-US" sz="1200" dirty="0" smtClean="0"/>
                <a:t>(6</a:t>
              </a:r>
              <a:r>
                <a:rPr lang="ru-RU" sz="1200" dirty="0" smtClean="0"/>
                <a:t>05</a:t>
              </a:r>
              <a:r>
                <a:rPr lang="en-US" sz="1200" dirty="0" smtClean="0"/>
                <a:t>)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537262" y="4924788"/>
              <a:ext cx="235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err="1" smtClean="0"/>
                <a:t>Фландерс</a:t>
              </a:r>
              <a:r>
                <a:rPr lang="ru-RU" sz="1200" dirty="0" smtClean="0"/>
                <a:t>, Бельгия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588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53" name="Picture 12" descr="http://upload.wikimedia.org/wikipedia/commons/thumb/2/2b/Flag_of_Flanders.svg/22px-Flag_of_Flanders.svg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048" y="4955565"/>
              <a:ext cx="46079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Прямоугольник 53"/>
            <p:cNvSpPr/>
            <p:nvPr/>
          </p:nvSpPr>
          <p:spPr>
            <a:xfrm>
              <a:off x="2385135" y="2631798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</a:t>
              </a:r>
              <a:endParaRPr lang="ru-RU" sz="1200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2889191" y="5646765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385135" y="5646765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15</a:t>
              </a:r>
              <a:endParaRPr lang="ru-RU" sz="12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436254" y="5738758"/>
              <a:ext cx="2716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Российская федерация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535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58" name="Picture 14" descr="http://upload.wikimedia.org/wikipedia/en/thumb/f/f3/Flag_of_Russia.svg/22px-Flag_of_Russia.svg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059" y="5755238"/>
              <a:ext cx="46079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па 60"/>
          <p:cNvGrpSpPr/>
          <p:nvPr/>
        </p:nvGrpSpPr>
        <p:grpSpPr>
          <a:xfrm>
            <a:off x="5165461" y="2766901"/>
            <a:ext cx="2614712" cy="3242822"/>
            <a:chOff x="2709009" y="2606117"/>
            <a:chExt cx="3860445" cy="3562089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3220759" y="4810212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716703" y="4810212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5</a:t>
              </a:r>
              <a:endParaRPr lang="ru-RU" sz="1200" dirty="0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217559" y="4252950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713503" y="4252950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4</a:t>
              </a:r>
              <a:endParaRPr lang="ru-RU" sz="1200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3213065" y="3705828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2709009" y="3705828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3</a:t>
              </a:r>
              <a:endParaRPr lang="ru-RU" sz="1200" dirty="0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3213065" y="3158706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709009" y="3158706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2</a:t>
              </a:r>
              <a:endParaRPr lang="ru-RU" sz="1200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3213065" y="2606117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787813" y="2682957"/>
              <a:ext cx="1550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 </a:t>
              </a:r>
              <a:r>
                <a:rPr lang="ru-RU" sz="1200" dirty="0" smtClean="0"/>
                <a:t>Сингапур</a:t>
              </a:r>
              <a:r>
                <a:rPr lang="en-US" sz="1200" dirty="0" smtClean="0"/>
                <a:t> (6</a:t>
              </a:r>
              <a:r>
                <a:rPr lang="ru-RU" sz="1200" dirty="0" smtClean="0"/>
                <a:t>07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72" name="Picture 2" descr="http://upload.wikimedia.org/wikipedia/commons/thumb/4/48/Flag_of_Singapore.svg/22px-Flag_of_Singapore.sv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513" y="2716732"/>
              <a:ext cx="451823" cy="3017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3861136" y="3245269"/>
              <a:ext cx="190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Чехия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574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74" name="Picture 10" descr="http://upload.wikimedia.org/wikipedia/en/thumb/9/9e/Flag_of_Japan.svg/22px-Flag_of_Japan.svg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514" y="3831653"/>
              <a:ext cx="450480" cy="300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TextBox 74"/>
            <p:cNvSpPr txBox="1"/>
            <p:nvPr/>
          </p:nvSpPr>
          <p:spPr>
            <a:xfrm>
              <a:off x="3861135" y="3797430"/>
              <a:ext cx="13437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Япония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571</a:t>
              </a:r>
              <a:r>
                <a:rPr lang="en-US" sz="1200" dirty="0" smtClean="0"/>
                <a:t>)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61136" y="4899107"/>
              <a:ext cx="2357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Нидерланды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560</a:t>
              </a:r>
              <a:r>
                <a:rPr lang="en-US" sz="1200" dirty="0" smtClean="0"/>
                <a:t>)</a:t>
              </a: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2709009" y="2606117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1</a:t>
              </a:r>
              <a:endParaRPr lang="ru-RU" sz="1200" dirty="0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213065" y="5621084"/>
              <a:ext cx="325858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2709009" y="5621084"/>
              <a:ext cx="514542" cy="5471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14</a:t>
              </a:r>
              <a:endParaRPr lang="ru-RU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853441" y="5709979"/>
              <a:ext cx="2716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Российская федерация </a:t>
              </a:r>
              <a:r>
                <a:rPr lang="en-US" sz="1200" dirty="0" smtClean="0"/>
                <a:t>(</a:t>
              </a:r>
              <a:r>
                <a:rPr lang="ru-RU" sz="1200" dirty="0" smtClean="0"/>
                <a:t>535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81" name="Picture 14" descr="http://upload.wikimedia.org/wikipedia/en/thumb/f/f3/Flag_of_Russia.svg/22px-Flag_of_Russia.svg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933" y="5729557"/>
              <a:ext cx="46079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3" descr="http://upload.wikimedia.org/wikipedia/commons/thumb/c/cb/Flag_of_the_Czech_Republic.svg/22px-Flag_of_the_Czech_Republic.svg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243" y="3275177"/>
              <a:ext cx="460796" cy="3141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Box 82"/>
            <p:cNvSpPr txBox="1"/>
            <p:nvPr/>
          </p:nvSpPr>
          <p:spPr>
            <a:xfrm>
              <a:off x="3861135" y="4328058"/>
              <a:ext cx="190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Южная Корея</a:t>
              </a:r>
              <a:r>
                <a:rPr lang="en-US" sz="1200" dirty="0" smtClean="0"/>
                <a:t> (</a:t>
              </a:r>
              <a:r>
                <a:rPr lang="ru-RU" sz="1200" dirty="0" smtClean="0"/>
                <a:t>565</a:t>
              </a:r>
              <a:r>
                <a:rPr lang="en-US" sz="1200" dirty="0" smtClean="0"/>
                <a:t>)</a:t>
              </a:r>
            </a:p>
          </p:txBody>
        </p:sp>
        <p:pic>
          <p:nvPicPr>
            <p:cNvPr id="84" name="Picture 6" descr="http://upload.wikimedia.org/wikipedia/commons/thumb/0/09/Flag_of_South_Korea.svg/22px-Flag_of_South_Korea.svg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513" y="4357373"/>
              <a:ext cx="465176" cy="3107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5" descr="http://upload.wikimedia.org/wikipedia/commons/thumb/2/20/Flag_of_the_Netherlands.svg/22px-Flag_of_the_Netherlands.svg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781" y="4928843"/>
              <a:ext cx="435258" cy="2967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2881382" y="1523802"/>
            <a:ext cx="5301443" cy="1186850"/>
            <a:chOff x="2881382" y="1523802"/>
            <a:chExt cx="5301443" cy="1186850"/>
          </a:xfrm>
        </p:grpSpPr>
        <p:sp>
          <p:nvSpPr>
            <p:cNvPr id="59" name="TextBox 58"/>
            <p:cNvSpPr txBox="1"/>
            <p:nvPr/>
          </p:nvSpPr>
          <p:spPr>
            <a:xfrm>
              <a:off x="2881382" y="2248987"/>
              <a:ext cx="17881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Математика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883565" y="1523802"/>
              <a:ext cx="12992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 класс</a:t>
              </a:r>
              <a:endPara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23308" y="2243681"/>
              <a:ext cx="2796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Естественные науки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7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483768" y="2343137"/>
            <a:ext cx="4032448" cy="260537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«</a:t>
            </a:r>
            <a:r>
              <a:rPr lang="en-US" sz="2000" dirty="0" smtClean="0"/>
              <a:t>TIMSS-Repeat</a:t>
            </a:r>
            <a:r>
              <a:rPr lang="ru-RU" sz="2000" dirty="0" smtClean="0"/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38 стран-участниц, из 26 из которых участвовали в исследованиях 1995 года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Тестировались только учащиеся 8 класса (13-14 лет)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Анкетировались учащиеся, учителя и администрация школ. Были добавлены вопросы об условиях в семье и школе.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051" name="Picture 3" descr="D:\УНИВЕР\timss\t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9" y="1821186"/>
            <a:ext cx="1453270" cy="3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УНИВЕР\timss\t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2465653"/>
            <a:ext cx="1470344" cy="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УНИВЕР\timss\t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061192"/>
            <a:ext cx="1470344" cy="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УНИВЕР\timss\t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3666317"/>
            <a:ext cx="1457795" cy="3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УНИВЕР\timss\t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4272842"/>
            <a:ext cx="1457795" cy="38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УНИВЕР\timss\t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5" y="2371687"/>
            <a:ext cx="2190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http://bzongurtugba.files.wordpress.com/2012/03/t99b_logo_white.gif?w=7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2144956"/>
            <a:ext cx="1511831" cy="1711508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0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789</TotalTime>
  <Words>833</Words>
  <Application>Microsoft Office PowerPoint</Application>
  <PresentationFormat>Экран (4:3)</PresentationFormat>
  <Paragraphs>223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Организаторы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Причины, по которым ученик может быть отстранен от участия</vt:lpstr>
      <vt:lpstr>Презентация PowerPoint</vt:lpstr>
      <vt:lpstr>Организация тестирования</vt:lpstr>
      <vt:lpstr>Презентация PowerPoint</vt:lpstr>
      <vt:lpstr>Презентация PowerPoint</vt:lpstr>
      <vt:lpstr>Презентация PowerPoint</vt:lpstr>
      <vt:lpstr>Оценивание ответов</vt:lpstr>
      <vt:lpstr>Презентация PowerPoint</vt:lpstr>
      <vt:lpstr>Презентация PowerPoint</vt:lpstr>
      <vt:lpstr>Презентация PowerPoint</vt:lpstr>
      <vt:lpstr>Протокол проведения тестирования</vt:lpstr>
      <vt:lpstr>Источники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40</cp:revision>
  <dcterms:created xsi:type="dcterms:W3CDTF">2013-03-10T12:39:37Z</dcterms:created>
  <dcterms:modified xsi:type="dcterms:W3CDTF">2013-03-11T01:58:17Z</dcterms:modified>
</cp:coreProperties>
</file>